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0.svg" ContentType="image/sv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45.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97" r:id="rId49"/>
    <p:sldId id="298" r:id="rId50"/>
    <p:sldId id="299" r:id="rId51"/>
    <p:sldId id="300" r:id="rId52"/>
    <p:sldId id="301" r:id="rId53"/>
    <p:sldId id="302" r:id="rId54"/>
    <p:sldId id="303" r:id="rId55"/>
    <p:sldId id="304" r:id="rId56"/>
    <p:sldId id="305" r:id="rId57"/>
    <p:sldId id="318" r:id="rId70"/>
    <p:sldId id="319" r:id="rId71"/>
    <p:sldId id="320" r:id="rId72"/>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1371600" y="1143000"/>
            <a:ext cx="4111920" cy="3083040"/>
          </a:xfrm>
          <a:prstGeom prst="rect">
            <a:avLst/>
          </a:prstGeom>
          <a:ln w="0">
            <a:noFill/>
          </a:ln>
        </p:spPr>
      </p:sp>
      <p:sp>
        <p:nvSpPr>
          <p:cNvPr id="1250"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1371600" y="1143000"/>
            <a:ext cx="4111200" cy="3082680"/>
          </a:xfrm>
          <a:prstGeom prst="rect">
            <a:avLst/>
          </a:prstGeom>
          <a:ln w="0">
            <a:noFill/>
          </a:ln>
        </p:spPr>
      </p:sp>
      <p:sp>
        <p:nvSpPr>
          <p:cNvPr id="125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Auf welches Element des Boxplots stützt sich die Schülerin bzw. der Schüler, und passt das zu dem, was dieses Element tatsächlich darstellt?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Versteht die Schülerin bzw. der Schüler, dass jeder Abschnitt des Boxplots unabhängig von seiner visuellen Größe denselben Anteil der Daten darstellt?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1371600" y="1143000"/>
            <a:ext cx="4109760" cy="3080880"/>
          </a:xfrm>
          <a:prstGeom prst="rect">
            <a:avLst/>
          </a:prstGeom>
          <a:ln w="0">
            <a:noFill/>
          </a:ln>
        </p:spPr>
      </p:sp>
      <p:sp>
        <p:nvSpPr>
          <p:cNvPr id="1254" name="PlaceHolder 2"/>
          <p:cNvSpPr>
            <a:spLocks noGrp="1"/>
          </p:cNvSpPr>
          <p:nvPr>
            <p:ph type="body"/>
          </p:nvPr>
        </p:nvSpPr>
        <p:spPr>
          <a:xfrm>
            <a:off x="685800" y="4400640"/>
            <a:ext cx="5481720" cy="359568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Hinweis für Lehrkräftebildende:</a:t>
            </a:r>
            <a:br>
              <a:rPr sz="1800"/>
            </a:br>
            <a:r>
              <a:rPr lang="tr-TR" sz="1800" b="0" u="none" strike="noStrike">
                <a:solidFill>
                  <a:srgbClr val="000000"/>
                </a:solidFill>
                <a:effectLst/>
                <a:uFillTx/>
                <a:latin typeface="Calibri"/>
              </a:rPr>
              <a:t>Diese Aufgabe verlagert die Diskussion vom Erkennen eines Fehlers hin zur Auswahl von Aufgaben, die eine konzeptuelle Schwierigkeit sichtbar machen können. Nutzen Sie sie, um zu diskutieren, was eine Aufgabe für die Diagnose von „median </a:t>
            </a:r>
            <a:r>
              <a:rPr lang="de-DE" sz="1800" b="0" u="none" strike="noStrike">
                <a:solidFill>
                  <a:srgbClr val="000000"/>
                </a:solidFill>
                <a:effectLst/>
                <a:uFillTx/>
                <a:latin typeface="Calibri"/>
              </a:rPr>
              <a:t>bias</a:t>
            </a:r>
            <a:r>
              <a:rPr lang="tr-TR" sz="1800" b="0" u="none" strike="noStrike">
                <a:solidFill>
                  <a:srgbClr val="000000"/>
                </a:solidFill>
                <a:effectLst/>
                <a:uFillTx/>
                <a:latin typeface="Calibri"/>
              </a:rPr>
              <a:t>“ aussagekräftig macht.</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Was sollte ein Aufgabensatz sichtbar machen, wenn Sie „median </a:t>
            </a:r>
            <a:r>
              <a:rPr lang="de-DE" sz="1800" b="0" u="none" strike="noStrike">
                <a:solidFill>
                  <a:srgbClr val="000000"/>
                </a:solidFill>
                <a:effectLst/>
                <a:uFillTx/>
                <a:latin typeface="Calibri"/>
              </a:rPr>
              <a:t>bias</a:t>
            </a:r>
            <a:r>
              <a:rPr lang="tr-TR" sz="1800" b="0" u="none" strike="noStrike">
                <a:solidFill>
                  <a:srgbClr val="000000"/>
                </a:solidFill>
                <a:effectLst/>
                <a:uFillTx/>
                <a:latin typeface="Calibri"/>
              </a:rPr>
              <a:t>“ untersuchen möchten?</a:t>
            </a:r>
            <a:br>
              <a:rPr sz="1800"/>
            </a:br>
            <a:r>
              <a:rPr lang="tr-TR" sz="1800" b="0" u="none" strike="noStrike">
                <a:solidFill>
                  <a:srgbClr val="000000"/>
                </a:solidFill>
                <a:effectLst/>
                <a:uFillTx/>
                <a:latin typeface="Calibri"/>
              </a:rPr>
              <a:t>Welche Antwort würden Sie von einer Schülerin bzw. einem Schüler erwarten, die bzw. der sich hauptsächlich auf den Median stützt, und warum?</a:t>
            </a:r>
            <a:br>
              <a:rPr sz="1800"/>
            </a:br>
            <a:r>
              <a:rPr lang="tr-TR" sz="1800" b="0" u="none" strike="noStrike">
                <a:solidFill>
                  <a:srgbClr val="000000"/>
                </a:solidFill>
                <a:effectLst/>
                <a:uFillTx/>
                <a:latin typeface="Calibri"/>
              </a:rPr>
              <a:t>Warum ist ein Aufgabensatz für diese spezifische konzeptuelle Schwierigkeit aussagekräftiger als die anderen?</a:t>
            </a:r>
            <a:br>
              <a:rPr sz="1800"/>
            </a:br>
            <a:r>
              <a:rPr lang="tr-TR" sz="1800" b="0" u="none" strike="noStrike">
                <a:solidFill>
                  <a:srgbClr val="000000"/>
                </a:solidFill>
                <a:effectLst/>
                <a:uFillTx/>
                <a:latin typeface="Calibri"/>
              </a:rPr>
              <a:t>Wie hilft Ihnen die Auswahl einer Anschlussaufgabe, mehr über das Verständnis der Schülerin bzw. des Schülers von Boxplots zu erfahren?</a:t>
            </a:r>
            <a:endParaRPr lang="de-DE" sz="1800" b="0" u="none" strike="noStrike">
              <a:solidFill>
                <a:srgbClr val="000000"/>
              </a:solidFill>
              <a:effectLst/>
              <a:uFillTx/>
              <a:latin typeface="Calibri"/>
            </a:endParaRPr>
          </a:p>
          <a:p>
            <a:pPr indent="0" algn="l">
              <a:lnSpc>
                <a:spcPct val="100000"/>
              </a:lnSpc>
              <a:buNone/>
              <a:tabLst>
                <a:tab pos="0" algn="l"/>
              </a:tabLst>
            </a:pPr>
            <a:endParaRPr lang="de-DE" sz="1800" b="0" u="none" strike="noStrike">
              <a:solidFill>
                <a:srgbClr val="000000"/>
              </a:solidFill>
              <a:effectLst/>
              <a:uFillTx/>
              <a:latin typeface="Calibri"/>
            </a:endParaRPr>
          </a:p>
        </p:txBody>
      </p:sp>
      <p:sp>
        <p:nvSpPr>
          <p:cNvPr id="1255" name="PlaceHolder 3"/>
          <p:cNvSpPr>
            <a:spLocks noGrp="1"/>
          </p:cNvSpPr>
          <p:nvPr>
            <p:ph type="sldNum" idx="17"/>
          </p:nvPr>
        </p:nvSpPr>
        <p:spPr>
          <a:xfrm>
            <a:off x="3884760" y="8685360"/>
            <a:ext cx="2967120" cy="45396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C8C1E4C-CC0F-4BA1-97FF-D4B6C39F3D1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6" name="PlaceHolder 1"/>
          <p:cNvSpPr>
            <a:spLocks noGrp="1"/>
          </p:cNvSpPr>
          <p:nvPr>
            <p:ph type="sldImg"/>
          </p:nvPr>
        </p:nvSpPr>
        <p:spPr>
          <a:xfrm>
            <a:off x="1371600" y="1143000"/>
            <a:ext cx="4111200" cy="3082680"/>
          </a:xfrm>
          <a:prstGeom prst="rect">
            <a:avLst/>
          </a:prstGeom>
          <a:ln w="0">
            <a:noFill/>
          </a:ln>
        </p:spPr>
      </p:sp>
      <p:sp>
        <p:nvSpPr>
          <p:cNvPr id="125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Richten Sie den Fokus darauf, wie bestimmte Merkmale einer Boxplot-Aufgabe zu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verleiten können. Ermutigen Sie die Teilnehmenden, ihre Interpretation mit Aufgabenmerkmalen und gegebenenfalls mit dem zu erwartenden Denken der Schüler*innen zu begründen.</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Welche Merkmale der Boxplot-Aufgabe könnten eine Schülerin bzw. einen Schüler dazu verleiten, die Länge oder Fläche der Box als Häufigkeit zu interpretieren?</a:t>
            </a:r>
            <a:br>
              <a:rPr sz="1800"/>
            </a:br>
            <a:r>
              <a:rPr lang="tr-TR" sz="1800" b="0" u="none" strike="noStrike">
                <a:solidFill>
                  <a:srgbClr val="000000"/>
                </a:solidFill>
                <a:effectLst/>
                <a:uFillTx/>
                <a:latin typeface="Calibri"/>
              </a:rPr>
              <a:t>Worauf würde eine Schülerin bzw. ein Schüler mit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bei dieser Aufgabe wahrscheinlich achten?</a:t>
            </a:r>
            <a:br>
              <a:rPr sz="1800"/>
            </a:br>
            <a:r>
              <a:rPr lang="tr-TR" sz="1800" b="0" u="none" strike="noStrike">
                <a:solidFill>
                  <a:srgbClr val="000000"/>
                </a:solidFill>
                <a:effectLst/>
                <a:uFillTx/>
                <a:latin typeface="Calibri"/>
              </a:rPr>
              <a:t>Welche Evidenz würde Sie sicher machen, dass dieser Fehler wahrscheinlich auftritt?</a:t>
            </a:r>
            <a:br>
              <a:rPr sz="1800"/>
            </a:br>
            <a:r>
              <a:rPr lang="tr-TR" sz="1800" b="0" u="none" strike="noStrike">
                <a:solidFill>
                  <a:srgbClr val="000000"/>
                </a:solidFill>
                <a:effectLst/>
                <a:uFillTx/>
                <a:latin typeface="Calibri"/>
              </a:rPr>
              <a:t>Wie hängt dieser Fehler mit dem Verständnis der Schülerin bzw. des Schülers davon zusammen, was Box und Whisker darstellen?</a:t>
            </a:r>
            <a:endParaRPr lang="de-DE" sz="1800" b="0" u="none" strike="noStrike">
              <a:solidFill>
                <a:srgbClr val="000000"/>
              </a:solidFill>
              <a:effectLst/>
              <a:uFillTx/>
              <a:latin typeface="Calibri"/>
            </a:endParaRPr>
          </a:p>
          <a:p>
            <a:pPr marL="216000" indent="-216000" algn="l">
              <a:lnSpc>
                <a:spcPct val="100000"/>
              </a:lnSpc>
              <a:buNone/>
              <a:tabLst>
                <a:tab pos="0" algn="l"/>
              </a:tabLst>
            </a:pPr>
            <a:endParaRPr lang="de-DE" sz="1800" b="0" u="none" strike="noStrike">
              <a:solidFill>
                <a:srgbClr val="000000"/>
              </a:solidFill>
              <a:effectLst/>
              <a:uFillTx/>
              <a:latin typeface="Calibri"/>
            </a:endParaRPr>
          </a:p>
        </p:txBody>
      </p:sp>
      <p:sp>
        <p:nvSpPr>
          <p:cNvPr id="1258" name="PlaceHolder 3"/>
          <p:cNvSpPr>
            <a:spLocks noGrp="1"/>
          </p:cNvSpPr>
          <p:nvPr>
            <p:ph type="sldNum" idx="18"/>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95308E97-77F8-4DFB-A2E4-81F48F6BAF0F}"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9" name="PlaceHolder 1"/>
          <p:cNvSpPr>
            <a:spLocks noGrp="1"/>
          </p:cNvSpPr>
          <p:nvPr>
            <p:ph type="sldImg"/>
          </p:nvPr>
        </p:nvSpPr>
        <p:spPr>
          <a:xfrm>
            <a:off x="1371600" y="1143000"/>
            <a:ext cx="4111200" cy="3082680"/>
          </a:xfrm>
          <a:prstGeom prst="rect">
            <a:avLst/>
          </a:prstGeom>
          <a:ln w="0">
            <a:noFill/>
          </a:ln>
        </p:spPr>
      </p:sp>
      <p:sp>
        <p:nvSpPr>
          <p:cNvPr id="1260"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marL="216000" indent="-21600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Welche Aspekte des Blickmusters stützen die Hypothese, dass die Schülerin bzw. der Schüler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haben könnte?</a:t>
            </a:r>
            <a:br>
              <a:rPr sz="1800"/>
            </a:br>
            <a:r>
              <a:rPr lang="tr-TR" sz="1800" b="0" u="none" strike="noStrike">
                <a:solidFill>
                  <a:srgbClr val="000000"/>
                </a:solidFill>
                <a:effectLst/>
                <a:uFillTx/>
                <a:latin typeface="Calibri"/>
              </a:rPr>
              <a:t>Könnte mehr als ein Blickmuster mit einer falschen Interpretation vereinbar sein? Welche zusätzliche Evidenz würde Ihnen bei der Entscheidung helfen?</a:t>
            </a:r>
            <a:br>
              <a:rPr sz="1800"/>
            </a:br>
            <a:r>
              <a:rPr lang="tr-TR" sz="1800" b="0" u="none" strike="noStrike">
                <a:solidFill>
                  <a:srgbClr val="000000"/>
                </a:solidFill>
                <a:effectLst/>
                <a:uFillTx/>
                <a:latin typeface="Calibri"/>
              </a:rPr>
              <a:t>Wie zeigen die unterschiedlichen Blickmuster, dass Schüler*innen dieselbe Boxplot-Aufgabe auf unterschiedliche Weise angehen können?</a:t>
            </a:r>
            <a:br>
              <a:rPr sz="1800"/>
            </a:br>
            <a:r>
              <a:rPr lang="tr-TR" sz="1800" b="0" u="none" strike="noStrike">
                <a:solidFill>
                  <a:srgbClr val="000000"/>
                </a:solidFill>
                <a:effectLst/>
                <a:uFillTx/>
                <a:latin typeface="Calibri"/>
              </a:rPr>
              <a:t>Wie könnte diese Art von Blickevidenz die Fragen beeinflussen, die Sie einer Schülerin bzw. einem Schüler anschließend stellen würden?</a:t>
            </a:r>
            <a:endParaRPr lang="de-DE" sz="1800" b="0" u="none" strike="noStrike">
              <a:solidFill>
                <a:srgbClr val="000000"/>
              </a:solidFill>
              <a:effectLst/>
              <a:uFillTx/>
              <a:latin typeface="Calibri"/>
            </a:endParaRPr>
          </a:p>
        </p:txBody>
      </p:sp>
      <p:sp>
        <p:nvSpPr>
          <p:cNvPr id="1261" name="PlaceHolder 3"/>
          <p:cNvSpPr>
            <a:spLocks noGrp="1"/>
          </p:cNvSpPr>
          <p:nvPr>
            <p:ph type="sldNum" idx="19"/>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4678F761-EBAF-4D2B-AC93-18BA8D545A68}"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3" name="PlaceHolder 1"/>
          <p:cNvSpPr>
            <a:spLocks noGrp="1"/>
          </p:cNvSpPr>
          <p:nvPr>
            <p:ph type="sldImg"/>
          </p:nvPr>
        </p:nvSpPr>
        <p:spPr>
          <a:xfrm>
            <a:off x="0" y="763560"/>
            <a:ext cx="0" cy="0"/>
          </a:xfrm>
          <a:prstGeom prst="rect">
            <a:avLst/>
          </a:prstGeom>
          <a:ln w="0">
            <a:noFill/>
          </a:ln>
        </p:spPr>
      </p:sp>
      <p:sp>
        <p:nvSpPr>
          <p:cNvPr id="1284"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defTabSz="914400">
              <a:lnSpc>
                <a:spcPct val="100000"/>
              </a:lnSpc>
              <a:buNone/>
              <a:tabLst>
                <a:tab pos="0" algn="l"/>
              </a:tabLst>
            </a:pPr>
            <a:r>
              <a:rPr lang="de-DE" sz="1200" b="0" u="none" strike="noStrike">
                <a:solidFill>
                  <a:srgbClr val="000000"/>
                </a:solidFill>
                <a:effectLst/>
                <a:uFillTx/>
                <a:latin typeface="Calibri"/>
              </a:rPr>
              <a:t>Folien 65-66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285" name="PlaceHolder 3"/>
          <p:cNvSpPr>
            <a:spLocks noGrp="1"/>
          </p:cNvSpPr>
          <p:nvPr>
            <p:ph type="sldNum" idx="27"/>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266BBA8F-0CA5-4594-BAE9-70122EE7D89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6" name="PlaceHolder 1"/>
          <p:cNvSpPr>
            <a:spLocks noGrp="1"/>
          </p:cNvSpPr>
          <p:nvPr>
            <p:ph type="sldImg"/>
          </p:nvPr>
        </p:nvSpPr>
        <p:spPr>
          <a:xfrm>
            <a:off x="1371600" y="1143000"/>
            <a:ext cx="4111200" cy="3082680"/>
          </a:xfrm>
          <a:prstGeom prst="rect">
            <a:avLst/>
          </a:prstGeom>
          <a:ln w="0">
            <a:noFill/>
          </a:ln>
        </p:spPr>
      </p:sp>
      <p:sp>
        <p:nvSpPr>
          <p:cNvPr id="128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8" name="PlaceHolder 3"/>
          <p:cNvSpPr>
            <a:spLocks noGrp="1"/>
          </p:cNvSpPr>
          <p:nvPr>
            <p:ph type="sldNum" idx="28"/>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3170980-8FE2-41E5-AC0D-29F3EB9EEBE7}"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9" name="PlaceHolder 1"/>
          <p:cNvSpPr>
            <a:spLocks noGrp="1"/>
          </p:cNvSpPr>
          <p:nvPr>
            <p:ph type="sldImg"/>
          </p:nvPr>
        </p:nvSpPr>
        <p:spPr>
          <a:xfrm>
            <a:off x="0" y="763560"/>
            <a:ext cx="0" cy="0"/>
          </a:xfrm>
          <a:prstGeom prst="rect">
            <a:avLst/>
          </a:prstGeom>
          <a:ln w="0">
            <a:noFill/>
          </a:ln>
        </p:spPr>
      </p:sp>
      <p:sp>
        <p:nvSpPr>
          <p:cNvPr id="1290"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1" name="PlaceHolder 3"/>
          <p:cNvSpPr>
            <a:spLocks noGrp="1"/>
          </p:cNvSpPr>
          <p:nvPr>
            <p:ph type="sldNum" idx="29"/>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AC7177B-D8EF-4BF0-96AB-48C0E7E23C4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 Target="slide63.xml"/><Relationship Id="rId2" Type="http://schemas.openxmlformats.org/officeDocument/2006/relationships/slideLayout" Target="../slideLayouts/slideLayout25.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34.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34.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svg"/><Relationship Id="rId3" Type="http://schemas.openxmlformats.org/officeDocument/2006/relationships/image" Target="../media/image21.png"/><Relationship Id="rId4" Type="http://schemas.openxmlformats.org/officeDocument/2006/relationships/slideLayout" Target="../slideLayouts/slideLayout34.xml"/><Relationship Id="rId5" Type="http://schemas.openxmlformats.org/officeDocument/2006/relationships/notesSlide" Target="../notesSlides/notesSlide50.xml"/></Relationships>
</file>

<file path=ppt/slides/_rels/slide63.xml.rels><?xml version='1.0' encoding='UTF-8' standalone='yes'?>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83.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 Target="slide45.xml"/><Relationship Id="rId2" Type="http://schemas.openxmlformats.org/officeDocument/2006/relationships/image" Target="../media/image27.png"/><Relationship Id="rId3" Type="http://schemas.openxmlformats.org/officeDocument/2006/relationships/slideLayout" Target="../slideLayouts/slideLayout85.xml"/><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video" Target="../media/media28.mov"/><Relationship Id="rId2" Type="http://schemas.microsoft.com/office/2007/relationships/media" Target="../media/media28.mov"/><Relationship Id="rId3" Type="http://schemas.openxmlformats.org/officeDocument/2006/relationships/image" Target="../media/image29.png"/><Relationship Id="rId4" Type="http://schemas.openxmlformats.org/officeDocument/2006/relationships/slide" Target="slide45.xml"/><Relationship Id="rId5" Type="http://schemas.openxmlformats.org/officeDocument/2006/relationships/slideLayout" Target="../slideLayouts/slideLayout48.xml"/><Relationship Id="rId6"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Başlık 1"/>
          <p:cNvSpPr/>
          <p:nvPr/>
        </p:nvSpPr>
        <p:spPr>
          <a:xfrm>
            <a:off x="612720" y="2336400"/>
            <a:ext cx="7916760" cy="164160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de-DE" sz="4400" b="1" u="none" strike="noStrike">
                <a:solidFill>
                  <a:schemeClr val="dk1"/>
                </a:solidFill>
                <a:effectLst/>
                <a:uFillTx/>
                <a:latin typeface="Calibri Light"/>
              </a:rPr>
              <a:t>MODUL 5:</a:t>
            </a:r>
            <a:br>
              <a:rPr sz="4400"/>
            </a:br>
            <a:r>
              <a:rPr lang="de-DE"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78"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Boxplots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de-DE" sz="4000" b="0" u="none" strike="noStrike">
                <a:solidFill>
                  <a:schemeClr val="dk2"/>
                </a:solidFill>
                <a:effectLst/>
                <a:uFillTx/>
                <a:latin typeface="Calibri Light"/>
              </a:rPr>
              <a:t>Boxplot: Eye-Tracking-Vignetten</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Vignetten-Aktivitäten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Boxplots durch Schüler*innen.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Boxplot-Vignetten auf und bearbeiten Sie sie. 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16 Boxplot</a:t>
            </a:r>
            <a:br>
              <a:rPr sz="2800"/>
            </a:br>
            <a:br>
              <a:rPr sz="2800"/>
            </a:br>
            <a:r>
              <a:rPr lang="de-DE"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a:t>
            </a:r>
            <a:r>
              <a:rPr lang="de-DE" sz="2800" b="0" u="sng" strike="noStrike">
                <a:solidFill>
                  <a:schemeClr val="dk2"/>
                </a:solidFill>
                <a:effectLst/>
                <a:uFillTx/>
                <a:latin typeface="Calibri"/>
                <a:hlinkClick r:id="rId1" action="ppaction://hlinksldjump"/>
              </a:rPr>
              <a:t> Wiederholung Boxplots</a:t>
            </a:r>
            <a:r>
              <a:rPr lang="de-DE"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Boxplots zusammen, einschließlich des Erwerbs konzeptuellen Wissens über Variabilität.</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In diesem Modul haben Sie untersucht, wie Schüler*innen Boxplots (falsch) interpretieren. Sie haben mit Beispielen zu folgenden Fehlern gearbeitet: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4"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sp>
        <p:nvSpPr>
          <p:cNvPr id="1085" name="Metin kutusu 4"/>
          <p:cNvSpPr/>
          <p:nvPr/>
        </p:nvSpPr>
        <p:spPr>
          <a:xfrm>
            <a:off x="2290320" y="3256920"/>
            <a:ext cx="4576680" cy="3657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de-DE" sz="1800" b="0" u="none" strike="noStrike">
              <a:solidFill>
                <a:schemeClr val="dk1"/>
              </a:solidFill>
              <a:effectLst/>
              <a:uFillTx/>
              <a:latin typeface="Calibri"/>
            </a:endParaRPr>
          </a:p>
        </p:txBody>
      </p:sp>
      <p:sp>
        <p:nvSpPr>
          <p:cNvPr id="1086" name="Metin kutusu 6"/>
          <p:cNvSpPr/>
          <p:nvPr/>
        </p:nvSpPr>
        <p:spPr>
          <a:xfrm>
            <a:off x="2290320" y="3256920"/>
            <a:ext cx="4576680" cy="3657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de-DE" sz="1800" b="0" u="none" strike="noStrike">
              <a:solidFill>
                <a:schemeClr val="dk1"/>
              </a:solidFill>
              <a:effectLst/>
              <a:uFillTx/>
              <a:latin typeface="Calibri"/>
            </a:endParaRPr>
          </a:p>
        </p:txBody>
      </p:sp>
      <p:graphicFrame>
        <p:nvGraphicFramePr>
          <p:cNvPr id="1087" name="Tablo 3"/>
          <p:cNvGraphicFramePr/>
          <p:nvPr/>
        </p:nvGraphicFramePr>
        <p:xfrm>
          <a:off x="636840" y="3429000"/>
          <a:ext cx="7885800" cy="2074320"/>
        </p:xfrm>
        <a:graphic>
          <a:graphicData uri="http://schemas.openxmlformats.org/drawingml/2006/table">
            <a:tbl>
              <a:tblPr/>
              <a:tblGrid>
                <a:gridCol w="3943080"/>
                <a:gridCol w="3943080"/>
              </a:tblGrid>
              <a:tr h="0">
                <a:tc>
                  <a:txBody>
                    <a:bodyPr anchor="ctr">
                      <a:noAutofit/>
                    </a:bodyPr>
                    <a:p>
                      <a:pPr defTabSz="914400">
                        <a:lnSpc>
                          <a:spcPct val="100000"/>
                        </a:lnSpc>
                      </a:pPr>
                      <a:r>
                        <a:rPr lang="de-DE" sz="1800" b="1" u="none" strike="noStrike">
                          <a:solidFill>
                            <a:schemeClr val="dk1"/>
                          </a:solidFill>
                          <a:effectLst/>
                          <a:uFillTx/>
                          <a:latin typeface="Calibri"/>
                        </a:rPr>
                        <a:t>Systematischer Fehler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2000" b="0" u="none" strike="noStrike">
                          <a:solidFill>
                            <a:schemeClr val="dk1"/>
                          </a:solidFill>
                          <a:effectLst/>
                          <a:uFillTx/>
                          <a:latin typeface="Calibri"/>
                        </a:rPr>
                        <a:t>Median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2000" b="0" u="none" strike="noStrike">
                          <a:solidFill>
                            <a:schemeClr val="dk1"/>
                          </a:solidFill>
                          <a:effectLst/>
                          <a:uFillTx/>
                          <a:latin typeface="Calibri"/>
                        </a:rPr>
                        <a:t>Urteil auf Grundlage eines ungeeigneten Lagemaßes.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2000" b="0" u="none" strike="noStrike">
                          <a:solidFill>
                            <a:schemeClr val="dk1"/>
                          </a:solidFill>
                          <a:effectLst/>
                          <a:uFillTx/>
                          <a:latin typeface="Calibri"/>
                        </a:rPr>
                        <a:t>Area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2000" b="0" u="none" strike="noStrike">
                          <a:solidFill>
                            <a:schemeClr val="dk1"/>
                          </a:solidFill>
                          <a:effectLst/>
                          <a:uFillTx/>
                          <a:latin typeface="Calibri"/>
                        </a:rPr>
                        <a:t>Fälschliche Annahme, dass eine längere Box eine größere Anzahl von Beobachtungen darstellt.</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Schüler*innenn verstehen</a:t>
            </a:r>
            <a:endParaRPr lang="de-DE" sz="4000" b="0" u="none" strike="noStrike">
              <a:solidFill>
                <a:schemeClr val="dk2"/>
              </a:solidFill>
              <a:effectLst/>
              <a:uFillTx/>
              <a:latin typeface="Calibri Light"/>
            </a:endParaRPr>
          </a:p>
        </p:txBody>
      </p:sp>
      <p:sp>
        <p:nvSpPr>
          <p:cNvPr id="1089"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75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Boxplots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den Median als einzig relevantes Maß für jede Fragestellung übergeneralisieren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längere oder größere Box so interpretieren, als stelle sie mehr Beobachtungen dar</a:t>
            </a:r>
            <a:endParaRPr lang="de-DE" sz="2400" b="0" u="none" strike="noStrike">
              <a:solidFill>
                <a:schemeClr val="dk2"/>
              </a:solidFill>
              <a:effectLst/>
              <a:uFillTx/>
              <a:latin typeface="Calibri"/>
            </a:endParaRPr>
          </a:p>
          <a:p>
            <a:pPr marL="685800" lvl="6"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Fläche oder Länge statt auf die Grenzen konzentrieren, die die Box darstellt</a:t>
            </a:r>
            <a:endParaRPr lang="de-DE" sz="2400" b="0" u="none" strike="noStrike">
              <a:solidFill>
                <a:schemeClr val="dk2"/>
              </a:solidFill>
              <a:effectLst/>
              <a:uFillTx/>
              <a:latin typeface="Calibri"/>
            </a:endParaRPr>
          </a:p>
          <a:p>
            <a:pPr marL="685800" lvl="7"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Quartile die Daten in gleich große Anteile und nicht in gleich große Intervalle teilen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Eine zentrale konzeptuelle Schwierigkeit: Schüler*innen interpretieren die visuelle Größe möglicherweise als Häufigkeit, statt zu verstehen, dass jeder Abschnitt des Boxplots denselben Anteil der Daten darstellt.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Inhaltsplatzhalter 2"/>
          <p:cNvSpPr/>
          <p:nvPr/>
        </p:nvSpPr>
        <p:spPr>
          <a:xfrm>
            <a:off x="318240" y="4579920"/>
            <a:ext cx="8192880" cy="1251720"/>
          </a:xfrm>
          <a:prstGeom prst="rect">
            <a:avLst/>
          </a:prstGeom>
          <a:noFill/>
          <a:ln w="0">
            <a:noFill/>
          </a:ln>
        </p:spPr>
        <p:style>
          <a:lnRef idx="0"/>
          <a:fillRef idx="0"/>
          <a:effectRef idx="0"/>
          <a:fontRef idx="minor"/>
        </p:style>
        <p:txBody>
          <a:bodyPr lIns="67680" tIns="33840" rIns="67680" bIns="33840" anchor="t">
            <a:normAutofit fontScale="85000" lnSpcReduction="19999"/>
          </a:bodyPr>
          <a:p>
            <a:pPr marL="171360" defTabSz="685800">
              <a:lnSpc>
                <a:spcPct val="107000"/>
              </a:lnSpc>
              <a:spcBef>
                <a:spcPts val="751"/>
              </a:spcBef>
              <a:tabLst>
                <a:tab pos="0" algn="l"/>
              </a:tabLst>
            </a:pPr>
            <a:r>
              <a:rPr lang="de-DE" sz="1650" b="0" u="none" strike="noStrike">
                <a:solidFill>
                  <a:schemeClr val="dk1"/>
                </a:solidFill>
                <a:effectLst/>
                <a:uFillTx/>
                <a:latin typeface="Calibri"/>
                <a:ea typeface="Calibri"/>
              </a:rPr>
              <a:t>Angenommen, Sie vermuten, dass eine Ihrer Schülerinnen bzw. einer Ihrer Schüler die konzeptuelle Schwierigkeit „median bias“ hat. </a:t>
            </a:r>
            <a:r>
              <a:rPr lang="de-DE" sz="1650" b="1" u="none" strike="noStrike">
                <a:solidFill>
                  <a:schemeClr val="dk1"/>
                </a:solidFill>
                <a:effectLst/>
                <a:uFillTx/>
                <a:latin typeface="Calibri"/>
                <a:ea typeface="Calibri"/>
              </a:rPr>
              <a:t>Welchen der folgenden Aufgabensätze würden Sie sie bzw. ihn lösen lassen, um sich sicher zu sein? </a:t>
            </a:r>
            <a:r>
              <a:rPr lang="de-DE" sz="1600" b="1" u="none" strike="noStrike">
                <a:solidFill>
                  <a:schemeClr val="dk1"/>
                </a:solidFill>
                <a:effectLst/>
                <a:uFillTx/>
                <a:latin typeface="Calibri"/>
                <a:ea typeface="Calibri"/>
              </a:rPr>
              <a:t>Bitte begründen Sie ausführlich, warum Sie sich</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de-DE" sz="1600" b="1" u="none" strike="noStrike">
                <a:solidFill>
                  <a:schemeClr val="dk1"/>
                </a:solidFill>
                <a:effectLst/>
                <a:uFillTx/>
                <a:latin typeface="Calibri"/>
                <a:ea typeface="Calibri"/>
              </a:rPr>
              <a:t>für Aufgabensatz ___ entschieden haben </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de-DE" sz="1600" b="1" u="none" strike="noStrike">
                <a:solidFill>
                  <a:schemeClr val="dk1"/>
                </a:solidFill>
                <a:effectLst/>
                <a:uFillTx/>
                <a:latin typeface="Calibri"/>
                <a:ea typeface="Calibri"/>
              </a:rPr>
              <a:t>gegen die anderen Aufgabensätze entschieden haben. </a:t>
            </a:r>
            <a:endParaRPr lang="de-DE" sz="160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65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350" b="0" u="none" strike="noStrike">
              <a:solidFill>
                <a:srgbClr val="000000"/>
              </a:solidFill>
              <a:effectLst/>
              <a:uFillTx/>
              <a:latin typeface="Calibri"/>
            </a:endParaRPr>
          </a:p>
        </p:txBody>
      </p:sp>
      <p:sp>
        <p:nvSpPr>
          <p:cNvPr id="1091" name="Rechteck 5"/>
          <p:cNvSpPr/>
          <p:nvPr/>
        </p:nvSpPr>
        <p:spPr>
          <a:xfrm>
            <a:off x="1417320" y="1428840"/>
            <a:ext cx="6580080" cy="30445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092" name="Title"/>
          <p:cNvSpPr/>
          <p:nvPr/>
        </p:nvSpPr>
        <p:spPr>
          <a:xfrm>
            <a:off x="318240" y="122040"/>
            <a:ext cx="8579520" cy="12517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200" b="0" u="none" strike="noStrike">
                <a:solidFill>
                  <a:schemeClr val="dk1"/>
                </a:solidFill>
                <a:effectLst/>
                <a:uFillTx/>
                <a:latin typeface="Calibri Light"/>
              </a:rPr>
              <a:t>Diskussion:</a:t>
            </a:r>
            <a:endParaRPr lang="de-DE" sz="3200" b="0" u="none" strike="noStrike">
              <a:solidFill>
                <a:srgbClr val="000000"/>
              </a:solidFill>
              <a:effectLst/>
              <a:uFillTx/>
              <a:latin typeface="Calibri"/>
            </a:endParaRPr>
          </a:p>
          <a:p>
            <a:pPr algn="r" defTabSz="685800">
              <a:lnSpc>
                <a:spcPct val="90000"/>
              </a:lnSpc>
              <a:tabLst>
                <a:tab pos="0" algn="l"/>
              </a:tabLst>
            </a:pPr>
            <a:r>
              <a:rPr lang="de-DE" sz="3200" b="0" u="none" strike="noStrike">
                <a:solidFill>
                  <a:schemeClr val="dk1"/>
                </a:solidFill>
                <a:effectLst/>
                <a:uFillTx/>
                <a:latin typeface="Calibri Light"/>
              </a:rPr>
              <a:t>Median bias</a:t>
            </a:r>
            <a:endParaRPr lang="de-DE" sz="3200" b="0" u="none" strike="noStrike">
              <a:solidFill>
                <a:srgbClr val="000000"/>
              </a:solidFill>
              <a:effectLst/>
              <a:uFillTx/>
              <a:latin typeface="Calibri"/>
            </a:endParaRPr>
          </a:p>
        </p:txBody>
      </p:sp>
      <p:pic>
        <p:nvPicPr>
          <p:cNvPr id="1093" name="Grafik 2"/>
          <p:cNvPicPr/>
          <p:nvPr/>
        </p:nvPicPr>
        <p:blipFill>
          <a:blip r:embed="rId1"/>
          <a:stretch/>
        </p:blipFill>
        <p:spPr>
          <a:xfrm>
            <a:off x="1770840" y="1509120"/>
            <a:ext cx="5873040" cy="2935440"/>
          </a:xfrm>
          <a:prstGeom prst="rect">
            <a:avLst/>
          </a:prstGeom>
          <a:noFill/>
          <a:ln w="0">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p:nvPr>
        </p:nvSpPr>
        <p:spPr>
          <a:xfrm>
            <a:off x="310320" y="4759200"/>
            <a:ext cx="7172280" cy="953280"/>
          </a:xfrm>
          <a:prstGeom prst="rect">
            <a:avLst/>
          </a:prstGeom>
          <a:noFill/>
          <a:ln w="0">
            <a:noFill/>
          </a:ln>
        </p:spPr>
        <p:txBody>
          <a:bodyPr lIns="68760" tIns="34200" rIns="68760" bIns="34200" anchor="t">
            <a:normAutofit/>
          </a:bodyPr>
          <a:p>
            <a:pPr indent="-228600" algn="l" defTabSz="685800">
              <a:lnSpc>
                <a:spcPct val="107000"/>
              </a:lnSpc>
              <a:spcBef>
                <a:spcPts val="751"/>
              </a:spcBef>
              <a:buClr>
                <a:srgbClr val="000000"/>
              </a:buClr>
              <a:buFont typeface="Arial"/>
              <a:buChar char="•"/>
            </a:pPr>
            <a:r>
              <a:rPr lang="de-DE" sz="1500" b="1" u="none" strike="noStrike">
                <a:solidFill>
                  <a:schemeClr val="dk1"/>
                </a:solidFill>
                <a:effectLst/>
                <a:uFillTx/>
                <a:latin typeface="Calibri"/>
                <a:ea typeface="Calibri"/>
              </a:rPr>
              <a:t>Welche der folgenden Aufgaben (Aufgabe und Frage sind jeweils gleich) würde eine Schülerin bzw. ein Schüler mit der konzeptuellen Schwierigkeit „ area bias“ falsch beantworten?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5" name="Rechteck 8"/>
          <p:cNvSpPr/>
          <p:nvPr/>
        </p:nvSpPr>
        <p:spPr>
          <a:xfrm>
            <a:off x="531720" y="1023120"/>
            <a:ext cx="7979400" cy="340560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096" name="Title"/>
          <p:cNvSpPr/>
          <p:nvPr/>
        </p:nvSpPr>
        <p:spPr>
          <a:xfrm>
            <a:off x="972000" y="180000"/>
            <a:ext cx="7916400" cy="89640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300" b="0" u="none" strike="noStrike">
                <a:solidFill>
                  <a:schemeClr val="dk1"/>
                </a:solidFill>
                <a:effectLst/>
                <a:uFillTx/>
                <a:latin typeface="Calibri Light"/>
              </a:rPr>
              <a:t>Diskussion: Area bias</a:t>
            </a:r>
            <a:endParaRPr lang="de-DE" sz="3300" b="0" u="none" strike="noStrike">
              <a:solidFill>
                <a:srgbClr val="000000"/>
              </a:solidFill>
              <a:effectLst/>
              <a:uFillTx/>
              <a:latin typeface="Calibri"/>
            </a:endParaRPr>
          </a:p>
        </p:txBody>
      </p:sp>
      <p:pic>
        <p:nvPicPr>
          <p:cNvPr id="1097" name="Grafik 2"/>
          <p:cNvPicPr/>
          <p:nvPr/>
        </p:nvPicPr>
        <p:blipFill>
          <a:blip r:embed="rId1"/>
          <a:stretch/>
        </p:blipFill>
        <p:spPr>
          <a:xfrm>
            <a:off x="1639080" y="1202400"/>
            <a:ext cx="5865480" cy="3101040"/>
          </a:xfrm>
          <a:prstGeom prst="rect">
            <a:avLst/>
          </a:prstGeom>
          <a:noFill/>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PlaceHolder 1"/>
          <p:cNvSpPr>
            <a:spLocks noGrp="1"/>
          </p:cNvSpPr>
          <p:nvPr>
            <p:ph/>
          </p:nvPr>
        </p:nvSpPr>
        <p:spPr>
          <a:xfrm>
            <a:off x="253440" y="4585320"/>
            <a:ext cx="3686040" cy="1327320"/>
          </a:xfrm>
          <a:prstGeom prst="rect">
            <a:avLst/>
          </a:prstGeom>
          <a:noFill/>
          <a:ln w="0">
            <a:noFill/>
          </a:ln>
        </p:spPr>
        <p:txBody>
          <a:bodyPr lIns="68760" tIns="34200" rIns="68760" bIns="34200" anchor="t">
            <a:normAutofit fontScale="85000" lnSpcReduction="9999"/>
          </a:bodyPr>
          <a:p>
            <a:pPr marL="171360" indent="-171360" algn="l" defTabSz="685800">
              <a:lnSpc>
                <a:spcPct val="107000"/>
              </a:lnSpc>
              <a:spcBef>
                <a:spcPts val="751"/>
              </a:spcBef>
              <a:buClr>
                <a:srgbClr val="000000"/>
              </a:buClr>
              <a:buFont typeface="Arial"/>
              <a:buChar char="•"/>
            </a:pPr>
            <a:r>
              <a:rPr lang="de-DE" sz="1500" b="0" u="none" strike="noStrike">
                <a:solidFill>
                  <a:schemeClr val="dk1"/>
                </a:solidFill>
                <a:effectLst/>
                <a:uFillTx/>
                <a:latin typeface="Calibri"/>
                <a:ea typeface="Calibri"/>
              </a:rPr>
              <a:t>Für dieselben Aufgaben sehen Sie die Blickmuster von fünf verschiedenen Schüler*innen. </a:t>
            </a:r>
            <a:endParaRPr lang="de-DE" sz="1500" b="0" u="none" strike="noStrike">
              <a:solidFill>
                <a:schemeClr val="dk1"/>
              </a:solidFill>
              <a:effectLst/>
              <a:uFillTx/>
              <a:latin typeface="Calibri"/>
            </a:endParaRPr>
          </a:p>
          <a:p>
            <a:pPr marL="171360" indent="-171360" algn="l" defTabSz="685800">
              <a:lnSpc>
                <a:spcPct val="107000"/>
              </a:lnSpc>
              <a:spcBef>
                <a:spcPts val="751"/>
              </a:spcBef>
              <a:buClr>
                <a:srgbClr val="000000"/>
              </a:buClr>
              <a:buFont typeface="Arial"/>
              <a:buChar char="•"/>
            </a:pPr>
            <a:r>
              <a:rPr lang="de-DE" sz="1500" b="1" u="none" strike="noStrike">
                <a:solidFill>
                  <a:schemeClr val="dk1"/>
                </a:solidFill>
                <a:effectLst/>
                <a:uFillTx/>
                <a:latin typeface="Calibri"/>
                <a:ea typeface="Calibri"/>
              </a:rPr>
              <a:t>Welche bzw. welcher dieser fünf Schüler*innen hat Ihrer Meinung nach am wahrscheinlichsten eine falsche Antwort gegeben?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9" name="Inhaltsplatzhalter 2"/>
          <p:cNvSpPr/>
          <p:nvPr/>
        </p:nvSpPr>
        <p:spPr>
          <a:xfrm>
            <a:off x="4326840" y="4888800"/>
            <a:ext cx="3441960" cy="116892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A</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O Schüler*in B</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C</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O Schüler*in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E</a:t>
            </a:r>
            <a:endParaRPr lang="de-DE" sz="1500" b="0" u="none" strike="noStrike">
              <a:solidFill>
                <a:srgbClr val="000000"/>
              </a:solidFill>
              <a:effectLst/>
              <a:uFillTx/>
              <a:latin typeface="Calibri"/>
            </a:endParaRPr>
          </a:p>
        </p:txBody>
      </p:sp>
      <p:pic>
        <p:nvPicPr>
          <p:cNvPr id="1100" name="Grafik 4" descr="Häkchen mit einfarbiger Füllung"/>
          <p:cNvPicPr/>
          <p:nvPr/>
        </p:nvPicPr>
        <p:blipFill>
          <a:blip r:embed="rId1">
            <a:extLst>
              <a:ext uri="{96DAC541-7B7A-43D3-8B79-37D633B846F1}">
                <asvg:svgBlip xmlns:asvg="http://schemas.microsoft.com/office/drawing/2016/SVG/main" r:embed="rId2"/>
              </a:ext>
            </a:extLst>
          </a:blip>
          <a:stretch/>
        </p:blipFill>
        <p:spPr>
          <a:xfrm>
            <a:off x="7984080" y="5010120"/>
            <a:ext cx="902520" cy="902520"/>
          </a:xfrm>
          <a:prstGeom prst="rect">
            <a:avLst/>
          </a:prstGeom>
          <a:noFill/>
          <a:ln w="0">
            <a:noFill/>
          </a:ln>
        </p:spPr>
      </p:pic>
      <p:sp>
        <p:nvSpPr>
          <p:cNvPr id="1101" name="Rechteck 5"/>
          <p:cNvSpPr/>
          <p:nvPr/>
        </p:nvSpPr>
        <p:spPr>
          <a:xfrm>
            <a:off x="531720" y="1023120"/>
            <a:ext cx="7979400" cy="340560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102" name="Title"/>
          <p:cNvSpPr/>
          <p:nvPr/>
        </p:nvSpPr>
        <p:spPr>
          <a:xfrm>
            <a:off x="972000" y="180000"/>
            <a:ext cx="7916400" cy="89640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300" b="0" u="none" strike="noStrike">
                <a:solidFill>
                  <a:schemeClr val="dk1"/>
                </a:solidFill>
                <a:effectLst/>
                <a:uFillTx/>
                <a:latin typeface="Calibri Light"/>
              </a:rPr>
              <a:t>Diskussion: Area bias</a:t>
            </a:r>
            <a:endParaRPr lang="de-DE" sz="3300" b="0" u="none" strike="noStrike">
              <a:solidFill>
                <a:srgbClr val="000000"/>
              </a:solidFill>
              <a:effectLst/>
              <a:uFillTx/>
              <a:latin typeface="Calibri"/>
            </a:endParaRPr>
          </a:p>
        </p:txBody>
      </p:sp>
      <p:pic>
        <p:nvPicPr>
          <p:cNvPr id="1103" name="Grafik 2"/>
          <p:cNvPicPr/>
          <p:nvPr/>
        </p:nvPicPr>
        <p:blipFill>
          <a:blip r:embed="rId3"/>
          <a:stretch/>
        </p:blipFill>
        <p:spPr>
          <a:xfrm>
            <a:off x="1814760" y="1076760"/>
            <a:ext cx="6230880" cy="3274560"/>
          </a:xfrm>
          <a:prstGeom prst="rect">
            <a:avLst/>
          </a:prstGeom>
          <a:noFill/>
          <a:ln w="0">
            <a:noFill/>
          </a:ln>
        </p:spPr>
      </p:pic>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1" name="PlaceHolder 1"/>
          <p:cNvSpPr>
            <a:spLocks noGrp="1"/>
          </p:cNvSpPr>
          <p:nvPr>
            <p:ph type="title"/>
          </p:nvPr>
        </p:nvSpPr>
        <p:spPr>
          <a:xfrm>
            <a:off x="896760" y="2979720"/>
            <a:ext cx="763128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Boxplots</a:t>
            </a:r>
            <a:endParaRPr lang="de-DE" sz="4000" b="0" u="none" strike="noStrike">
              <a:solidFill>
                <a:schemeClr val="dk2"/>
              </a:solidFill>
              <a:effectLst/>
              <a:uFillTx/>
              <a:latin typeface="Calibri Light"/>
            </a:endParaRPr>
          </a:p>
        </p:txBody>
      </p:sp>
      <p:sp>
        <p:nvSpPr>
          <p:cNvPr id="1152" name="Eylem Düğmesi: Geri Dön 2">
            <a:hlinkClick r:id="rId1" action="ppaction://hlinksldjump"/>
          </p:cNvPr>
          <p:cNvSpPr/>
          <p:nvPr/>
        </p:nvSpPr>
        <p:spPr>
          <a:xfrm rot="16200000">
            <a:off x="774972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53" name="Metin kutusu 3"/>
          <p:cNvSpPr/>
          <p:nvPr/>
        </p:nvSpPr>
        <p:spPr>
          <a:xfrm>
            <a:off x="6985800" y="439668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4" name="PlaceHolder 1"/>
          <p:cNvSpPr>
            <a:spLocks noGrp="1"/>
          </p:cNvSpPr>
          <p:nvPr>
            <p:ph/>
          </p:nvPr>
        </p:nvSpPr>
        <p:spPr>
          <a:xfrm>
            <a:off x="628560" y="1131120"/>
            <a:ext cx="7826040" cy="4923360"/>
          </a:xfrm>
          <a:prstGeom prst="rect">
            <a:avLst/>
          </a:prstGeom>
          <a:noFill/>
          <a:ln w="0">
            <a:noFill/>
          </a:ln>
        </p:spPr>
        <p:txBody>
          <a:bodyPr lIns="68760" tIns="34200" rIns="68760" bIns="34200" anchor="t">
            <a:normAutofit fontScale="85000" lnSpcReduction="19999"/>
          </a:bodyPr>
          <a:p>
            <a:pPr marL="171360" indent="-171360" algn="just" defTabSz="685800">
              <a:lnSpc>
                <a:spcPct val="90000"/>
              </a:lnSpc>
              <a:spcBef>
                <a:spcPts val="751"/>
              </a:spcBef>
              <a:buClr>
                <a:srgbClr val="000000"/>
              </a:buClr>
              <a:buFont typeface="Arial"/>
              <a:buChar char="•"/>
            </a:pPr>
            <a:r>
              <a:rPr lang="de-DE" sz="1800" b="0" u="none" strike="noStrike">
                <a:solidFill>
                  <a:schemeClr val="dk1"/>
                </a:solidFill>
                <a:effectLst/>
                <a:uFillTx/>
                <a:latin typeface="Calibri"/>
              </a:rPr>
              <a:t>Ein Boxplot, auch Box-Whisker-Plot genannt, ist eine grafische Darstellung, die eine knappe Zusammenfassung der Verteilung eines Datensatzes liefert. Er zeigt zentrale statistische Kennwerte auf visuell intuitive Weise. Durch die Darstellung dieser Kennwerte bieten Boxplots wertvolle Einblicke in die zentrale Tendenz, die Variabilität und die Schiefe der Daten. Im Kern besteht ein Boxplot aus fünf Hauptkomponenten: dem Median, dem ersten Quartil (Q1), dem dritten Quartil (Q3), dem Interquartilsabstand (IQA), den Extremwerten (Maximum und Minimum) sowie der Spannweite.</a:t>
            </a: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tabLst>
                <a:tab pos="0" algn="l"/>
              </a:tabLst>
            </a:pPr>
            <a:r>
              <a:rPr lang="de-DE" sz="1800" b="0" u="none" strike="noStrike">
                <a:solidFill>
                  <a:srgbClr val="000000"/>
                </a:solidFill>
                <a:effectLst/>
                <a:uFillTx/>
                <a:latin typeface="Calibri"/>
              </a:rPr>
              <a:t>Durch die Kombination dieser Komponenten bietet ein Boxplot eine klare und knappe Zusammenfassung der Verteilung und eignet sich besonders zum gleichzeitigen Vergleich der Verteilungen mehrerer Datensätze, was eine schnelle und effektive Datenanalyse und -interpretation ermöglicht. Zusammenfassend ist der Boxplot ein wirkungsvolles Werkzeug der explorativen Datenanalyse; ob in der statistischen Forschung, der Datenvisualisierung oder in Entscheidungsprozessen – Boxplots sind unverzichtbar, um die Verteilungseigenschaften von Daten zu verstehen.</a:t>
            </a:r>
            <a:endParaRPr lang="de-DE" sz="1800" b="0" u="none" strike="noStrike">
              <a:solidFill>
                <a:schemeClr val="dk1"/>
              </a:solidFill>
              <a:effectLst/>
              <a:uFillTx/>
              <a:latin typeface="Calibri"/>
            </a:endParaRPr>
          </a:p>
        </p:txBody>
      </p:sp>
      <p:sp>
        <p:nvSpPr>
          <p:cNvPr id="1155" name="Metin kutusu 1"/>
          <p:cNvSpPr/>
          <p:nvPr/>
        </p:nvSpPr>
        <p:spPr>
          <a:xfrm>
            <a:off x="2757960" y="333000"/>
            <a:ext cx="6119640" cy="10652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3200" b="0" u="none" strike="noStrike">
                <a:solidFill>
                  <a:schemeClr val="dk1"/>
                </a:solidFill>
                <a:effectLst/>
                <a:uFillTx/>
                <a:latin typeface="Calibri Light"/>
              </a:rPr>
              <a:t>Wiederholung Fachwissen: Boxplots</a:t>
            </a:r>
            <a:endParaRPr lang="de-DE" sz="3200" b="0" u="none" strike="noStrike">
              <a:solidFill>
                <a:srgbClr val="000000"/>
              </a:solidFill>
              <a:effectLst/>
              <a:uFillTx/>
              <a:latin typeface="Calibri"/>
            </a:endParaRPr>
          </a:p>
        </p:txBody>
      </p:sp>
      <p:sp>
        <p:nvSpPr>
          <p:cNvPr id="1156" name="Eylem Düğmesi: Geri Dön 1">
            <a:hlinkClick r:id="rId1" action="ppaction://hlinksldjump"/>
          </p:cNvPr>
          <p:cNvSpPr/>
          <p:nvPr/>
        </p:nvSpPr>
        <p:spPr>
          <a:xfrm rot="16200000">
            <a:off x="826344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57" name="Metin kutusu 4"/>
          <p:cNvSpPr/>
          <p:nvPr/>
        </p:nvSpPr>
        <p:spPr>
          <a:xfrm>
            <a:off x="7190280" y="355320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58" name="Grafik 2"/>
          <p:cNvPicPr/>
          <p:nvPr/>
        </p:nvPicPr>
        <p:blipFill>
          <a:blip r:embed="rId2"/>
          <a:stretch/>
        </p:blipFill>
        <p:spPr>
          <a:xfrm>
            <a:off x="2120040" y="2296440"/>
            <a:ext cx="4843080" cy="1795320"/>
          </a:xfrm>
          <a:prstGeom prst="rect">
            <a:avLst/>
          </a:prstGeom>
          <a:noFill/>
          <a:ln w="0">
            <a:noFill/>
          </a:ln>
        </p:spPr>
      </p:pic>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9"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2080" cy="4347720"/>
          </a:xfrm>
          <a:prstGeom prst="rect">
            <a:avLst/>
          </a:prstGeom>
          <a:ln w="0">
            <a:noFill/>
          </a:ln>
        </p:spPr>
      </p:pic>
      <p:sp>
        <p:nvSpPr>
          <p:cNvPr id="1160" name="PlaceHolder 1"/>
          <p:cNvSpPr>
            <a:spLocks noGrp="1"/>
          </p:cNvSpPr>
          <p:nvPr>
            <p:ph type="title"/>
          </p:nvPr>
        </p:nvSpPr>
        <p:spPr>
          <a:xfrm>
            <a:off x="972000" y="306360"/>
            <a:ext cx="7916400" cy="64368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Boxplots</a:t>
            </a:r>
            <a:endParaRPr lang="de-DE" sz="3200" b="0" u="none" strike="noStrike">
              <a:solidFill>
                <a:schemeClr val="dk2"/>
              </a:solidFill>
              <a:effectLst/>
              <a:uFillTx/>
              <a:latin typeface="Calibri Light"/>
            </a:endParaRPr>
          </a:p>
        </p:txBody>
      </p:sp>
      <p:sp>
        <p:nvSpPr>
          <p:cNvPr id="1161" name="Eylem Düğmesi: Film 4"/>
          <p:cNvSpPr/>
          <p:nvPr/>
        </p:nvSpPr>
        <p:spPr>
          <a:xfrm>
            <a:off x="214560" y="629280"/>
            <a:ext cx="476640" cy="62172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62" name="Eylem Düğmesi: Geri Dön 5">
            <a:hlinkClick r:id="rId4" action="ppaction://hlinksldjump"/>
          </p:cNvPr>
          <p:cNvSpPr/>
          <p:nvPr/>
        </p:nvSpPr>
        <p:spPr>
          <a:xfrm rot="16200000">
            <a:off x="8490600" y="341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63" name="Metin kutusu 4"/>
          <p:cNvSpPr/>
          <p:nvPr/>
        </p:nvSpPr>
        <p:spPr>
          <a:xfrm>
            <a:off x="8427600" y="3854160"/>
            <a:ext cx="716040" cy="9288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8" dur="indefinite" restart="never" nodeType="tmRoot">
          <p:childTnLst>
            <p:seq>
              <p:cTn id="19" dur="indefinite" nodeType="mainSeq">
                <p:childTnLst>
                  <p:par>
                    <p:cTn id="20" fill="hold">
                      <p:stCondLst>
                        <p:cond delay="indefinite"/>
                      </p:stCondLst>
                      <p:childTnLst>
                        <p:par>
                          <p:cTn id="21" fill="hold">
                            <p:stCondLst>
                              <p:cond delay="0"/>
                            </p:stCondLst>
                            <p:childTnLst>
                              <p:par>
                                <p:cTn id="22" presetClass="mediacall" fill="hold" nodeType="clickEffect">
                                  <p:stCondLst>
                                    <p:cond delay="0"/>
                                  </p:stCondLst>
                                  <p:childTnLst>
                                    <p:cmd type="call" cmd="playFrom(0.0)">
                                      <p:cBhvr>
                                        <p:cTn id="23" dur="103356" fill="hold"/>
                                        <p:tgtEl>
                                          <p:spTgt spid="1159"/>
                                        </p:tgtEl>
                                      </p:cBhvr>
                                    </p:cmd>
                                  </p:childTnLst>
                                </p:cTn>
                              </p:par>
                            </p:childTnLst>
                          </p:cTn>
                        </p:par>
                      </p:childTnLst>
                    </p:cTn>
                  </p:par>
                  <p:par>
                    <p:cTn id="24" fill="hold">
                      <p:stCondLst>
                        <p:cond delay="indefinite"/>
                      </p:stCondLst>
                      <p:childTnLst>
                        <p:par>
                          <p:cTn id="25" fill="hold">
                            <p:stCondLst>
                              <p:cond delay="0"/>
                            </p:stCondLst>
                            <p:childTnLst>
                              <p:par>
                                <p:cTn id="26" presetClass="mediacall" fill="hold" nodeType="clickEffect">
                                  <p:stCondLst>
                                    <p:cond delay="0"/>
                                  </p:stCondLst>
                                  <p:childTnLst>
                                    <p:cmd type="call" cmd="togglePause">
                                      <p:cBhvr>
                                        <p:cTn id="27" dur="1" fill="hold"/>
                                        <p:tgtEl>
                                          <p:spTgt spid="1159"/>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