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Default Extension="fntdata" ContentType="application/x-fontdata"/>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47.xml.rels" ContentType="application/vnd.openxmlformats-package.relationships+xml"/>
  <Override PartName="/ppt/slideMasters/_rels/slideMaster36.xml.rels" ContentType="application/vnd.openxmlformats-package.relationships+xml"/>
  <Override PartName="/ppt/slideMasters/_rels/slideMaster24.xml.rels" ContentType="application/vnd.openxmlformats-package.relationships+xml"/>
  <Override PartName="/ppt/slideMasters/_rels/slideMaster13.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Override PartName="/ppt/slideLayouts/slideLayout56.xml" ContentType="application/vnd.openxmlformats-officedocument.presentationml.slideLayout+xml"/>
  <Override PartName="/ppt/slideLayouts/slideLayout55.xml" ContentType="application/vnd.openxmlformats-officedocument.presentationml.slideLayout+xml"/>
  <Override PartName="/ppt/slideLayouts/slideLayout54.xml" ContentType="application/vnd.openxmlformats-officedocument.presentationml.slideLayout+xml"/>
  <Override PartName="/ppt/slideLayouts/slideLayout53.xml" ContentType="application/vnd.openxmlformats-officedocument.presentationml.slideLayout+xml"/>
  <Override PartName="/ppt/slideLayouts/slideLayout46.xml" ContentType="application/vnd.openxmlformats-officedocument.presentationml.slideLayout+xml"/>
  <Override PartName="/ppt/slideLayouts/slideLayout45.xml" ContentType="application/vnd.openxmlformats-officedocument.presentationml.slideLayout+xml"/>
  <Override PartName="/ppt/slideLayouts/slideLayout44.xml" ContentType="application/vnd.openxmlformats-officedocument.presentationml.slideLayout+xml"/>
  <Override PartName="/ppt/slideLayouts/slideLayout43.xml" ContentType="application/vnd.openxmlformats-officedocument.presentationml.slideLayout+xml"/>
  <Override PartName="/ppt/slideLayouts/slideLayout42.xml" ContentType="application/vnd.openxmlformats-officedocument.presentationml.slideLayout+xml"/>
  <Override PartName="/ppt/slideLayouts/slideLayout41.xml" ContentType="application/vnd.openxmlformats-officedocument.presentationml.slideLayout+xml"/>
  <Override PartName="/ppt/slideLayouts/slideLayout40.xml" ContentType="application/vnd.openxmlformats-officedocument.presentationml.slideLayout+xml"/>
  <Override PartName="/ppt/slideLayouts/slideLayout38.xml" ContentType="application/vnd.openxmlformats-officedocument.presentationml.slideLayout+xml"/>
  <Override PartName="/ppt/slideLayouts/_rels/slideLayout23.xml.rels" ContentType="application/vnd.openxmlformats-package.relationships+xml"/>
  <Override PartName="/ppt/slideLayouts/_rels/slideLayout3.xml.rels" ContentType="application/vnd.openxmlformats-package.relationships+xml"/>
  <Override PartName="/ppt/slideLayouts/_rels/slideLayout50.xml.rels" ContentType="application/vnd.openxmlformats-package.relationships+xml"/>
  <Override PartName="/ppt/slideLayouts/_rels/slideLayout5.xml.rels" ContentType="application/vnd.openxmlformats-package.relationships+xml"/>
  <Override PartName="/ppt/slideLayouts/_rels/slideLayout25.xml.rels" ContentType="application/vnd.openxmlformats-package.relationships+xml"/>
  <Override PartName="/ppt/slideLayouts/_rels/slideLayout27.xml.rels" ContentType="application/vnd.openxmlformats-package.relationships+xml"/>
  <Override PartName="/ppt/slideLayouts/_rels/slideLayout7.xml.rels" ContentType="application/vnd.openxmlformats-package.relationships+xml"/>
  <Override PartName="/ppt/slideLayouts/_rels/slideLayout49.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24.xml.rels" ContentType="application/vnd.openxmlformats-package.relationships+xml"/>
  <Override PartName="/ppt/slideLayouts/_rels/slideLayout26.xml.rels" ContentType="application/vnd.openxmlformats-package.relationships+xml"/>
  <Override PartName="/ppt/slideLayouts/_rels/slideLayout6.xml.rels" ContentType="application/vnd.openxmlformats-package.relationships+xml"/>
  <Override PartName="/ppt/slideLayouts/_rels/slideLayout48.xml.rels" ContentType="application/vnd.openxmlformats-package.relationships+xml"/>
  <Override PartName="/ppt/slideLayouts/_rels/slideLayout11.xml.rels" ContentType="application/vnd.openxmlformats-package.relationships+xml"/>
  <Override PartName="/ppt/slideLayouts/_rels/slideLayout47.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22.xml.rels" ContentType="application/vnd.openxmlformats-package.relationships+xml"/>
  <Override PartName="/ppt/slideLayouts/_rels/slideLayout1.xml.rels" ContentType="application/vnd.openxmlformats-package.relationships+xml"/>
  <Override PartName="/ppt/slideLayouts/_rels/slideLayout21.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80.xml.rels" ContentType="application/vnd.openxmlformats-package.relationships+xml"/>
  <Override PartName="/ppt/slideLayouts/_rels/slideLayout16.xml.rels" ContentType="application/vnd.openxmlformats-package.relationships+xml"/>
  <Override PartName="/ppt/slideLayouts/_rels/slideLayout81.xml.rels" ContentType="application/vnd.openxmlformats-package.relationships+xml"/>
  <Override PartName="/ppt/slideLayouts/_rels/slideLayout61.xml.rels" ContentType="application/vnd.openxmlformats-package.relationships+xml"/>
  <Override PartName="/ppt/slideLayouts/_rels/slideLayout57.xml.rels" ContentType="application/vnd.openxmlformats-package.relationships+xml"/>
  <Override PartName="/ppt/slideLayouts/_rels/slideLayout20.xml.rels" ContentType="application/vnd.openxmlformats-package.relationships+xml"/>
  <Override PartName="/ppt/slideLayouts/_rels/slideLayout60.xml.rels" ContentType="application/vnd.openxmlformats-package.relationships+xml"/>
  <Override PartName="/ppt/slideLayouts/_rels/slideLayout51.xml.rels" ContentType="application/vnd.openxmlformats-package.relationships+xml"/>
  <Override PartName="/ppt/slideLayouts/_rels/slideLayout13.xml.rels" ContentType="application/vnd.openxmlformats-package.relationships+xml"/>
  <Override PartName="/ppt/slideLayouts/_rels/slideLayout52.xml.rels" ContentType="application/vnd.openxmlformats-package.relationships+xml"/>
  <Override PartName="/ppt/slideLayouts/_rels/slideLayout30.xml.rels" ContentType="application/vnd.openxmlformats-package.relationships+xml"/>
  <Override PartName="/ppt/slideLayouts/_rels/slideLayout67.xml.rels" ContentType="application/vnd.openxmlformats-package.relationships+xml"/>
  <Override PartName="/ppt/slideLayouts/_rels/slideLayout31.xml.rels" ContentType="application/vnd.openxmlformats-package.relationships+xml"/>
  <Override PartName="/ppt/slideLayouts/_rels/slideLayout68.xml.rels" ContentType="application/vnd.openxmlformats-package.relationships+xml"/>
  <Override PartName="/ppt/slideLayouts/_rels/slideLayout32.xml.rels" ContentType="application/vnd.openxmlformats-package.relationships+xml"/>
  <Override PartName="/ppt/slideLayouts/_rels/slideLayout69.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slideLayouts/_rels/slideLayout56.xml.rels" ContentType="application/vnd.openxmlformats-package.relationships+xml"/>
  <Override PartName="/ppt/slideLayouts/_rels/slideLayout44.xml.rels" ContentType="application/vnd.openxmlformats-package.relationships+xml"/>
  <Override PartName="/ppt/slideLayouts/_rels/slideLayout55.xml.rels" ContentType="application/vnd.openxmlformats-package.relationships+xml"/>
  <Override PartName="/ppt/slideLayouts/_rels/slideLayout43.xml.rels" ContentType="application/vnd.openxmlformats-package.relationships+xml"/>
  <Override PartName="/ppt/slideLayouts/_rels/slideLayout54.xml.rels" ContentType="application/vnd.openxmlformats-package.relationships+xml"/>
  <Override PartName="/ppt/slideLayouts/_rels/slideLayout42.xml.rels" ContentType="application/vnd.openxmlformats-package.relationships+xml"/>
  <Override PartName="/ppt/slideLayouts/_rels/slideLayout79.xml.rels" ContentType="application/vnd.openxmlformats-package.relationships+xml"/>
  <Override PartName="/ppt/slideLayouts/_rels/slideLayout53.xml.rels" ContentType="application/vnd.openxmlformats-package.relationships+xml"/>
  <Override PartName="/ppt/slideLayouts/_rels/slideLayout41.xml.rels" ContentType="application/vnd.openxmlformats-package.relationships+xml"/>
  <Override PartName="/ppt/slideLayouts/_rels/slideLayout78.xml.rels" ContentType="application/vnd.openxmlformats-package.relationships+xml"/>
  <Override PartName="/ppt/slideLayouts/_rels/slideLayout18.xml.rels" ContentType="application/vnd.openxmlformats-package.relationships+xml"/>
  <Override PartName="/ppt/slideLayouts/_rels/slideLayout83.xml.rels" ContentType="application/vnd.openxmlformats-package.relationships+xml"/>
  <Override PartName="/ppt/slideLayouts/_rels/slideLayout46.xml.rels" ContentType="application/vnd.openxmlformats-package.relationships+xml"/>
  <Override PartName="/ppt/slideLayouts/_rels/slideLayout45.xml.rels" ContentType="application/vnd.openxmlformats-package.relationships+xml"/>
  <Override PartName="/ppt/slideLayouts/_rels/slideLayout40.xml.rels" ContentType="application/vnd.openxmlformats-package.relationships+xml"/>
  <Override PartName="/ppt/slideLayouts/_rels/slideLayout77.xml.rels" ContentType="application/vnd.openxmlformats-package.relationships+xml"/>
  <Override PartName="/ppt/slideLayouts/_rels/slideLayout38.xml.rels" ContentType="application/vnd.openxmlformats-package.relationships+xml"/>
  <Override PartName="/ppt/slideLayouts/_rels/slideLayout37.xml.rels" ContentType="application/vnd.openxmlformats-package.relationships+xml"/>
  <Override PartName="/ppt/slideLayouts/_rels/slideLayout19.xml.rels" ContentType="application/vnd.openxmlformats-package.relationships+xml"/>
  <Override PartName="/ppt/slideLayouts/_rels/slideLayout84.xml.rels" ContentType="application/vnd.openxmlformats-package.relationships+xml"/>
  <Override PartName="/ppt/slideLayouts/_rels/slideLayout58.xml.rels" ContentType="application/vnd.openxmlformats-package.relationships+xml"/>
  <Override PartName="/ppt/slideLayouts/_rels/slideLayout59.xml.rels" ContentType="application/vnd.openxmlformats-package.relationships+xml"/>
  <Override PartName="/ppt/slideLayouts/_rels/slideLayout62.xml.rels" ContentType="application/vnd.openxmlformats-package.relationships+xml"/>
  <Override PartName="/ppt/slideLayouts/_rels/slideLayout63.xml.rels" ContentType="application/vnd.openxmlformats-package.relationships+xml"/>
  <Override PartName="/ppt/slideLayouts/_rels/slideLayout64.xml.rels" ContentType="application/vnd.openxmlformats-package.relationships+xml"/>
  <Override PartName="/ppt/slideLayouts/_rels/slideLayout65.xml.rels" ContentType="application/vnd.openxmlformats-package.relationships+xml"/>
  <Override PartName="/ppt/slideLayouts/_rels/slideLayout66.xml.rels" ContentType="application/vnd.openxmlformats-package.relationships+xml"/>
  <Override PartName="/ppt/slideLayouts/_rels/slideLayout85.xml.rels" ContentType="application/vnd.openxmlformats-package.relationships+xml"/>
  <Override PartName="/ppt/slideLayouts/_rels/slideLayout73.xml.rels" ContentType="application/vnd.openxmlformats-package.relationships+xml"/>
  <Override PartName="/ppt/slideLayouts/_rels/slideLayout76.xml.rels" ContentType="application/vnd.openxmlformats-package.relationships+xml"/>
  <Override PartName="/ppt/slideLayouts/_rels/slideLayout75.xml.rels" ContentType="application/vnd.openxmlformats-package.relationships+xml"/>
  <Override PartName="/ppt/slideLayouts/_rels/slideLayout74.xml.rels" ContentType="application/vnd.openxmlformats-package.relationships+xml"/>
  <Override PartName="/ppt/slideLayouts/_rels/slideLayout72.xml.rels" ContentType="application/vnd.openxmlformats-package.relationships+xml"/>
  <Override PartName="/ppt/slideLayouts/_rels/slideLayout71.xml.rels" ContentType="application/vnd.openxmlformats-package.relationships+xml"/>
  <Override PartName="/ppt/slideLayouts/_rels/slideLayout29.xml.rels" ContentType="application/vnd.openxmlformats-package.relationships+xml"/>
  <Override PartName="/ppt/slideLayouts/_rels/slideLayout9.xml.rels" ContentType="application/vnd.openxmlformats-package.relationships+xml"/>
  <Override PartName="/ppt/slideLayouts/_rels/slideLayout70.xml.rels" ContentType="application/vnd.openxmlformats-package.relationships+xml"/>
  <Override PartName="/ppt/slideLayouts/_rels/slideLayout28.xml.rels" ContentType="application/vnd.openxmlformats-package.relationships+xml"/>
  <Override PartName="/ppt/slideLayouts/_rels/slideLayout8.xml.rels" ContentType="application/vnd.openxmlformats-package.relationships+xml"/>
  <Override PartName="/ppt/slideLayouts/_rels/slideLayout17.xml.rels" ContentType="application/vnd.openxmlformats-package.relationships+xml"/>
  <Override PartName="/ppt/slideLayouts/_rels/slideLayout82.xml.rels" ContentType="application/vnd.openxmlformats-package.relationships+xml"/>
  <Override PartName="/ppt/slideLayouts/_rels/slideLayout39.xml.rels" ContentType="application/vnd.openxmlformats-package.relationships+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52.xml" ContentType="application/vnd.openxmlformats-officedocument.presentationml.slideLayout+xml"/>
  <Override PartName="/ppt/slideLayouts/slideLayout9.xml" ContentType="application/vnd.openxmlformats-officedocument.presentationml.slideLayout+xml"/>
  <Override PartName="/ppt/slideLayouts/slideLayout24.xml" ContentType="application/vnd.openxmlformats-officedocument.presentationml.slideLayout+xml"/>
  <Override PartName="/ppt/slideLayouts/slideLayout13.xml" ContentType="application/vnd.openxmlformats-officedocument.presentationml.slideLayout+xml"/>
  <Override PartName="/ppt/slideLayouts/slideLayout51.xml" ContentType="application/vnd.openxmlformats-officedocument.presentationml.slideLayout+xml"/>
  <Override PartName="/ppt/slideLayouts/slideLayout2.xml" ContentType="application/vnd.openxmlformats-officedocument.presentationml.slideLayout+xml"/>
  <Override PartName="/ppt/slideLayouts/slideLayout60.xml" ContentType="application/vnd.openxmlformats-officedocument.presentationml.slideLayout+xml"/>
  <Override PartName="/ppt/slideLayouts/slideLayout18.xml" ContentType="application/vnd.openxmlformats-officedocument.presentationml.slideLayout+xml"/>
  <Override PartName="/ppt/slideLayouts/slideLayout83.xml" ContentType="application/vnd.openxmlformats-officedocument.presentationml.slideLayout+xml"/>
  <Override PartName="/ppt/slideLayouts/slideLayout3.xml" ContentType="application/vnd.openxmlformats-officedocument.presentationml.slideLayout+xml"/>
  <Override PartName="/ppt/slideLayouts/slideLayout57.xml" ContentType="application/vnd.openxmlformats-officedocument.presentationml.slideLayout+xml"/>
  <Override PartName="/ppt/slideLayouts/slideLayout61.xml" ContentType="application/vnd.openxmlformats-officedocument.presentationml.slideLayout+xml"/>
  <Override PartName="/ppt/slideLayouts/slideLayout19.xml" ContentType="application/vnd.openxmlformats-officedocument.presentationml.slideLayout+xml"/>
  <Override PartName="/ppt/slideLayouts/slideLayout84.xml" ContentType="application/vnd.openxmlformats-officedocument.presentationml.slideLayout+xml"/>
  <Override PartName="/ppt/slideLayouts/slideLayout4.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20.xml" ContentType="application/vnd.openxmlformats-officedocument.presentationml.slideLayout+xml"/>
  <Override PartName="/ppt/slideLayouts/slideLayout5.xml" ContentType="application/vnd.openxmlformats-officedocument.presentationml.slideLayout+xml"/>
  <Override PartName="/ppt/slideLayouts/slideLayout73.xml" ContentType="application/vnd.openxmlformats-officedocument.presentationml.slideLayout+xml"/>
  <Override PartName="/ppt/slideLayouts/slideLayout79.xml" ContentType="application/vnd.openxmlformats-officedocument.presentationml.slideLayout+xml"/>
  <Override PartName="/ppt/slideLayouts/slideLayout78.xml" ContentType="application/vnd.openxmlformats-officedocument.presentationml.slideLayout+xml"/>
  <Override PartName="/ppt/slideLayouts/slideLayout77.xml" ContentType="application/vnd.openxmlformats-officedocument.presentationml.slideLayout+xml"/>
  <Override PartName="/ppt/slideLayouts/slideLayout76.xml" ContentType="application/vnd.openxmlformats-officedocument.presentationml.slideLayout+xml"/>
  <Override PartName="/ppt/slideLayouts/slideLayout75.xml" ContentType="application/vnd.openxmlformats-officedocument.presentationml.slideLayout+xml"/>
  <Override PartName="/ppt/slideLayouts/slideLayout74.xml" ContentType="application/vnd.openxmlformats-officedocument.presentationml.slideLayout+xml"/>
  <Override PartName="/ppt/slideLayouts/slideLayout72.xml" ContentType="application/vnd.openxmlformats-officedocument.presentationml.slideLayout+xml"/>
  <Override PartName="/ppt/slideLayouts/slideLayout71.xml" ContentType="application/vnd.openxmlformats-officedocument.presentationml.slideLayout+xml"/>
  <Override PartName="/ppt/slideLayouts/slideLayout29.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28.xml" ContentType="application/vnd.openxmlformats-officedocument.presentationml.slideLayout+xml"/>
  <Override PartName="/ppt/slideLayouts/slideLayout68.xml" ContentType="application/vnd.openxmlformats-officedocument.presentationml.slideLayout+xml"/>
  <Override PartName="/ppt/slideLayouts/slideLayout82.xml" ContentType="application/vnd.openxmlformats-officedocument.presentationml.slideLayout+xml"/>
  <Override PartName="/ppt/slideLayouts/slideLayout17.xml" ContentType="application/vnd.openxmlformats-officedocument.presentationml.slideLayout+xml"/>
  <Override PartName="/ppt/slideLayouts/slideLayout1.xml" ContentType="application/vnd.openxmlformats-officedocument.presentationml.slideLayout+xml"/>
  <Override PartName="/ppt/slideLayouts/slideLayout39.xml" ContentType="application/vnd.openxmlformats-officedocument.presentationml.slideLayout+xml"/>
  <Override PartName="/ppt/slideLayouts/slideLayout81.xml" ContentType="application/vnd.openxmlformats-officedocument.presentationml.slideLayout+xml"/>
  <Override PartName="/ppt/slideLayouts/slideLayout16.xml" ContentType="application/vnd.openxmlformats-officedocument.presentationml.slideLayout+xml"/>
  <Override PartName="/ppt/slideLayouts/slideLayout80.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10.xml" ContentType="application/vnd.openxmlformats-officedocument.presentationml.slideLayout+xml"/>
  <Override PartName="/ppt/slideLayouts/slideLayout47.xml" ContentType="application/vnd.openxmlformats-officedocument.presentationml.slideLayout+xml"/>
  <Override PartName="/ppt/slideLayouts/slideLayout21.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48.xml" ContentType="application/vnd.openxmlformats-officedocument.presentationml.slideLayout+xml"/>
  <Override PartName="/ppt/slideLayouts/slideLayout22.xml" ContentType="application/vnd.openxmlformats-officedocument.presentationml.slideLayout+xml"/>
  <Override PartName="/ppt/slideLayouts/slideLayout7.xml" ContentType="application/vnd.openxmlformats-officedocument.presentationml.slideLayout+xml"/>
  <Override PartName="/ppt/slideLayouts/slideLayout50.xml" ContentType="application/vnd.openxmlformats-officedocument.presentationml.slideLayout+xml"/>
  <Override PartName="/ppt/slideLayouts/slideLayout12.xml" ContentType="application/vnd.openxmlformats-officedocument.presentationml.slideLayout+xml"/>
  <Override PartName="/ppt/slideLayouts/slideLayout49.xml" ContentType="application/vnd.openxmlformats-officedocument.presentationml.slideLayout+xml"/>
  <Override PartName="/ppt/slideLayouts/slideLayout8.xml" ContentType="application/vnd.openxmlformats-officedocument.presentationml.slideLayout+xml"/>
  <Override PartName="/ppt/slideLayouts/slideLayout23.xml" ContentType="application/vnd.openxmlformats-officedocument.presentationml.slideLayout+xml"/>
  <Override PartName="/ppt/_rels/presentation.xml.rels" ContentType="application/vnd.openxmlformats-package.relationships+xml"/>
  <Override PartName="/ppt/media/image28.png" ContentType="image/png"/>
  <Override PartName="/ppt/media/image26.png" ContentType="image/png"/>
  <Override PartName="/ppt/media/image25.png" ContentType="image/png"/>
  <Override PartName="/ppt/media/image37.jpeg" ContentType="image/jpeg"/>
  <Override PartName="/ppt/media/image24.png" ContentType="image/png"/>
  <Override PartName="/ppt/media/media27.mov" ContentType="video/quicktime"/>
  <Override PartName="/ppt/media/image23.png" ContentType="image/png"/>
  <Override PartName="/ppt/media/image22.png" ContentType="image/png"/>
  <Override PartName="/ppt/media/image19.png" ContentType="image/png"/>
  <Override PartName="/ppt/media/image41.jpeg" ContentType="image/jpeg"/>
  <Override PartName="/ppt/media/image17.jpeg" ContentType="image/jpeg"/>
  <Override PartName="/ppt/media/image1.png" ContentType="image/png"/>
  <Override PartName="/ppt/media/image33.png" ContentType="image/png"/>
  <Override PartName="/ppt/media/image16.png" ContentType="image/png"/>
  <Override PartName="/ppt/media/image18.png" ContentType="image/png"/>
  <Override PartName="/ppt/media/image9.png" ContentType="image/png"/>
  <Override PartName="/ppt/media/image20.png" ContentType="image/png"/>
  <Override PartName="/ppt/media/image13.png" ContentType="image/png"/>
  <Override PartName="/ppt/media/image36.png" ContentType="image/png"/>
  <Override PartName="/ppt/media/image4.png" ContentType="image/png"/>
  <Override PartName="/ppt/media/image11.png" ContentType="image/png"/>
  <Override PartName="/ppt/media/image31.jpeg" ContentType="image/jpeg"/>
  <Override PartName="/ppt/media/image32.png" ContentType="image/png"/>
  <Override PartName="/ppt/media/image39.png" ContentType="image/png"/>
  <Override PartName="/ppt/media/image40.jpeg" ContentType="image/jpeg"/>
  <Override PartName="/ppt/media/image42.png" ContentType="image/png"/>
  <Override PartName="/ppt/media/image30.png" ContentType="image/png"/>
  <Override PartName="/ppt/media/image43.png" ContentType="image/png"/>
  <Override PartName="/ppt/media/image12.png" ContentType="image/png"/>
  <Override PartName="/ppt/media/image3.png" ContentType="image/png"/>
  <Override PartName="/ppt/media/image35.png" ContentType="image/png"/>
  <Override PartName="/ppt/media/image8.png" ContentType="image/png"/>
  <Override PartName="/ppt/media/image29.png" ContentType="image/png"/>
  <Override PartName="/ppt/media/image10.png" ContentType="image/png"/>
  <Override PartName="/ppt/media/image2.png" ContentType="image/png"/>
  <Override PartName="/ppt/media/image21.svg" ContentType="image/svg"/>
  <Override PartName="/ppt/media/image34.png" ContentType="image/png"/>
  <Override PartName="/ppt/media/image38.png" ContentType="image/png"/>
  <Override PartName="/ppt/media/image6.png" ContentType="image/png"/>
  <Override PartName="/ppt/media/image15.png" ContentType="image/png"/>
  <Override PartName="/ppt/media/image5.png" ContentType="image/png"/>
  <Override PartName="/ppt/media/media7.mp4" ContentType="video/mp4"/>
  <Override PartName="/ppt/media/image14.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41.xml.rels" ContentType="application/vnd.openxmlformats-package.relationships+xml"/>
  <Override PartName="/ppt/slides/_rels/slide40.xml.rels" ContentType="application/vnd.openxmlformats-package.relationships+xml"/>
  <Override PartName="/ppt/slides/_rels/slide39.xml.rels" ContentType="application/vnd.openxmlformats-package.relationships+xml"/>
  <Override PartName="/ppt/slides/_rels/slide38.xml.rels" ContentType="application/vnd.openxmlformats-package.relationships+xml"/>
  <Override PartName="/ppt/slides/_rels/slide37.xml.rels" ContentType="application/vnd.openxmlformats-package.relationships+xml"/>
  <Override PartName="/ppt/slides/_rels/slide36.xml.rels" ContentType="application/vnd.openxmlformats-package.relationships+xml"/>
  <Override PartName="/ppt/slides/_rels/slide35.xml.rels" ContentType="application/vnd.openxmlformats-package.relationships+xml"/>
  <Override PartName="/ppt/slides/_rels/slide34.xml.rels" ContentType="application/vnd.openxmlformats-package.relationships+xml"/>
  <Override PartName="/ppt/slides/_rels/slide33.xml.rels" ContentType="application/vnd.openxmlformats-package.relationships+xml"/>
  <Override PartName="/ppt/slides/_rels/slide13.xml.rels" ContentType="application/vnd.openxmlformats-package.relationships+xml"/>
  <Override PartName="/ppt/slides/_rels/slide59.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46.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56.xml.rels" ContentType="application/vnd.openxmlformats-package.relationships+xml"/>
  <Override PartName="/ppt/slides/_rels/slide47.xml.rels" ContentType="application/vnd.openxmlformats-package.relationships+xml"/>
  <Override PartName="/ppt/slides/_rels/slide10.xml.rels" ContentType="application/vnd.openxmlformats-package.relationships+xml"/>
  <Override PartName="/ppt/slides/_rels/slide57.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44.xml.rels" ContentType="application/vnd.openxmlformats-package.relationships+xml"/>
  <Override PartName="/ppt/slides/_rels/slide55.xml.rels" ContentType="application/vnd.openxmlformats-package.relationships+xml"/>
  <Override PartName="/ppt/slides/_rels/slide43.xml.rels" ContentType="application/vnd.openxmlformats-package.relationships+xml"/>
  <Override PartName="/ppt/slides/_rels/slide17.xml.rels" ContentType="application/vnd.openxmlformats-package.relationships+xml"/>
  <Override PartName="/ppt/slides/_rels/slide54.xml.rels" ContentType="application/vnd.openxmlformats-package.relationships+xml"/>
  <Override PartName="/ppt/slides/_rels/slide42.xml.rels" ContentType="application/vnd.openxmlformats-package.relationships+xml"/>
  <Override PartName="/ppt/slides/_rels/slide16.xml.rels" ContentType="application/vnd.openxmlformats-package.relationships+xml"/>
  <Override PartName="/ppt/slides/_rels/slide53.xml.rels" ContentType="application/vnd.openxmlformats-package.relationships+xml"/>
  <Override PartName="/ppt/slides/_rels/slide15.xml.rels" ContentType="application/vnd.openxmlformats-package.relationships+xml"/>
  <Override PartName="/ppt/slides/_rels/slide52.xml.rels" ContentType="application/vnd.openxmlformats-package.relationships+xml"/>
  <Override PartName="/ppt/slides/_rels/slide51.xml.rels" ContentType="application/vnd.openxmlformats-package.relationships+xml"/>
  <Override PartName="/ppt/slides/_rels/slide50.xml.rels" ContentType="application/vnd.openxmlformats-package.relationships+xml"/>
  <Override PartName="/ppt/slides/_rels/slide45.xml.rels" ContentType="application/vnd.openxmlformats-package.relationships+xml"/>
  <Override PartName="/ppt/slides/_rels/slide14.xml.rels" ContentType="application/vnd.openxmlformats-package.relationships+xml"/>
  <Override PartName="/ppt/slides/_rels/slide69.xml.rels" ContentType="application/vnd.openxmlformats-package.relationships+xml"/>
  <Override PartName="/ppt/slides/_rels/slide32.xml.rels" ContentType="application/vnd.openxmlformats-package.relationships+xml"/>
  <Override PartName="/ppt/slides/_rels/slide70.xml.rels" ContentType="application/vnd.openxmlformats-package.relationships+xml"/>
  <Override PartName="/ppt/slides/_rels/slide28.xml.rels" ContentType="application/vnd.openxmlformats-package.relationships+xml"/>
  <Override PartName="/ppt/slides/_rels/slide68.xml.rels" ContentType="application/vnd.openxmlformats-package.relationships+xml"/>
  <Override PartName="/ppt/slides/_rels/slide31.xml.rels" ContentType="application/vnd.openxmlformats-package.relationships+xml"/>
  <Override PartName="/ppt/slides/_rels/slide67.xml.rels" ContentType="application/vnd.openxmlformats-package.relationships+xml"/>
  <Override PartName="/ppt/slides/_rels/slide30.xml.rels" ContentType="application/vnd.openxmlformats-package.relationships+xml"/>
  <Override PartName="/ppt/slides/_rels/slide27.xml.rels" ContentType="application/vnd.openxmlformats-package.relationships+xml"/>
  <Override PartName="/ppt/slides/_rels/slide64.xml.rels" ContentType="application/vnd.openxmlformats-package.relationships+xml"/>
  <Override PartName="/ppt/slides/_rels/slide66.xml.rels" ContentType="application/vnd.openxmlformats-package.relationships+xml"/>
  <Override PartName="/ppt/slides/_rels/slide1.xml.rels" ContentType="application/vnd.openxmlformats-package.relationships+xml"/>
  <Override PartName="/ppt/slides/_rels/slide29.xml.rels" ContentType="application/vnd.openxmlformats-package.relationships+xml"/>
  <Override PartName="/ppt/slides/_rels/slide63.xml.rels" ContentType="application/vnd.openxmlformats-package.relationships+xml"/>
  <Override PartName="/ppt/slides/_rels/slide65.xml.rels" ContentType="application/vnd.openxmlformats-package.relationships+xml"/>
  <Override PartName="/ppt/slides/_rels/slide62.xml.rels" ContentType="application/vnd.openxmlformats-package.relationships+xml"/>
  <Override PartName="/ppt/slides/_rels/slide61.xml.rels" ContentType="application/vnd.openxmlformats-package.relationships+xml"/>
  <Override PartName="/ppt/slides/_rels/slide19.xml.rels" ContentType="application/vnd.openxmlformats-package.relationships+xml"/>
  <Override PartName="/ppt/slides/_rels/slide60.xml.rels" ContentType="application/vnd.openxmlformats-package.relationships+xml"/>
  <Override PartName="/ppt/slides/_rels/slide18.xml.rels" ContentType="application/vnd.openxmlformats-package.relationships+xml"/>
  <Override PartName="/ppt/slides/_rels/slide11.xml.rels" ContentType="application/vnd.openxmlformats-package.relationships+xml"/>
  <Override PartName="/ppt/slides/_rels/slide48.xml.rels" ContentType="application/vnd.openxmlformats-package.relationships+xml"/>
  <Override PartName="/ppt/slides/_rels/slide4.xml.rels" ContentType="application/vnd.openxmlformats-package.relationships+xml"/>
  <Override PartName="/ppt/slides/_rels/slide21.xml.rels" ContentType="application/vnd.openxmlformats-package.relationships+xml"/>
  <Override PartName="/ppt/slides/_rels/slide58.xml.rels" ContentType="application/vnd.openxmlformats-package.relationships+xml"/>
  <Override PartName="/ppt/slides/_rels/slide12.xml.rels" ContentType="application/vnd.openxmlformats-package.relationships+xml"/>
  <Override PartName="/ppt/slides/_rels/slide49.xml.rels" ContentType="application/vnd.openxmlformats-package.relationships+xml"/>
  <Override PartName="/ppt/slides/_rels/slide5.xml.rels" ContentType="application/vnd.openxmlformats-package.relationships+xml"/>
  <Override PartName="/ppt/slides/_rels/slide22.xml.rels" ContentType="application/vnd.openxmlformats-package.relationships+xml"/>
  <Override PartName="/ppt/slides/slide56.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48.xml" ContentType="application/vnd.openxmlformats-officedocument.presentationml.slide+xml"/>
  <Override PartName="/ppt/slides/slide17.xml" ContentType="application/vnd.openxmlformats-officedocument.presentationml.slide+xml"/>
  <Override PartName="/ppt/slides/slide9.xml" ContentType="application/vnd.openxmlformats-officedocument.presentationml.slide+xml"/>
  <Override PartName="/ppt/slides/slide47.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8.xml" ContentType="application/vnd.openxmlformats-officedocument.presentationml.slide+xml"/>
  <Override PartName="/ppt/slides/slide46.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69.xml" ContentType="application/vnd.openxmlformats-officedocument.presentationml.slide+xml"/>
  <Override PartName="/ppt/slides/slide32.xml" ContentType="application/vnd.openxmlformats-officedocument.presentationml.slide+xml"/>
  <Override PartName="/ppt/slides/slide70.xml" ContentType="application/vnd.openxmlformats-officedocument.presentationml.slide+xml"/>
  <Override PartName="/ppt/slides/slide28.xml" ContentType="application/vnd.openxmlformats-officedocument.presentationml.slide+xml"/>
  <Override PartName="/ppt/slides/slide68.xml" ContentType="application/vnd.openxmlformats-officedocument.presentationml.slide+xml"/>
  <Override PartName="/ppt/slides/slide31.xml" ContentType="application/vnd.openxmlformats-officedocument.presentationml.slide+xml"/>
  <Override PartName="/ppt/slides/slide67.xml" ContentType="application/vnd.openxmlformats-officedocument.presentationml.slide+xml"/>
  <Override PartName="/ppt/slides/slide30.xml" ContentType="application/vnd.openxmlformats-officedocument.presentationml.slide+xml"/>
  <Override PartName="/ppt/slides/slide27.xml" ContentType="application/vnd.openxmlformats-officedocument.presentationml.slide+xml"/>
  <Override PartName="/ppt/slides/slide64.xml" ContentType="application/vnd.openxmlformats-officedocument.presentationml.slide+xml"/>
  <Override PartName="/ppt/slides/slide66.xml" ContentType="application/vnd.openxmlformats-officedocument.presentationml.slide+xml"/>
  <Override PartName="/ppt/slides/slide29.xml" ContentType="application/vnd.openxmlformats-officedocument.presentationml.slide+xml"/>
  <Override PartName="/ppt/slides/slide26.xml" ContentType="application/vnd.openxmlformats-officedocument.presentationml.slide+xml"/>
  <Override PartName="/ppt/slides/slide63.xml" ContentType="application/vnd.openxmlformats-officedocument.presentationml.slide+xml"/>
  <Override PartName="/ppt/slides/slide65.xml" ContentType="application/vnd.openxmlformats-officedocument.presentationml.slide+xml"/>
  <Override PartName="/ppt/slides/slide62.xml" ContentType="application/vnd.openxmlformats-officedocument.presentationml.slide+xml"/>
  <Override PartName="/ppt/slides/slide61.xml" ContentType="application/vnd.openxmlformats-officedocument.presentationml.slide+xml"/>
  <Override PartName="/ppt/slides/slide19.xml" ContentType="application/vnd.openxmlformats-officedocument.presentationml.slide+xml"/>
  <Override PartName="/ppt/slides/slide60.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57.xml" ContentType="application/vnd.openxmlformats-officedocument.presentationml.slide+xml"/>
  <Override PartName="/ppt/slides/slide4.xml" ContentType="application/vnd.openxmlformats-officedocument.presentationml.slide+xml"/>
  <Override PartName="/ppt/slides/slide12.xml" ContentType="application/vnd.openxmlformats-officedocument.presentationml.slide+xml"/>
  <Override PartName="/ppt/slides/slide49.xml" ContentType="application/vnd.openxmlformats-officedocument.presentationml.slide+xml"/>
  <Override PartName="/ppt/slides/slide21.xml" ContentType="application/vnd.openxmlformats-officedocument.presentationml.slide+xml"/>
  <Override PartName="/ppt/slides/slide58.xml" ContentType="application/vnd.openxmlformats-officedocument.presentationml.slide+xml"/>
  <Override PartName="/ppt/slides/slide5.xml" ContentType="application/vnd.openxmlformats-officedocument.presentationml.slide+xml"/>
  <Override PartName="/ppt/slides/slide13.xml" ContentType="application/vnd.openxmlformats-officedocument.presentationml.slide+xml"/>
  <Override PartName="/ppt/slides/slide22.xml" ContentType="application/vnd.openxmlformats-officedocument.presentationml.slide+xml"/>
  <Override PartName="/ppt/slides/slide59.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_rels/notesSlide39.xml.rels" ContentType="application/vnd.openxmlformats-package.relationships+xml"/>
  <Override PartName="/ppt/notesSlides/_rels/notesSlide37.xml.rels" ContentType="application/vnd.openxmlformats-package.relationships+xml"/>
  <Override PartName="/ppt/notesSlides/_rels/notesSlide32.xml.rels" ContentType="application/vnd.openxmlformats-package.relationships+xml"/>
  <Override PartName="/ppt/notesSlides/_rels/notesSlide69.xml.rels" ContentType="application/vnd.openxmlformats-package.relationships+xml"/>
  <Override PartName="/ppt/notesSlides/_rels/notesSlide33.xml.rels" ContentType="application/vnd.openxmlformats-package.relationships+xml"/>
  <Override PartName="/ppt/notesSlides/_rels/notesSlide70.xml.rels" ContentType="application/vnd.openxmlformats-package.relationships+xml"/>
  <Override PartName="/ppt/notesSlides/_rels/notesSlide28.xml.rels" ContentType="application/vnd.openxmlformats-package.relationships+xml"/>
  <Override PartName="/ppt/notesSlides/_rels/notesSlide45.xml.rels" ContentType="application/vnd.openxmlformats-package.relationships+xml"/>
  <Override PartName="/ppt/notesSlides/_rels/notesSlide56.xml.rels" ContentType="application/vnd.openxmlformats-package.relationships+xml"/>
  <Override PartName="/ppt/notesSlides/_rels/notesSlide21.xml.rels" ContentType="application/vnd.openxmlformats-package.relationships+xml"/>
  <Override PartName="/ppt/notesSlides/_rels/notesSlide19.xml.rels" ContentType="application/vnd.openxmlformats-package.relationships+xml"/>
  <Override PartName="/ppt/notesSlides/_rels/notesSlide22.xml.rels" ContentType="application/vnd.openxmlformats-package.relationships+xml"/>
  <Override PartName="/ppt/notesSlides/_rels/notesSlide53.xml.rels" ContentType="application/vnd.openxmlformats-package.relationships+xml"/>
  <Override PartName="/ppt/notesSlides/_rels/notesSlide40.xml.rels" ContentType="application/vnd.openxmlformats-package.relationships+xml"/>
  <Override PartName="/ppt/notesSlides/_rels/notesSlide3.xml.rels" ContentType="application/vnd.openxmlformats-package.relationships+xml"/>
  <Override PartName="/ppt/notesSlides/_rels/notesSlide49.xml.rels" ContentType="application/vnd.openxmlformats-package.relationships+xml"/>
  <Override PartName="/ppt/notesSlides/_rels/notesSlide12.xml.rels" ContentType="application/vnd.openxmlformats-package.relationships+xml"/>
  <Override PartName="/ppt/notesSlides/_rels/notesSlide48.xml.rels" ContentType="application/vnd.openxmlformats-package.relationships+xml"/>
  <Override PartName="/ppt/notesSlides/_rels/notesSlide50.xml.rels" ContentType="application/vnd.openxmlformats-package.relationships+xml"/>
  <Override PartName="/ppt/notesSlides/_rels/notesSlide41.xml.rels" ContentType="application/vnd.openxmlformats-package.relationships+xml"/>
  <Override PartName="/ppt/notesSlides/_rels/notesSlide54.xml.rels" ContentType="application/vnd.openxmlformats-package.relationships+xml"/>
  <Override PartName="/ppt/notesSlides/_rels/notesSlide23.xml.rels" ContentType="application/vnd.openxmlformats-package.relationships+xml"/>
  <Override PartName="/ppt/notesSlides/_rels/notesSlide60.xml.rels" ContentType="application/vnd.openxmlformats-package.relationships+xml"/>
  <Override PartName="/ppt/notesSlides/_rels/notesSlide8.xml.rels" ContentType="application/vnd.openxmlformats-package.relationships+xml"/>
  <Override PartName="/ppt/notesSlides/_rels/notesSlide27.xml.rels" ContentType="application/vnd.openxmlformats-package.relationships+xml"/>
  <Override PartName="/ppt/notesSlides/_rels/notesSlide64.xml.rels" ContentType="application/vnd.openxmlformats-package.relationships+xml"/>
  <Override PartName="/ppt/notesSlides/_rels/notesSlide31.xml.rels" ContentType="application/vnd.openxmlformats-package.relationships+xml"/>
  <Override PartName="/ppt/notesSlides/_rels/notesSlide29.xml.rels" ContentType="application/vnd.openxmlformats-package.relationships+xml"/>
  <Override PartName="/ppt/notesSlides/_rels/notesSlide63.xml.rels" ContentType="application/vnd.openxmlformats-package.relationships+xml"/>
  <Override PartName="/ppt/notesSlides/_rels/notesSlide65.xml.rels" ContentType="application/vnd.openxmlformats-package.relationships+xml"/>
  <Override PartName="/ppt/notesSlides/_rels/notesSlide30.xml.rels" ContentType="application/vnd.openxmlformats-package.relationships+xml"/>
  <Override PartName="/ppt/notesSlides/_rels/notesSlide57.xml.rels" ContentType="application/vnd.openxmlformats-package.relationships+xml"/>
  <Override PartName="/ppt/notesSlides/_rels/notesSlide20.xml.rels" ContentType="application/vnd.openxmlformats-package.relationships+xml"/>
  <Override PartName="/ppt/notesSlides/_rels/notesSlide55.xml.rels" ContentType="application/vnd.openxmlformats-package.relationships+xml"/>
  <Override PartName="/ppt/notesSlides/_rels/notesSlide1.xml.rels" ContentType="application/vnd.openxmlformats-package.relationships+xml"/>
  <Override PartName="/ppt/notesSlides/_rels/notesSlide47.xml.rels" ContentType="application/vnd.openxmlformats-package.relationships+xml"/>
  <Override PartName="/ppt/notesSlides/_rels/notesSlide10.xml.rels" ContentType="application/vnd.openxmlformats-package.relationships+xml"/>
  <Override PartName="/ppt/notesSlides/notesSlide53.xml" ContentType="application/vnd.openxmlformats-officedocument.presentationml.notesSlide+xml"/>
  <Override PartName="/ppt/notesSlides/notesSlide49.xml" ContentType="application/vnd.openxmlformats-officedocument.presentationml.notesSlide+xml"/>
  <Override PartName="/ppt/notesSlides/notesSlide12.xml" ContentType="application/vnd.openxmlformats-officedocument.presentationml.notesSlide+xml"/>
  <Override PartName="/ppt/notesSlides/notesSlide50.xml" ContentType="application/vnd.openxmlformats-officedocument.presentationml.notesSlide+xml"/>
  <Override PartName="/ppt/notesSlides/notesSlide48.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19.xml" ContentType="application/vnd.openxmlformats-officedocument.presentationml.notesSlide+xml"/>
  <Override PartName="/ppt/notesSlides/notesSlide21.xml" ContentType="application/vnd.openxmlformats-officedocument.presentationml.notesSlide+xml"/>
  <Override PartName="/ppt/notesSlides/notesSlide56.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60.xml" ContentType="application/vnd.openxmlformats-officedocument.presentationml.notesSlide+xml"/>
  <Override PartName="/ppt/notesSlides/notesSlide27.xml" ContentType="application/vnd.openxmlformats-officedocument.presentationml.notesSlide+xml"/>
  <Override PartName="/ppt/notesSlides/notesSlide64.xml" ContentType="application/vnd.openxmlformats-officedocument.presentationml.notesSlide+xml"/>
  <Override PartName="/ppt/notesSlides/notesSlide31.xml" ContentType="application/vnd.openxmlformats-officedocument.presentationml.notesSlide+xml"/>
  <Override PartName="/ppt/notesSlides/notesSlide29.xml" ContentType="application/vnd.openxmlformats-officedocument.presentationml.notesSlide+xml"/>
  <Override PartName="/ppt/notesSlides/notesSlide63.xml" ContentType="application/vnd.openxmlformats-officedocument.presentationml.notesSlide+xml"/>
  <Override PartName="/ppt/notesSlides/notesSlide65.xml" ContentType="application/vnd.openxmlformats-officedocument.presentationml.notesSlide+xml"/>
  <Override PartName="/ppt/notesSlides/notesSlide30.xml" ContentType="application/vnd.openxmlformats-officedocument.presentationml.notesSlide+xml"/>
  <Override PartName="/ppt/notesSlides/notesSlide57.xml" ContentType="application/vnd.openxmlformats-officedocument.presentationml.notesSlide+xml"/>
  <Override PartName="/ppt/notesSlides/notesSlide3.xml" ContentType="application/vnd.openxmlformats-officedocument.presentationml.notesSlide+xml"/>
  <Override PartName="/ppt/notesSlides/notesSlide20.xml" ContentType="application/vnd.openxmlformats-officedocument.presentationml.notesSlide+xml"/>
  <Override PartName="/ppt/notesSlides/notesSlide1.xml" ContentType="application/vnd.openxmlformats-officedocument.presentationml.notesSlide+xml"/>
  <Override PartName="/ppt/notesSlides/notesSlide55.xml" ContentType="application/vnd.openxmlformats-officedocument.presentationml.notesSlide+xml"/>
  <Override PartName="/ppt/notesSlides/notesSlide47.xml" ContentType="application/vnd.openxmlformats-officedocument.presentationml.notesSlide+xml"/>
  <Override PartName="/ppt/notesSlides/notesSlide10.xml" ContentType="application/vnd.openxmlformats-officedocument.presentationml.notesSlide+xml"/>
  <Override PartName="/ppt/notesSlides/notesSlide45.xml" ContentType="application/vnd.openxmlformats-officedocument.presentationml.notesSlide+xml"/>
  <Override PartName="/ppt/notesSlides/notesSlide8.xml" ContentType="application/vnd.openxmlformats-officedocument.presentationml.notesSlide+xml"/>
  <Override PartName="/ppt/notesSlides/notesSlide28.xml" ContentType="application/vnd.openxmlformats-officedocument.presentationml.notesSlide+xml"/>
  <Override PartName="/ppt/notesSlides/notesSlide70.xml" ContentType="application/vnd.openxmlformats-officedocument.presentationml.notesSlide+xml"/>
  <Override PartName="/ppt/notesSlides/notesSlide33.xml" ContentType="application/vnd.openxmlformats-officedocument.presentationml.notesSlide+xml"/>
  <Override PartName="/ppt/notesSlides/notesSlide69.xml" ContentType="application/vnd.openxmlformats-officedocument.presentationml.notesSlide+xml"/>
  <Override PartName="/ppt/notesSlides/notesSlide32.xml" ContentType="application/vnd.openxmlformats-officedocument.presentationml.notesSlide+xml"/>
  <Override PartName="/ppt/notesSlides/notesSlide37.xml" ContentType="application/vnd.openxmlformats-officedocument.presentationml.notesSlide+xml"/>
  <Override PartName="/ppt/notesSlides/notesSlide39.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Lst>
  <p:sldSz cx="9144000" cy="685800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86.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61E6E900-7FB0-45E8-9696-436AD119CCEA}"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7.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_rels/notesSlide3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
</Relationships>
</file>

<file path=ppt/notesSlides/_rels/notesSlide39.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
</Relationships>
</file>

<file path=ppt/notesSlides/_rels/notesSlide40.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
</Relationships>
</file>

<file path=ppt/notesSlides/_rels/notesSlide41.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
</Relationships>
</file>

<file path=ppt/notesSlides/_rels/notesSlide45.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
</Relationships>
</file>

<file path=ppt/notesSlides/_rels/notesSlide47.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
</Relationships>
</file>

<file path=ppt/notesSlides/_rels/notesSlide48.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
</Relationships>
</file>

<file path=ppt/notesSlides/_rels/notesSlide49.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
</Relationships>
</file>

<file path=ppt/notesSlides/_rels/notesSlide50.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
</Relationships>
</file>

<file path=ppt/notesSlides/_rels/notesSlide53.xml.rels><?xml version="1.0" encoding="UTF-8"?>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
</Relationships>
</file>

<file path=ppt/notesSlides/_rels/notesSlide54.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
</Relationships>
</file>

<file path=ppt/notesSlides/_rels/notesSlide55.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
</Relationships>
</file>

<file path=ppt/notesSlides/_rels/notesSlide56.xml.rels><?xml version="1.0" encoding="UTF-8"?>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
</Relationships>
</file>

<file path=ppt/notesSlides/_rels/notesSlide57.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
</Relationships>
</file>

<file path=ppt/notesSlides/_rels/notesSlide60.xml.rels><?xml version="1.0" encoding="UTF-8"?>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
</Relationships>
</file>

<file path=ppt/notesSlides/_rels/notesSlide63.xml.rels><?xml version="1.0" encoding="UTF-8"?>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
</Relationships>
</file>

<file path=ppt/notesSlides/_rels/notesSlide64.xml.rels><?xml version="1.0" encoding="UTF-8"?>
<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
</Relationships>
</file>

<file path=ppt/notesSlides/_rels/notesSlide65.xml.rels><?xml version="1.0" encoding="UTF-8"?>
<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
</Relationships>
</file>

<file path=ppt/notesSlides/_rels/notesSlide69.xml.rels><?xml version="1.0" encoding="UTF-8"?>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
</Relationships>
</file>

<file path=ppt/notesSlides/_rels/notesSlide70.xml.rels><?xml version="1.0" encoding="UTF-8"?>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2" name="PlaceHolder 1"/>
          <p:cNvSpPr>
            <a:spLocks noGrp="1"/>
          </p:cNvSpPr>
          <p:nvPr>
            <p:ph type="sldImg"/>
          </p:nvPr>
        </p:nvSpPr>
        <p:spPr>
          <a:xfrm>
            <a:off x="0" y="763560"/>
            <a:ext cx="0" cy="0"/>
          </a:xfrm>
          <a:prstGeom prst="rect">
            <a:avLst/>
          </a:prstGeom>
          <a:ln w="0">
            <a:noFill/>
          </a:ln>
        </p:spPr>
      </p:sp>
      <p:sp>
        <p:nvSpPr>
          <p:cNvPr id="1223" name="PlaceHolder 2"/>
          <p:cNvSpPr>
            <a:spLocks noGrp="1"/>
          </p:cNvSpPr>
          <p:nvPr>
            <p:ph type="body"/>
          </p:nvPr>
        </p:nvSpPr>
        <p:spPr>
          <a:xfrm>
            <a:off x="777240" y="4777560"/>
            <a:ext cx="6214320" cy="4522680"/>
          </a:xfrm>
          <a:prstGeom prst="rect">
            <a:avLst/>
          </a:prstGeom>
          <a:noFill/>
          <a:ln w="0">
            <a:noFill/>
          </a:ln>
        </p:spPr>
        <p:txBody>
          <a:bodyPr lIns="0" tIns="0" rIns="0" bIns="0" anchor="t">
            <a:noAutofit/>
          </a:bodyPr>
          <a:p>
            <a:pPr indent="0" algn="l">
              <a:lnSpc>
                <a:spcPct val="100000"/>
              </a:lnSpc>
              <a:buNone/>
              <a:tabLst>
                <a:tab pos="0" algn="l"/>
              </a:tabLst>
            </a:pPr>
            <a:r>
              <a:rPr lang="nl-NL" sz="2000" b="0" u="none" strike="noStrike">
                <a:solidFill>
                  <a:srgbClr val="000000"/>
                </a:solidFill>
                <a:effectLst/>
                <a:uFillTx/>
                <a:latin typeface="Calibri"/>
              </a:rPr>
              <a:t>These modules were designed by: Ayline Heursen, Vuslat Șeker, Martin Abt, Anita Alexander, Frank Reinhold, Lonneke Boels, Wim Van Dooren, Saskia Schreiter and Markus Vogel.</a:t>
            </a:r>
            <a:endParaRPr lang="de-DE" sz="2000" b="0" u="none" strike="noStrike">
              <a:solidFill>
                <a:srgbClr val="000000"/>
              </a:solidFill>
              <a:effectLst/>
              <a:uFillTx/>
              <a:latin typeface="Calibri"/>
            </a:endParaRPr>
          </a:p>
        </p:txBody>
      </p:sp>
      <p:sp>
        <p:nvSpPr>
          <p:cNvPr id="1224" name="PlaceHolder 3"/>
          <p:cNvSpPr>
            <a:spLocks noGrp="1"/>
          </p:cNvSpPr>
          <p:nvPr>
            <p:ph type="sldNum" idx="11"/>
          </p:nvPr>
        </p:nvSpPr>
        <p:spPr>
          <a:xfrm>
            <a:off x="4399200" y="9555480"/>
            <a:ext cx="3369600" cy="4993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E0039CA7-D8F4-40F1-95FC-1CFF21473DDF}"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5" name="PlaceHolder 1"/>
          <p:cNvSpPr>
            <a:spLocks noGrp="1"/>
          </p:cNvSpPr>
          <p:nvPr>
            <p:ph type="sldImg"/>
          </p:nvPr>
        </p:nvSpPr>
        <p:spPr>
          <a:xfrm>
            <a:off x="1371600" y="1143000"/>
            <a:ext cx="4110480" cy="3081600"/>
          </a:xfrm>
          <a:prstGeom prst="rect">
            <a:avLst/>
          </a:prstGeom>
          <a:ln w="0">
            <a:noFill/>
          </a:ln>
        </p:spPr>
      </p:sp>
      <p:sp>
        <p:nvSpPr>
          <p:cNvPr id="1226"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1" u="none" strike="noStrike">
                <a:solidFill>
                  <a:srgbClr val="000000"/>
                </a:solidFill>
                <a:effectLst/>
                <a:uFillTx/>
                <a:latin typeface="Calibri"/>
              </a:rPr>
              <a:t>Each source of evidence tells only part of the story. </a:t>
            </a:r>
            <a:r>
              <a:rPr lang="tr-TR" sz="2000" b="0" u="none" strike="noStrike">
                <a:solidFill>
                  <a:srgbClr val="000000"/>
                </a:solidFill>
                <a:effectLst/>
                <a:uFillTx/>
                <a:latin typeface="Calibri"/>
              </a:rPr>
              <a:t>Students may arrive at the same answer for different reasons. Different students may also use different strategies to solve the same task.</a:t>
            </a:r>
            <a:endParaRPr lang="de-DE" sz="2000" b="0" u="none" strike="noStrike">
              <a:solidFill>
                <a:srgbClr val="000000"/>
              </a:solidFill>
              <a:effectLst/>
              <a:uFillTx/>
              <a:latin typeface="Calibri"/>
            </a:endParaRPr>
          </a:p>
          <a:p>
            <a:pPr indent="0" algn="l" defTabSz="914400">
              <a:lnSpc>
                <a:spcPct val="100000"/>
              </a:lnSpc>
              <a:buNone/>
              <a:tabLst>
                <a:tab pos="0" algn="l"/>
              </a:tabLst>
            </a:pPr>
            <a:br>
              <a:rPr sz="2000"/>
            </a:br>
            <a:endParaRPr lang="de-DE" sz="2000" b="0" u="none" strike="noStrike">
              <a:solidFill>
                <a:srgbClr val="000000"/>
              </a:solidFill>
              <a:effectLst/>
              <a:uFillTx/>
              <a:latin typeface="Calibri"/>
            </a:endParaRPr>
          </a:p>
          <a:p>
            <a:pPr indent="0" algn="l" defTabSz="914400">
              <a:lnSpc>
                <a:spcPct val="100000"/>
              </a:lnSpc>
              <a:buNone/>
              <a:tabLst>
                <a:tab pos="0" algn="l"/>
              </a:tabLst>
            </a:pPr>
            <a:r>
              <a:rPr lang="tr-TR" sz="2000" b="1" u="none" strike="noStrike">
                <a:solidFill>
                  <a:srgbClr val="000000"/>
                </a:solidFill>
                <a:effectLst/>
                <a:uFillTx/>
                <a:latin typeface="Calibri"/>
              </a:rPr>
              <a:t>Guiding question for teacher educators:</a:t>
            </a:r>
            <a:br>
              <a:rPr sz="2000"/>
            </a:br>
            <a:r>
              <a:rPr lang="tr-TR" sz="2000" b="0" u="none" strike="noStrike">
                <a:solidFill>
                  <a:srgbClr val="000000"/>
                </a:solidFill>
                <a:effectLst/>
                <a:uFillTx/>
                <a:latin typeface="Calibri"/>
              </a:rPr>
              <a:t>How can eye-tracking data complement other sources of evidence, such as students’ answers, explanations, and written work, when discussing students’ statistical (mis)interpretations?</a:t>
            </a:r>
            <a:endParaRPr lang="de-DE" sz="2000" b="0" u="none" strike="noStrike">
              <a:solidFill>
                <a:srgbClr val="000000"/>
              </a:solidFill>
              <a:effectLst/>
              <a:uFillTx/>
              <a:latin typeface="Calibri"/>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7" name="PlaceHolder 1"/>
          <p:cNvSpPr>
            <a:spLocks noGrp="1"/>
          </p:cNvSpPr>
          <p:nvPr>
            <p:ph type="sldImg"/>
          </p:nvPr>
        </p:nvSpPr>
        <p:spPr>
          <a:xfrm>
            <a:off x="1371600" y="1143000"/>
            <a:ext cx="4110480" cy="3081600"/>
          </a:xfrm>
          <a:prstGeom prst="rect">
            <a:avLst/>
          </a:prstGeom>
          <a:ln w="0">
            <a:noFill/>
          </a:ln>
        </p:spPr>
      </p:sp>
      <p:sp>
        <p:nvSpPr>
          <p:cNvPr id="1228"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1200" b="0" u="none" strike="noStrike">
                <a:solidFill>
                  <a:schemeClr val="dk1"/>
                </a:solidFill>
                <a:effectLst/>
                <a:uFillTx/>
                <a:latin typeface="+mn-lt"/>
                <a:ea typeface="+mn-ea"/>
              </a:rPr>
              <a:t>Sources: Friesen et al., 2018</a:t>
            </a:r>
            <a:r>
              <a:rPr lang="de-DE" sz="1200" b="0" u="none" strike="noStrike">
                <a:solidFill>
                  <a:schemeClr val="dk1"/>
                </a:solidFill>
                <a:effectLst/>
                <a:uFillTx/>
                <a:latin typeface="+mn-lt"/>
                <a:ea typeface="+mn-ea"/>
              </a:rPr>
              <a:t>; </a:t>
            </a:r>
            <a:r>
              <a:rPr lang="tr-TR" sz="1200" b="0" u="none" strike="noStrike">
                <a:solidFill>
                  <a:schemeClr val="dk1"/>
                </a:solidFill>
                <a:effectLst/>
                <a:uFillTx/>
                <a:latin typeface="+mn-lt"/>
                <a:ea typeface="+mn-ea"/>
              </a:rPr>
              <a:t>Rutsch et al., 2018</a:t>
            </a:r>
            <a:endParaRPr lang="de-DE" sz="1200" b="0" u="none" strike="noStrike">
              <a:solidFill>
                <a:srgbClr val="000000"/>
              </a:solidFill>
              <a:effectLst/>
              <a:uFillTx/>
              <a:latin typeface="Calibri"/>
            </a:endParaRPr>
          </a:p>
          <a:p>
            <a:pPr indent="0" algn="l">
              <a:lnSpc>
                <a:spcPct val="100000"/>
              </a:lnSpc>
              <a:buNone/>
              <a:tabLst>
                <a:tab pos="0" algn="l"/>
              </a:tabLst>
            </a:pPr>
            <a:endParaRPr lang="de-DE" sz="1200" b="0" u="none" strike="noStrike">
              <a:solidFill>
                <a:srgbClr val="000000"/>
              </a:solidFill>
              <a:effectLst/>
              <a:uFillTx/>
              <a:latin typeface="Calibri"/>
            </a:endParaRPr>
          </a:p>
          <a:p>
            <a:pPr indent="0" algn="l">
              <a:lnSpc>
                <a:spcPct val="100000"/>
              </a:lnSpc>
              <a:buNone/>
              <a:tabLst>
                <a:tab pos="0" algn="l"/>
              </a:tabLst>
            </a:pPr>
            <a:r>
              <a:rPr lang="tr-TR" sz="1200" b="0" u="none" strike="noStrike">
                <a:solidFill>
                  <a:srgbClr val="000000"/>
                </a:solidFill>
                <a:effectLst/>
                <a:uFillTx/>
                <a:latin typeface="+mn-lt"/>
                <a:ea typeface="+mn-ea"/>
              </a:rPr>
              <a:t>Friesen, M., Kuntze, S., &amp; Vogel, M. (2018). Videos, Texte oder Comics? Die Rolle des Vignettenformats bei der Erhebung fachdidaktischer Analysekompetenz zum Umgang mit Darstellungen im Mathematikunterricht. In J. Rutsch, M. Rehm, M. Vogel, M. Seidenfuß, &amp; T. Dörfler (Eds.), </a:t>
            </a:r>
            <a:r>
              <a:rPr lang="tr-TR" sz="1200" b="0" i="1" u="none" strike="noStrike">
                <a:solidFill>
                  <a:srgbClr val="000000"/>
                </a:solidFill>
                <a:effectLst/>
                <a:uFillTx/>
                <a:latin typeface="+mn-lt"/>
                <a:ea typeface="+mn-ea"/>
              </a:rPr>
              <a:t>Effektive Kompetenzdiagnose in der Lehrerbildung</a:t>
            </a:r>
            <a:r>
              <a:rPr lang="tr-TR" sz="1200" b="0" u="none" strike="noStrike">
                <a:solidFill>
                  <a:srgbClr val="000000"/>
                </a:solidFill>
                <a:effectLst/>
                <a:uFillTx/>
                <a:latin typeface="+mn-lt"/>
                <a:ea typeface="+mn-ea"/>
              </a:rPr>
              <a:t> (pp. 153–177). Springer.</a:t>
            </a:r>
            <a:endParaRPr lang="de-DE" sz="1200" b="0" u="none" strike="noStrike">
              <a:solidFill>
                <a:srgbClr val="000000"/>
              </a:solidFill>
              <a:effectLst/>
              <a:uFillTx/>
              <a:latin typeface="Calibri"/>
            </a:endParaRPr>
          </a:p>
          <a:p>
            <a:pPr indent="0" algn="l">
              <a:lnSpc>
                <a:spcPct val="100000"/>
              </a:lnSpc>
              <a:buNone/>
              <a:tabLst>
                <a:tab pos="0" algn="l"/>
              </a:tabLst>
            </a:pPr>
            <a:r>
              <a:rPr lang="tr-TR" sz="1200" b="0" u="none" strike="noStrike">
                <a:solidFill>
                  <a:srgbClr val="000000"/>
                </a:solidFill>
                <a:effectLst/>
                <a:uFillTx/>
                <a:latin typeface="+mn-lt"/>
                <a:ea typeface="+mn-ea"/>
              </a:rPr>
              <a:t>Rutsch, J., Rehm, M., Vogel, M., Seidenfuß, M., &amp; Dörfler, T. (Eds.). (2018). </a:t>
            </a:r>
            <a:r>
              <a:rPr lang="tr-TR" sz="1200" b="0" i="1" u="none" strike="noStrike">
                <a:solidFill>
                  <a:srgbClr val="000000"/>
                </a:solidFill>
                <a:effectLst/>
                <a:uFillTx/>
                <a:latin typeface="+mn-lt"/>
                <a:ea typeface="+mn-ea"/>
              </a:rPr>
              <a:t>Effektive Kompetenzdiagnose in der Lehrerbildung: Professionalisierungsprozesse angehender Lehrkräfte untersuchen</a:t>
            </a:r>
            <a:r>
              <a:rPr lang="tr-TR" sz="1200" b="0" u="none" strike="noStrike">
                <a:solidFill>
                  <a:srgbClr val="000000"/>
                </a:solidFill>
                <a:effectLst/>
                <a:uFillTx/>
                <a:latin typeface="+mn-lt"/>
                <a:ea typeface="+mn-ea"/>
              </a:rPr>
              <a:t>. Springer.</a:t>
            </a:r>
            <a:endParaRPr lang="de-DE" sz="1200" b="0" u="none" strike="noStrike">
              <a:solidFill>
                <a:srgbClr val="000000"/>
              </a:solidFill>
              <a:effectLst/>
              <a:uFillTx/>
              <a:latin typeface="Calibri"/>
            </a:endParaRPr>
          </a:p>
          <a:p>
            <a:pPr indent="0" algn="l">
              <a:lnSpc>
                <a:spcPct val="100000"/>
              </a:lnSpc>
              <a:buNone/>
              <a:tabLst>
                <a:tab pos="0" algn="l"/>
              </a:tabLst>
            </a:pPr>
            <a:endParaRPr lang="de-DE" sz="1200" b="0" u="none" strike="noStrike">
              <a:solidFill>
                <a:srgbClr val="000000"/>
              </a:solidFill>
              <a:effectLst/>
              <a:uFillTx/>
              <a:latin typeface="Calibri"/>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9" name="PlaceHolder 1"/>
          <p:cNvSpPr>
            <a:spLocks noGrp="1"/>
          </p:cNvSpPr>
          <p:nvPr>
            <p:ph type="sldImg"/>
          </p:nvPr>
        </p:nvSpPr>
        <p:spPr>
          <a:xfrm>
            <a:off x="0" y="763560"/>
            <a:ext cx="0" cy="0"/>
          </a:xfrm>
          <a:prstGeom prst="rect">
            <a:avLst/>
          </a:prstGeom>
          <a:ln w="0">
            <a:noFill/>
          </a:ln>
        </p:spPr>
      </p:sp>
      <p:sp>
        <p:nvSpPr>
          <p:cNvPr id="1230" name="PlaceHolder 2"/>
          <p:cNvSpPr>
            <a:spLocks noGrp="1"/>
          </p:cNvSpPr>
          <p:nvPr>
            <p:ph type="body"/>
          </p:nvPr>
        </p:nvSpPr>
        <p:spPr>
          <a:xfrm>
            <a:off x="777240" y="4777560"/>
            <a:ext cx="6214680" cy="4523040"/>
          </a:xfrm>
          <a:prstGeom prst="rect">
            <a:avLst/>
          </a:prstGeom>
          <a:noFill/>
          <a:ln w="0">
            <a:noFill/>
          </a:ln>
        </p:spPr>
        <p:txBody>
          <a:bodyPr lIns="0" tIns="0" rIns="0" bIns="0" anchor="t">
            <a:noAutofit/>
          </a:bodyPr>
          <a:p>
            <a:pPr indent="0" algn="l">
              <a:lnSpc>
                <a:spcPct val="100000"/>
              </a:lnSpc>
              <a:buNone/>
              <a:tabLst>
                <a:tab pos="0" algn="l"/>
              </a:tabLst>
            </a:pPr>
            <a:r>
              <a:rPr lang="tr-TR" sz="2000" b="0" u="none" strike="noStrike">
                <a:solidFill>
                  <a:srgbClr val="000000"/>
                </a:solidFill>
                <a:effectLst/>
                <a:uFillTx/>
                <a:latin typeface="Calibri"/>
              </a:rPr>
              <a:t>PURPOSE </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This is a collective walkthrough of one vignette, modeled by the teacher educator, before participants begin working independently in MaMpf. It introduces the vignette format and demonstrates the reasoning process expected throughout the course. </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STEPS TO WORK THROUGH TOGETHER 1. Solve the statistical task yourselves. → As a group, look at the graph task and work out the answer. 2. Examine the student's response. → What did the student answer? What explanation did they give? 3. Analyse the student's gaze data. → Look at the gaze plot / heatmap / gaze video together. Where did the student look, in what order, for how long? 4. Formulate a hypothesis about the student's approach. → Based on the answer and the gaze data combined, what strategy might the student have used? 5. Compare this hypothesis with the student's explanation. → Does the student's own explanation support or challenge the hypothesis? 6. Identify possible systematic errors and underlying conceptual difficulties. → Which systematic error(s) does this reflect? What conceptual difficulty might be behind it? </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FACILITATION TIPS - Think aloud as you go through each step, so the reasoning process is made explicit rather than assumed. - Ask participants to justify their interpretations using specific evidence (the answer, the explanation, or the gaze pattern) rather than general impressions. - Show explicitly how different sources of evidence (answer + explanation + gaze data) are combined to reach a conclusion. - The goal is not necessarily a single correct answer, but to model how to reason carefully and ground interpretations in evidence. </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AFTER THIS SLIDE Participants continue independently in MaMpf, using the same reasoning process demonstrated here. (Source: Course Manual, Section 6.4 "Working Through a First Vignette Together")</a:t>
            </a:r>
            <a:endParaRPr lang="de-DE" sz="2000" b="0" u="none" strike="noStrike">
              <a:solidFill>
                <a:srgbClr val="000000"/>
              </a:solidFill>
              <a:effectLst/>
              <a:uFillTx/>
              <a:latin typeface="Calibri"/>
            </a:endParaRPr>
          </a:p>
        </p:txBody>
      </p:sp>
      <p:sp>
        <p:nvSpPr>
          <p:cNvPr id="1231" name="PlaceHolder 3"/>
          <p:cNvSpPr>
            <a:spLocks noGrp="1"/>
          </p:cNvSpPr>
          <p:nvPr>
            <p:ph type="sldNum" idx="12"/>
          </p:nvPr>
        </p:nvSpPr>
        <p:spPr>
          <a:xfrm>
            <a:off x="4399200" y="9555480"/>
            <a:ext cx="3369960" cy="49968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467A517A-9525-4128-B689-0E7A2DA20415}"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2" name="PlaceHolder 1"/>
          <p:cNvSpPr>
            <a:spLocks noGrp="1"/>
          </p:cNvSpPr>
          <p:nvPr>
            <p:ph type="sldImg"/>
          </p:nvPr>
        </p:nvSpPr>
        <p:spPr>
          <a:xfrm>
            <a:off x="1371600" y="1143000"/>
            <a:ext cx="4110480" cy="3081600"/>
          </a:xfrm>
          <a:prstGeom prst="rect">
            <a:avLst/>
          </a:prstGeom>
          <a:ln w="0">
            <a:noFill/>
          </a:ln>
        </p:spPr>
      </p:sp>
      <p:sp>
        <p:nvSpPr>
          <p:cNvPr id="1233"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Sources: Spivey &amp; Dale (2011)</a:t>
            </a:r>
            <a:endParaRPr lang="de-DE" sz="2000" b="0" u="none" strike="noStrike">
              <a:solidFill>
                <a:srgbClr val="000000"/>
              </a:solidFill>
              <a:effectLst/>
              <a:uFillTx/>
              <a:latin typeface="Calibri"/>
            </a:endParaRPr>
          </a:p>
          <a:p>
            <a:pPr indent="0" algn="l">
              <a:lnSpc>
                <a:spcPct val="100000"/>
              </a:lnSpc>
              <a:buNone/>
              <a:tabLst>
                <a:tab pos="0" algn="l"/>
              </a:tabLst>
            </a:pPr>
            <a:br>
              <a:rPr sz="2000"/>
            </a:br>
            <a:r>
              <a:rPr lang="tr-TR" sz="2000" b="0" u="none" strike="noStrike">
                <a:solidFill>
                  <a:srgbClr val="000000"/>
                </a:solidFill>
                <a:effectLst/>
                <a:uFillTx/>
                <a:latin typeface="Calibri"/>
              </a:rPr>
              <a:t>Spivey, M. J., &amp; Dale, R. (2011). Eye movements both reveal and influence problem solving. In S. P. Liversedge, I. D. Gilchrist, &amp; S. Everling (Eds.), </a:t>
            </a:r>
            <a:r>
              <a:rPr lang="tr-TR" sz="2000" b="0" i="1" u="none" strike="noStrike">
                <a:solidFill>
                  <a:srgbClr val="000000"/>
                </a:solidFill>
                <a:effectLst/>
                <a:uFillTx/>
                <a:latin typeface="Calibri"/>
              </a:rPr>
              <a:t>The Oxford handbook of eye movements</a:t>
            </a:r>
            <a:r>
              <a:rPr lang="tr-TR" sz="2000" b="0" u="none" strike="noStrike">
                <a:solidFill>
                  <a:srgbClr val="000000"/>
                </a:solidFill>
                <a:effectLst/>
                <a:uFillTx/>
                <a:latin typeface="Calibri"/>
              </a:rPr>
              <a:t> (pp. 551–562). Oxford University Press.</a:t>
            </a:r>
            <a:endParaRPr lang="de-DE" sz="2000" b="0" u="none" strike="noStrike">
              <a:solidFill>
                <a:srgbClr val="000000"/>
              </a:solidFill>
              <a:effectLst/>
              <a:uFillTx/>
              <a:latin typeface="Calibri"/>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4" name="PlaceHolder 1"/>
          <p:cNvSpPr>
            <a:spLocks noGrp="1"/>
          </p:cNvSpPr>
          <p:nvPr>
            <p:ph type="sldImg"/>
          </p:nvPr>
        </p:nvSpPr>
        <p:spPr>
          <a:xfrm>
            <a:off x="1371600" y="1143000"/>
            <a:ext cx="4110120" cy="3081600"/>
          </a:xfrm>
          <a:prstGeom prst="rect">
            <a:avLst/>
          </a:prstGeom>
          <a:ln w="0">
            <a:noFill/>
          </a:ln>
        </p:spPr>
      </p:sp>
      <p:sp>
        <p:nvSpPr>
          <p:cNvPr id="1235"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These recap slides correspond to the supportive information provided in the vignettes. They are included here for teacher educators to use when content knowledge needs to be refreshed or discussed.</a:t>
            </a:r>
            <a:endParaRPr lang="de-DE" sz="2000" b="0" u="none" strike="noStrike">
              <a:solidFill>
                <a:srgbClr val="000000"/>
              </a:solidFill>
              <a:effectLst/>
              <a:uFillTx/>
              <a:latin typeface="Calibri"/>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6" name="PlaceHolder 1"/>
          <p:cNvSpPr>
            <a:spLocks noGrp="1"/>
          </p:cNvSpPr>
          <p:nvPr>
            <p:ph type="sldImg"/>
          </p:nvPr>
        </p:nvSpPr>
        <p:spPr>
          <a:xfrm>
            <a:off x="1371600" y="1143000"/>
            <a:ext cx="4110120" cy="3081600"/>
          </a:xfrm>
          <a:prstGeom prst="rect">
            <a:avLst/>
          </a:prstGeom>
          <a:ln w="0">
            <a:noFill/>
          </a:ln>
        </p:spPr>
      </p:sp>
      <p:sp>
        <p:nvSpPr>
          <p:cNvPr id="1237"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Guiding questions for teacher educators:</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a:p>
            <a:pPr indent="0" algn="l">
              <a:lnSpc>
                <a:spcPct val="100000"/>
              </a:lnSpc>
              <a:buNone/>
              <a:tabLst>
                <a:tab pos="0" algn="l"/>
              </a:tabLst>
            </a:pPr>
            <a:r>
              <a:rPr lang="en-US" sz="2000" b="0" u="none" strike="noStrike">
                <a:solidFill>
                  <a:srgbClr val="000000"/>
                </a:solidFill>
                <a:effectLst/>
                <a:uFillTx/>
                <a:latin typeface="Calibri"/>
              </a:rPr>
              <a:t>What did you learn about students’ interpretations of dotplots through the eye-tracking vignette(s)?</a:t>
            </a:r>
            <a:endParaRPr lang="de-DE" sz="2000" b="0" u="none" strike="noStrike">
              <a:solidFill>
                <a:srgbClr val="000000"/>
              </a:solidFill>
              <a:effectLst/>
              <a:uFillTx/>
              <a:latin typeface="Calibri"/>
            </a:endParaRPr>
          </a:p>
          <a:p>
            <a:pPr indent="0" algn="l">
              <a:lnSpc>
                <a:spcPct val="100000"/>
              </a:lnSpc>
              <a:buNone/>
              <a:tabLst>
                <a:tab pos="0" algn="l"/>
              </a:tabLst>
            </a:pPr>
            <a:r>
              <a:rPr lang="en-US" sz="2000" b="0" u="none" strike="noStrike">
                <a:solidFill>
                  <a:srgbClr val="000000"/>
                </a:solidFill>
                <a:effectLst/>
                <a:uFillTx/>
                <a:latin typeface="Calibri"/>
              </a:rPr>
              <a:t>Which systematic error is evident, and what observable behaviour in the vignette supports your interpretation?</a:t>
            </a:r>
            <a:endParaRPr lang="de-DE" sz="2000" b="0" u="none" strike="noStrike">
              <a:solidFill>
                <a:srgbClr val="000000"/>
              </a:solidFill>
              <a:effectLst/>
              <a:uFillTx/>
              <a:latin typeface="Calibri"/>
            </a:endParaRPr>
          </a:p>
          <a:p>
            <a:pPr indent="0" algn="l">
              <a:lnSpc>
                <a:spcPct val="100000"/>
              </a:lnSpc>
              <a:buNone/>
              <a:tabLst>
                <a:tab pos="0" algn="l"/>
              </a:tabLst>
            </a:pPr>
            <a:r>
              <a:rPr lang="en-US" sz="2000" b="0" u="none" strike="noStrike">
                <a:solidFill>
                  <a:srgbClr val="000000"/>
                </a:solidFill>
                <a:effectLst/>
                <a:uFillTx/>
                <a:latin typeface="Calibri"/>
              </a:rPr>
              <a:t>What might this indicate about underlying conceptual difficulties?</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8" name="PlaceHolder 1"/>
          <p:cNvSpPr>
            <a:spLocks noGrp="1"/>
          </p:cNvSpPr>
          <p:nvPr>
            <p:ph type="sldImg"/>
          </p:nvPr>
        </p:nvSpPr>
        <p:spPr>
          <a:xfrm>
            <a:off x="1371600" y="1143000"/>
            <a:ext cx="4110120" cy="3081600"/>
          </a:xfrm>
          <a:prstGeom prst="rect">
            <a:avLst/>
          </a:prstGeom>
          <a:ln w="0">
            <a:noFill/>
          </a:ln>
        </p:spPr>
      </p:sp>
      <p:sp>
        <p:nvSpPr>
          <p:cNvPr id="1239"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Key questions for discussion: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i="1" u="none" strike="noStrike">
                <a:solidFill>
                  <a:srgbClr val="000000"/>
                </a:solidFill>
                <a:effectLst/>
                <a:uFillTx/>
                <a:latin typeface="Calibri"/>
              </a:rPr>
              <a:t>Is the student reasoning about individual data points, or about the distribution as a whole?</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i="1" u="none" strike="noStrike">
                <a:solidFill>
                  <a:srgbClr val="000000"/>
                </a:solidFill>
                <a:effectLst/>
                <a:uFillTx/>
                <a:latin typeface="Calibri"/>
              </a:rPr>
              <a:t>What would need to change in the student's thinking for them to move from a local to a global view?</a:t>
            </a:r>
            <a:endParaRPr lang="de-DE" sz="2000" b="0" u="none" strike="noStrike">
              <a:solidFill>
                <a:srgbClr val="000000"/>
              </a:solidFill>
              <a:effectLst/>
              <a:uFillTx/>
              <a:latin typeface="Calibri"/>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0" name="PlaceHolder 1"/>
          <p:cNvSpPr>
            <a:spLocks noGrp="1"/>
          </p:cNvSpPr>
          <p:nvPr>
            <p:ph type="sldImg"/>
          </p:nvPr>
        </p:nvSpPr>
        <p:spPr>
          <a:xfrm>
            <a:off x="1371600" y="1143000"/>
            <a:ext cx="4110480" cy="3081600"/>
          </a:xfrm>
          <a:prstGeom prst="rect">
            <a:avLst/>
          </a:prstGeom>
          <a:ln w="0">
            <a:noFill/>
          </a:ln>
        </p:spPr>
      </p:sp>
      <p:sp>
        <p:nvSpPr>
          <p:cNvPr id="1241"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Teacher educator note:</a:t>
            </a:r>
            <a:br>
              <a:rPr sz="2000"/>
            </a:br>
            <a:r>
              <a:rPr lang="tr-TR" sz="2000" b="0" u="none" strike="noStrike">
                <a:solidFill>
                  <a:srgbClr val="000000"/>
                </a:solidFill>
                <a:effectLst/>
                <a:uFillTx/>
                <a:latin typeface="Calibri"/>
              </a:rPr>
              <a:t>Use this slide to open the discussion phase and to help participants move from identifying an incorrect answer to interpreting what the student may have attended to and how this may relate to an underlying conceptual difficulty.</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Possible guiding questions:</a:t>
            </a:r>
            <a:br>
              <a:rPr sz="2000"/>
            </a:br>
            <a:r>
              <a:rPr lang="tr-TR" sz="2000" b="0" u="none" strike="noStrike">
                <a:solidFill>
                  <a:srgbClr val="000000"/>
                </a:solidFill>
                <a:effectLst/>
                <a:uFillTx/>
                <a:latin typeface="Calibri"/>
              </a:rPr>
              <a:t>What does this systematic error reveal about how the student may be interpreting the dotplot?</a:t>
            </a:r>
            <a:br>
              <a:rPr sz="2000"/>
            </a:br>
            <a:r>
              <a:rPr lang="tr-TR" sz="2000" b="0" u="none" strike="noStrike">
                <a:solidFill>
                  <a:srgbClr val="000000"/>
                </a:solidFill>
                <a:effectLst/>
                <a:uFillTx/>
                <a:latin typeface="Calibri"/>
              </a:rPr>
              <a:t>Which features of the graph does the student seem to use as evidence for their conclusion?</a:t>
            </a:r>
            <a:br>
              <a:rPr sz="2000"/>
            </a:br>
            <a:r>
              <a:rPr lang="tr-TR" sz="2000" b="0" u="none" strike="noStrike">
                <a:solidFill>
                  <a:srgbClr val="000000"/>
                </a:solidFill>
                <a:effectLst/>
                <a:uFillTx/>
                <a:latin typeface="Calibri"/>
              </a:rPr>
              <a:t>What might the student be overlooking when comparing the two distributions?</a:t>
            </a:r>
            <a:br>
              <a:rPr sz="2000"/>
            </a:br>
            <a:r>
              <a:rPr lang="tr-TR" sz="2000" b="0" u="none" strike="noStrike">
                <a:solidFill>
                  <a:srgbClr val="000000"/>
                </a:solidFill>
                <a:effectLst/>
                <a:uFillTx/>
                <a:latin typeface="Calibri"/>
              </a:rPr>
              <a:t>How could you support the student in moving from comparing individual stacks to comparing the distributions as wholes?</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2" name="PlaceHolder 1"/>
          <p:cNvSpPr>
            <a:spLocks noGrp="1"/>
          </p:cNvSpPr>
          <p:nvPr>
            <p:ph type="sldImg"/>
          </p:nvPr>
        </p:nvSpPr>
        <p:spPr>
          <a:xfrm>
            <a:off x="1371600" y="1143000"/>
            <a:ext cx="4110480" cy="3081600"/>
          </a:xfrm>
          <a:prstGeom prst="rect">
            <a:avLst/>
          </a:prstGeom>
          <a:ln w="0">
            <a:noFill/>
          </a:ln>
        </p:spPr>
      </p:sp>
      <p:sp>
        <p:nvSpPr>
          <p:cNvPr id="1243"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Teacher educator note:</a:t>
            </a:r>
            <a:br>
              <a:rPr sz="2000"/>
            </a:br>
            <a:r>
              <a:rPr lang="tr-TR" sz="2000" b="0" u="none" strike="noStrike">
                <a:solidFill>
                  <a:srgbClr val="000000"/>
                </a:solidFill>
                <a:effectLst/>
                <a:uFillTx/>
                <a:latin typeface="Calibri"/>
              </a:rPr>
              <a:t>Focus the discussion on how gaze data can support or refine a hypothesis about frequency–value confusion. Encourage participants to connect the student’s answer, gaze pattern, and possible interpretation of the graph.</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Possible guiding questions:</a:t>
            </a:r>
            <a:br>
              <a:rPr sz="2000"/>
            </a:br>
            <a:r>
              <a:rPr lang="tr-TR" sz="2000" b="0" u="none" strike="noStrike">
                <a:solidFill>
                  <a:srgbClr val="000000"/>
                </a:solidFill>
                <a:effectLst/>
                <a:uFillTx/>
                <a:latin typeface="Calibri"/>
              </a:rPr>
              <a:t>Which features of the dotplot might a student attend to when confusing frequency with data value?</a:t>
            </a:r>
            <a:br>
              <a:rPr sz="2000"/>
            </a:br>
            <a:r>
              <a:rPr lang="tr-TR" sz="2000" b="0" u="none" strike="noStrike">
                <a:solidFill>
                  <a:srgbClr val="000000"/>
                </a:solidFill>
                <a:effectLst/>
                <a:uFillTx/>
                <a:latin typeface="Calibri"/>
              </a:rPr>
              <a:t>What gaze pattern would support the hypothesis that the student is treating stack height as a value?</a:t>
            </a:r>
            <a:br>
              <a:rPr sz="2000"/>
            </a:br>
            <a:r>
              <a:rPr lang="tr-TR" sz="2000" b="0" u="none" strike="noStrike">
                <a:solidFill>
                  <a:srgbClr val="000000"/>
                </a:solidFill>
                <a:effectLst/>
                <a:uFillTx/>
                <a:latin typeface="Calibri"/>
              </a:rPr>
              <a:t>What question could you ask the student to find out how they understand the dots, stacks, and horizontal axis?</a:t>
            </a:r>
            <a:endParaRPr lang="de-DE" sz="2000" b="0" u="none" strike="noStrike">
              <a:solidFill>
                <a:srgbClr val="000000"/>
              </a:solidFill>
              <a:effectLst/>
              <a:uFillTx/>
              <a:latin typeface="Calibri"/>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4" name="PlaceHolder 1"/>
          <p:cNvSpPr>
            <a:spLocks noGrp="1"/>
          </p:cNvSpPr>
          <p:nvPr>
            <p:ph type="sldImg"/>
          </p:nvPr>
        </p:nvSpPr>
        <p:spPr>
          <a:xfrm>
            <a:off x="1371600" y="1143000"/>
            <a:ext cx="4110480" cy="3081600"/>
          </a:xfrm>
          <a:prstGeom prst="rect">
            <a:avLst/>
          </a:prstGeom>
          <a:ln w="0">
            <a:noFill/>
          </a:ln>
        </p:spPr>
      </p:sp>
      <p:sp>
        <p:nvSpPr>
          <p:cNvPr id="1245"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These recap slides correspond to the supportive information provided in the vignettes. They are included here for teacher educators to use when content knowledge needs to be refreshed or discussed.</a:t>
            </a:r>
            <a:endParaRPr lang="de-DE" sz="2000" b="0" u="none" strike="noStrike">
              <a:solidFill>
                <a:srgbClr val="000000"/>
              </a:solidFill>
              <a:effectLst/>
              <a:uFillTx/>
              <a:latin typeface="Calibri"/>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6" name="PlaceHolder 1"/>
          <p:cNvSpPr>
            <a:spLocks noGrp="1"/>
          </p:cNvSpPr>
          <p:nvPr>
            <p:ph type="sldImg"/>
          </p:nvPr>
        </p:nvSpPr>
        <p:spPr>
          <a:xfrm>
            <a:off x="0" y="763560"/>
            <a:ext cx="0" cy="0"/>
          </a:xfrm>
          <a:prstGeom prst="rect">
            <a:avLst/>
          </a:prstGeom>
          <a:ln w="0">
            <a:noFill/>
          </a:ln>
        </p:spPr>
      </p:sp>
      <p:sp>
        <p:nvSpPr>
          <p:cNvPr id="1247" name="PlaceHolder 2"/>
          <p:cNvSpPr>
            <a:spLocks noGrp="1"/>
          </p:cNvSpPr>
          <p:nvPr>
            <p:ph type="body"/>
          </p:nvPr>
        </p:nvSpPr>
        <p:spPr>
          <a:xfrm>
            <a:off x="777240" y="4777560"/>
            <a:ext cx="6214680" cy="4523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48" name="PlaceHolder 3"/>
          <p:cNvSpPr>
            <a:spLocks noGrp="1"/>
          </p:cNvSpPr>
          <p:nvPr>
            <p:ph type="sldNum" idx="13"/>
          </p:nvPr>
        </p:nvSpPr>
        <p:spPr>
          <a:xfrm>
            <a:off x="4399200" y="9555480"/>
            <a:ext cx="3369960" cy="49968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C8F7FB44-5208-4A37-A127-73F19B161FFF}"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9" name="PlaceHolder 1"/>
          <p:cNvSpPr>
            <a:spLocks noGrp="1"/>
          </p:cNvSpPr>
          <p:nvPr>
            <p:ph type="sldImg"/>
          </p:nvPr>
        </p:nvSpPr>
        <p:spPr>
          <a:xfrm>
            <a:off x="1371600" y="1143000"/>
            <a:ext cx="4110120" cy="3081600"/>
          </a:xfrm>
          <a:prstGeom prst="rect">
            <a:avLst/>
          </a:prstGeom>
          <a:ln w="0">
            <a:noFill/>
          </a:ln>
        </p:spPr>
      </p:sp>
      <p:sp>
        <p:nvSpPr>
          <p:cNvPr id="1250"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Key questions for discussion: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i="1" u="none" strike="noStrike">
                <a:solidFill>
                  <a:srgbClr val="000000"/>
                </a:solidFill>
                <a:effectLst/>
                <a:uFillTx/>
                <a:latin typeface="Calibri"/>
              </a:rPr>
              <a:t>What does the student think the bar height represents — a frequency or a data value?</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i="1" u="none" strike="noStrike">
                <a:solidFill>
                  <a:srgbClr val="000000"/>
                </a:solidFill>
                <a:effectLst/>
                <a:uFillTx/>
                <a:latin typeface="Calibri"/>
              </a:rPr>
              <a:t>How does the student's error relate to their understanding of the mean as a balance point of the distribution?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1" name="PlaceHolder 1"/>
          <p:cNvSpPr>
            <a:spLocks noGrp="1"/>
          </p:cNvSpPr>
          <p:nvPr>
            <p:ph type="sldImg"/>
          </p:nvPr>
        </p:nvSpPr>
        <p:spPr>
          <a:xfrm>
            <a:off x="1371600" y="1143000"/>
            <a:ext cx="4110120" cy="3081600"/>
          </a:xfrm>
          <a:prstGeom prst="rect">
            <a:avLst/>
          </a:prstGeom>
          <a:ln w="0">
            <a:noFill/>
          </a:ln>
        </p:spPr>
      </p:sp>
      <p:sp>
        <p:nvSpPr>
          <p:cNvPr id="1252"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Teacher educator note:</a:t>
            </a:r>
            <a:br>
              <a:rPr sz="2000"/>
            </a:br>
            <a:r>
              <a:rPr lang="tr-TR" sz="2000" b="0" u="none" strike="noStrike">
                <a:solidFill>
                  <a:srgbClr val="000000"/>
                </a:solidFill>
                <a:effectLst/>
                <a:uFillTx/>
                <a:latin typeface="Calibri"/>
              </a:rPr>
              <a:t>This task asks participants to identify possible frequency–value confusion from several gaze plots. Focus the discussion on the evidence used for classification and on the limits of what can be inferred from gaze data alone.</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Possible guiding questions:</a:t>
            </a:r>
            <a:br>
              <a:rPr sz="2000"/>
            </a:br>
            <a:r>
              <a:rPr lang="tr-TR" sz="2000" b="0" u="none" strike="noStrike">
                <a:solidFill>
                  <a:srgbClr val="000000"/>
                </a:solidFill>
                <a:effectLst/>
                <a:uFillTx/>
                <a:latin typeface="Calibri"/>
              </a:rPr>
              <a:t>Which gaze patterns provide evidence for frequency–value confusion in this histogram task?</a:t>
            </a:r>
            <a:br>
              <a:rPr sz="2000"/>
            </a:br>
            <a:r>
              <a:rPr lang="tr-TR" sz="2000" b="0" u="none" strike="noStrike">
                <a:solidFill>
                  <a:srgbClr val="000000"/>
                </a:solidFill>
                <a:effectLst/>
                <a:uFillTx/>
                <a:latin typeface="Calibri"/>
              </a:rPr>
              <a:t>Which students were more difficult to classify, and what made the gaze evidence less clear?</a:t>
            </a:r>
            <a:br>
              <a:rPr sz="2000"/>
            </a:br>
            <a:r>
              <a:rPr lang="tr-TR" sz="2000" b="0" u="none" strike="noStrike">
                <a:solidFill>
                  <a:srgbClr val="000000"/>
                </a:solidFill>
                <a:effectLst/>
                <a:uFillTx/>
                <a:latin typeface="Calibri"/>
              </a:rPr>
              <a:t>How could the student’s answer or explanation strengthen or change your interpretation of the gaze data?</a:t>
            </a:r>
            <a:br>
              <a:rPr sz="2000"/>
            </a:br>
            <a:r>
              <a:rPr lang="tr-TR" sz="2000" b="0" u="none" strike="noStrike">
                <a:solidFill>
                  <a:srgbClr val="000000"/>
                </a:solidFill>
                <a:effectLst/>
                <a:uFillTx/>
                <a:latin typeface="Calibri"/>
              </a:rPr>
              <a:t>What might it suggest for instruction if several students show similar gaze patterns on the same task?</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3" name="PlaceHolder 1"/>
          <p:cNvSpPr>
            <a:spLocks noGrp="1"/>
          </p:cNvSpPr>
          <p:nvPr>
            <p:ph type="sldImg"/>
          </p:nvPr>
        </p:nvSpPr>
        <p:spPr>
          <a:xfrm>
            <a:off x="1371600" y="1143000"/>
            <a:ext cx="4110120" cy="3081600"/>
          </a:xfrm>
          <a:prstGeom prst="rect">
            <a:avLst/>
          </a:prstGeom>
          <a:ln w="0">
            <a:noFill/>
          </a:ln>
        </p:spPr>
      </p:sp>
      <p:sp>
        <p:nvSpPr>
          <p:cNvPr id="1254"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Teacher educator note:</a:t>
            </a:r>
            <a:br>
              <a:rPr sz="2000"/>
            </a:br>
            <a:r>
              <a:rPr lang="tr-TR" sz="2000" b="0" u="none" strike="noStrike">
                <a:solidFill>
                  <a:srgbClr val="000000"/>
                </a:solidFill>
                <a:effectLst/>
                <a:uFillTx/>
                <a:latin typeface="Calibri"/>
              </a:rPr>
              <a:t>Focus on how students may rely on a visible and countable feature of the histogram—the number of bars—rather than reasoning about the measured values, frequencies, and the distribution as a whole.</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Possible guiding questions:</a:t>
            </a:r>
            <a:br>
              <a:rPr sz="2000"/>
            </a:br>
            <a:r>
              <a:rPr lang="tr-TR" sz="2000" b="0" u="none" strike="noStrike">
                <a:solidFill>
                  <a:srgbClr val="000000"/>
                </a:solidFill>
                <a:effectLst/>
                <a:uFillTx/>
                <a:latin typeface="Calibri"/>
              </a:rPr>
              <a:t>Why might the number of visible bars be a salient feature for students in this task?</a:t>
            </a:r>
            <a:br>
              <a:rPr sz="2000"/>
            </a:br>
            <a:r>
              <a:rPr lang="tr-TR" sz="2000" b="0" u="none" strike="noStrike">
                <a:solidFill>
                  <a:srgbClr val="000000"/>
                </a:solidFill>
                <a:effectLst/>
                <a:uFillTx/>
                <a:latin typeface="Calibri"/>
              </a:rPr>
              <a:t>What might a student overlook if they base their judgement mainly on the number of bars?</a:t>
            </a:r>
            <a:br>
              <a:rPr sz="2000"/>
            </a:br>
            <a:r>
              <a:rPr lang="tr-TR" sz="2000" b="0" u="none" strike="noStrike">
                <a:solidFill>
                  <a:srgbClr val="000000"/>
                </a:solidFill>
                <a:effectLst/>
                <a:uFillTx/>
                <a:latin typeface="Calibri"/>
              </a:rPr>
              <a:t>What gaze pattern would support the hypothesis that the student is focusing on the number of bars?</a:t>
            </a:r>
            <a:br>
              <a:rPr sz="2000"/>
            </a:br>
            <a:r>
              <a:rPr lang="tr-TR" sz="2000" b="0" u="none" strike="noStrike">
                <a:solidFill>
                  <a:srgbClr val="000000"/>
                </a:solidFill>
                <a:effectLst/>
                <a:uFillTx/>
                <a:latin typeface="Calibri"/>
              </a:rPr>
              <a:t>What follow-up question could help the student attend to the position of the bars and the overall distribution?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5" name="PlaceHolder 1"/>
          <p:cNvSpPr>
            <a:spLocks noGrp="1"/>
          </p:cNvSpPr>
          <p:nvPr>
            <p:ph type="sldImg"/>
          </p:nvPr>
        </p:nvSpPr>
        <p:spPr>
          <a:xfrm>
            <a:off x="1371600" y="1143000"/>
            <a:ext cx="4110120" cy="3081600"/>
          </a:xfrm>
          <a:prstGeom prst="rect">
            <a:avLst/>
          </a:prstGeom>
          <a:ln w="0">
            <a:noFill/>
          </a:ln>
        </p:spPr>
      </p:sp>
      <p:sp>
        <p:nvSpPr>
          <p:cNvPr id="1256"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en-GB" sz="2000" b="0" u="none" strike="noStrike">
                <a:solidFill>
                  <a:srgbClr val="000000"/>
                </a:solidFill>
                <a:effectLst/>
                <a:uFillTx/>
                <a:latin typeface="Calibri"/>
              </a:rPr>
              <a:t>Teacher educator note:</a:t>
            </a:r>
            <a:br>
              <a:rPr sz="2000"/>
            </a:br>
            <a:r>
              <a:rPr lang="en-GB" sz="2000" b="0" u="none" strike="noStrike">
                <a:solidFill>
                  <a:srgbClr val="000000"/>
                </a:solidFill>
                <a:effectLst/>
                <a:uFillTx/>
                <a:latin typeface="Calibri"/>
              </a:rPr>
              <a:t>Use this slide to distinguish the sum of frequencies error from other histogram errors. Focus on what the student may be treating as data and how the gaze pattern can provide evidence for this interpretation.</a:t>
            </a:r>
            <a:endParaRPr lang="de-DE" sz="2000" b="0" u="none" strike="noStrike">
              <a:solidFill>
                <a:srgbClr val="000000"/>
              </a:solidFill>
              <a:effectLst/>
              <a:uFillTx/>
              <a:latin typeface="Calibri"/>
            </a:endParaRPr>
          </a:p>
          <a:p>
            <a:pPr indent="0" algn="l">
              <a:lnSpc>
                <a:spcPct val="100000"/>
              </a:lnSpc>
              <a:buNone/>
              <a:tabLst>
                <a:tab pos="0" algn="l"/>
              </a:tabLst>
            </a:pPr>
            <a:r>
              <a:rPr lang="en-GB" sz="2000" b="0" u="none" strike="noStrike">
                <a:solidFill>
                  <a:srgbClr val="000000"/>
                </a:solidFill>
                <a:effectLst/>
                <a:uFillTx/>
                <a:latin typeface="Calibri"/>
              </a:rPr>
              <a:t>Possible guiding questions:</a:t>
            </a:r>
            <a:br>
              <a:rPr sz="2000"/>
            </a:br>
            <a:r>
              <a:rPr lang="en-GB" sz="2000" b="0" u="none" strike="noStrike">
                <a:solidFill>
                  <a:srgbClr val="000000"/>
                </a:solidFill>
                <a:effectLst/>
                <a:uFillTx/>
                <a:latin typeface="Calibri"/>
              </a:rPr>
              <a:t>What does the sum of frequencies error suggest about what the student treats as the data in a histogram?</a:t>
            </a:r>
            <a:br>
              <a:rPr sz="2000"/>
            </a:br>
            <a:r>
              <a:rPr lang="en-GB" sz="2000" b="0" u="none" strike="noStrike">
                <a:solidFill>
                  <a:srgbClr val="000000"/>
                </a:solidFill>
                <a:effectLst/>
                <a:uFillTx/>
                <a:latin typeface="Calibri"/>
              </a:rPr>
              <a:t>How is this error related to, but different from, frequency–value confusion?</a:t>
            </a:r>
            <a:br>
              <a:rPr sz="2000"/>
            </a:br>
            <a:r>
              <a:rPr lang="en-GB" sz="2000" b="0" u="none" strike="noStrike">
                <a:solidFill>
                  <a:srgbClr val="000000"/>
                </a:solidFill>
                <a:effectLst/>
                <a:uFillTx/>
                <a:latin typeface="Calibri"/>
              </a:rPr>
              <a:t>What gaze pattern would you expect from a student who adds frequencies and divides by the number of bars?</a:t>
            </a:r>
            <a:br>
              <a:rPr sz="2000"/>
            </a:br>
            <a:r>
              <a:rPr lang="en-GB" sz="2000" b="0" u="none" strike="noStrike">
                <a:solidFill>
                  <a:srgbClr val="000000"/>
                </a:solidFill>
                <a:effectLst/>
                <a:uFillTx/>
                <a:latin typeface="Calibri"/>
              </a:rPr>
              <a:t>What follow-up task or question could help you distinguish between frequency–value confusion and sum of frequencies?</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7" name="PlaceHolder 1"/>
          <p:cNvSpPr>
            <a:spLocks noGrp="1"/>
          </p:cNvSpPr>
          <p:nvPr>
            <p:ph type="sldImg"/>
          </p:nvPr>
        </p:nvSpPr>
        <p:spPr>
          <a:xfrm>
            <a:off x="1371600" y="1143000"/>
            <a:ext cx="4110120" cy="3081600"/>
          </a:xfrm>
          <a:prstGeom prst="rect">
            <a:avLst/>
          </a:prstGeom>
          <a:ln w="0">
            <a:noFill/>
          </a:ln>
        </p:spPr>
      </p:sp>
      <p:sp>
        <p:nvSpPr>
          <p:cNvPr id="1258"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Teacher educator note:</a:t>
            </a:r>
            <a:br>
              <a:rPr sz="2000"/>
            </a:br>
            <a:r>
              <a:rPr lang="tr-TR" sz="2000" b="0" u="none" strike="noStrike">
                <a:solidFill>
                  <a:srgbClr val="000000"/>
                </a:solidFill>
                <a:effectLst/>
                <a:uFillTx/>
                <a:latin typeface="Calibri"/>
              </a:rPr>
              <a:t>Focus on the student’s local, bar-by-bar comparison of two histograms. Use the discussion to contrast comparing individual bars with interpreting the overall distribution, including centre, shift, spread, and shape.</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Possible guiding questions:</a:t>
            </a:r>
            <a:br>
              <a:rPr sz="2000"/>
            </a:br>
            <a:r>
              <a:rPr lang="tr-TR" sz="2000" b="0" u="none" strike="noStrike">
                <a:solidFill>
                  <a:srgbClr val="000000"/>
                </a:solidFill>
                <a:effectLst/>
                <a:uFillTx/>
                <a:latin typeface="Calibri"/>
              </a:rPr>
              <a:t>What might pairwise stack comparison reveal about how the student compares the two histograms?</a:t>
            </a:r>
            <a:br>
              <a:rPr sz="2000"/>
            </a:br>
            <a:r>
              <a:rPr lang="tr-TR" sz="2000" b="0" u="none" strike="noStrike">
                <a:solidFill>
                  <a:srgbClr val="000000"/>
                </a:solidFill>
                <a:effectLst/>
                <a:uFillTx/>
                <a:latin typeface="Calibri"/>
              </a:rPr>
              <a:t>Which global features of the distributions might the student be overlooking?</a:t>
            </a:r>
            <a:br>
              <a:rPr sz="2000"/>
            </a:br>
            <a:r>
              <a:rPr lang="tr-TR" sz="2000" b="0" u="none" strike="noStrike">
                <a:solidFill>
                  <a:srgbClr val="000000"/>
                </a:solidFill>
                <a:effectLst/>
                <a:uFillTx/>
                <a:latin typeface="Calibri"/>
              </a:rPr>
              <a:t>What gaze pattern would support the hypothesis that the student is comparing bars pairwise?</a:t>
            </a:r>
            <a:br>
              <a:rPr sz="2000"/>
            </a:br>
            <a:r>
              <a:rPr lang="tr-TR" sz="2000" b="0" u="none" strike="noStrike">
                <a:solidFill>
                  <a:srgbClr val="000000"/>
                </a:solidFill>
                <a:effectLst/>
                <a:uFillTx/>
                <a:latin typeface="Calibri"/>
              </a:rPr>
              <a:t>How could you prompt the student to compare the distributions as wholes rather than focusing only on corresponding bars?</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9" name="PlaceHolder 1"/>
          <p:cNvSpPr>
            <a:spLocks noGrp="1"/>
          </p:cNvSpPr>
          <p:nvPr>
            <p:ph type="sldImg"/>
          </p:nvPr>
        </p:nvSpPr>
        <p:spPr>
          <a:xfrm>
            <a:off x="1371600" y="1143000"/>
            <a:ext cx="4110480" cy="3081600"/>
          </a:xfrm>
          <a:prstGeom prst="rect">
            <a:avLst/>
          </a:prstGeom>
          <a:ln w="0">
            <a:noFill/>
          </a:ln>
        </p:spPr>
      </p:sp>
      <p:sp>
        <p:nvSpPr>
          <p:cNvPr id="1260"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defTabSz="914400">
              <a:lnSpc>
                <a:spcPct val="100000"/>
              </a:lnSpc>
              <a:buNone/>
              <a:tabLst>
                <a:tab pos="0" algn="l"/>
              </a:tabLst>
            </a:pPr>
            <a:r>
              <a:rPr lang="tr-TR" sz="2000" b="0" u="none" strike="noStrike">
                <a:solidFill>
                  <a:srgbClr val="000000"/>
                </a:solidFill>
                <a:effectLst/>
                <a:uFillTx/>
                <a:latin typeface="Calibri"/>
              </a:rPr>
              <a:t>These recap slides correspond to the supportive information provided in the vignettes. They are included here for teacher educators to use when content knowledge needs to be refreshed or discussed.</a:t>
            </a:r>
            <a:endParaRPr lang="de-DE" sz="2000" b="0" u="none" strike="noStrike">
              <a:solidFill>
                <a:srgbClr val="000000"/>
              </a:solidFill>
              <a:effectLst/>
              <a:uFillTx/>
              <a:latin typeface="Calibri"/>
            </a:endParaRPr>
          </a:p>
          <a:p>
            <a:pPr indent="0" algn="l" defTabSz="914400">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1" name="PlaceHolder 1"/>
          <p:cNvSpPr>
            <a:spLocks noGrp="1"/>
          </p:cNvSpPr>
          <p:nvPr>
            <p:ph type="sldImg"/>
          </p:nvPr>
        </p:nvSpPr>
        <p:spPr>
          <a:xfrm>
            <a:off x="1371600" y="1143000"/>
            <a:ext cx="4110120" cy="3081600"/>
          </a:xfrm>
          <a:prstGeom prst="rect">
            <a:avLst/>
          </a:prstGeom>
          <a:ln w="0">
            <a:noFill/>
          </a:ln>
        </p:spPr>
      </p:sp>
      <p:sp>
        <p:nvSpPr>
          <p:cNvPr id="1262"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Key questions for discussion: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What does the student think each bar represents — a frequency or a measured value?</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How does the student's approach change when zero values are present in the graph?</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3" name="PlaceHolder 1"/>
          <p:cNvSpPr>
            <a:spLocks noGrp="1"/>
          </p:cNvSpPr>
          <p:nvPr>
            <p:ph type="sldImg"/>
          </p:nvPr>
        </p:nvSpPr>
        <p:spPr>
          <a:xfrm>
            <a:off x="1371600" y="1143000"/>
            <a:ext cx="4110480" cy="3081600"/>
          </a:xfrm>
          <a:prstGeom prst="rect">
            <a:avLst/>
          </a:prstGeom>
          <a:ln w="0">
            <a:noFill/>
          </a:ln>
        </p:spPr>
      </p:sp>
      <p:sp>
        <p:nvSpPr>
          <p:cNvPr id="1264"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Teacher educator note:</a:t>
            </a:r>
            <a:br>
              <a:rPr sz="2000"/>
            </a:br>
            <a:r>
              <a:rPr lang="tr-TR" sz="2000" b="0" u="none" strike="noStrike">
                <a:solidFill>
                  <a:srgbClr val="000000"/>
                </a:solidFill>
                <a:effectLst/>
                <a:uFillTx/>
                <a:latin typeface="Calibri"/>
              </a:rPr>
              <a:t>Use this slide to discuss how students may compare visible bars in case-value plots without taking all measured values into account. In particular, focus on whether zero values are noticed and included in reasoning about the mean.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Possible guiding questions:</a:t>
            </a:r>
            <a:br>
              <a:rPr sz="2000"/>
            </a:br>
            <a:r>
              <a:rPr lang="tr-TR" sz="2000" b="0" u="none" strike="noStrike">
                <a:solidFill>
                  <a:srgbClr val="000000"/>
                </a:solidFill>
                <a:effectLst/>
                <a:uFillTx/>
                <a:latin typeface="Calibri"/>
              </a:rPr>
              <a:t>Which bars or values does the student seem to take into account when comparing the two case-value plots?</a:t>
            </a:r>
            <a:br>
              <a:rPr sz="2000"/>
            </a:br>
            <a:r>
              <a:rPr lang="tr-TR" sz="2000" b="0" u="none" strike="noStrike">
                <a:solidFill>
                  <a:srgbClr val="000000"/>
                </a:solidFill>
                <a:effectLst/>
                <a:uFillTx/>
                <a:latin typeface="Calibri"/>
              </a:rPr>
              <a:t>Does the student appear to include zero values as measured values? What evidence supports your interpretation?</a:t>
            </a:r>
            <a:br>
              <a:rPr sz="2000"/>
            </a:br>
            <a:r>
              <a:rPr lang="tr-TR" sz="2000" b="0" u="none" strike="noStrike">
                <a:solidFill>
                  <a:srgbClr val="000000"/>
                </a:solidFill>
                <a:effectLst/>
                <a:uFillTx/>
                <a:latin typeface="Calibri"/>
              </a:rPr>
              <a:t>What gaze pattern would you expect from a student who mainly compares visible non-zero bars?</a:t>
            </a:r>
            <a:br>
              <a:rPr sz="2000"/>
            </a:br>
            <a:r>
              <a:rPr lang="tr-TR" sz="2000" b="0" u="none" strike="noStrike">
                <a:solidFill>
                  <a:srgbClr val="000000"/>
                </a:solidFill>
                <a:effectLst/>
                <a:uFillTx/>
                <a:latin typeface="Calibri"/>
              </a:rPr>
              <a:t>How could you help the student recognise that each case, including a zero value, contributes to the mean?</a:t>
            </a:r>
            <a:endParaRPr lang="de-DE" sz="2000" b="0" u="none" strike="noStrike">
              <a:solidFill>
                <a:srgbClr val="000000"/>
              </a:solidFill>
              <a:effectLst/>
              <a:uFillTx/>
              <a:latin typeface="Calibri"/>
            </a:endParaRP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5" name="PlaceHolder 1"/>
          <p:cNvSpPr>
            <a:spLocks noGrp="1"/>
          </p:cNvSpPr>
          <p:nvPr>
            <p:ph type="sldImg"/>
          </p:nvPr>
        </p:nvSpPr>
        <p:spPr>
          <a:xfrm>
            <a:off x="1371600" y="1143000"/>
            <a:ext cx="4110120" cy="3081600"/>
          </a:xfrm>
          <a:prstGeom prst="rect">
            <a:avLst/>
          </a:prstGeom>
          <a:ln w="0">
            <a:noFill/>
          </a:ln>
        </p:spPr>
      </p:sp>
      <p:sp>
        <p:nvSpPr>
          <p:cNvPr id="1266"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Teacher educator note:</a:t>
            </a:r>
            <a:br>
              <a:rPr sz="2000"/>
            </a:br>
            <a:r>
              <a:rPr lang="tr-TR" sz="2000" b="0" u="none" strike="noStrike">
                <a:solidFill>
                  <a:srgbClr val="000000"/>
                </a:solidFill>
                <a:effectLst/>
                <a:uFillTx/>
                <a:latin typeface="Calibri"/>
              </a:rPr>
              <a:t>This discussion focuses on the inappropriate transfer of a histogram approach to case-value plots. Encourage participants to identify what the student may be assuming about bar height, visual pattern, and mean.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Possible guiding questions:</a:t>
            </a:r>
            <a:br>
              <a:rPr sz="2000"/>
            </a:br>
            <a:r>
              <a:rPr lang="tr-TR" sz="2000" b="0" u="none" strike="noStrike">
                <a:solidFill>
                  <a:srgbClr val="000000"/>
                </a:solidFill>
                <a:effectLst/>
                <a:uFillTx/>
                <a:latin typeface="Calibri"/>
              </a:rPr>
              <a:t>What might this error reveal about how the student interprets bar-like graphs?</a:t>
            </a:r>
            <a:br>
              <a:rPr sz="2000"/>
            </a:br>
            <a:r>
              <a:rPr lang="tr-TR" sz="2000" b="0" u="none" strike="noStrike">
                <a:solidFill>
                  <a:srgbClr val="000000"/>
                </a:solidFill>
                <a:effectLst/>
                <a:uFillTx/>
                <a:latin typeface="Calibri"/>
              </a:rPr>
              <a:t>Which aspects of the case-value plot might invite a histogram-like interpretation?</a:t>
            </a:r>
            <a:br>
              <a:rPr sz="2000"/>
            </a:br>
            <a:r>
              <a:rPr lang="tr-TR" sz="2000" b="0" u="none" strike="noStrike">
                <a:solidFill>
                  <a:srgbClr val="000000"/>
                </a:solidFill>
                <a:effectLst/>
                <a:uFillTx/>
                <a:latin typeface="Calibri"/>
              </a:rPr>
              <a:t>What gaze pattern would support the hypothesis that the student is focusing on visual pattern, symmetry, or balance?</a:t>
            </a:r>
            <a:br>
              <a:rPr sz="2000"/>
            </a:br>
            <a:r>
              <a:rPr lang="tr-TR" sz="2000" b="0" u="none" strike="noStrike">
                <a:solidFill>
                  <a:srgbClr val="000000"/>
                </a:solidFill>
                <a:effectLst/>
                <a:uFillTx/>
                <a:latin typeface="Calibri"/>
              </a:rPr>
              <a:t>How could you make the difference between histograms and case-value plots explicit in a classroom conversation?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7" name="PlaceHolder 1"/>
          <p:cNvSpPr>
            <a:spLocks noGrp="1"/>
          </p:cNvSpPr>
          <p:nvPr>
            <p:ph type="sldImg"/>
          </p:nvPr>
        </p:nvSpPr>
        <p:spPr>
          <a:xfrm>
            <a:off x="1371600" y="1143000"/>
            <a:ext cx="4110480" cy="3081600"/>
          </a:xfrm>
          <a:prstGeom prst="rect">
            <a:avLst/>
          </a:prstGeom>
          <a:ln w="0">
            <a:noFill/>
          </a:ln>
        </p:spPr>
      </p:sp>
      <p:sp>
        <p:nvSpPr>
          <p:cNvPr id="1268"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defTabSz="914400">
              <a:lnSpc>
                <a:spcPct val="100000"/>
              </a:lnSpc>
              <a:buNone/>
              <a:tabLst>
                <a:tab pos="0" algn="l"/>
              </a:tabLst>
            </a:pPr>
            <a:r>
              <a:rPr lang="tr-TR" sz="2000" b="0" u="none" strike="noStrike">
                <a:solidFill>
                  <a:srgbClr val="000000"/>
                </a:solidFill>
                <a:effectLst/>
                <a:uFillTx/>
                <a:latin typeface="Calibri"/>
              </a:rPr>
              <a:t>These recap slides correspond to the supportive information provided in the vignettes. They are included here for teacher educators to use when content knowledge needs to be refreshed or discussed.</a:t>
            </a:r>
            <a:endParaRPr lang="de-DE" sz="2000" b="0" u="none" strike="noStrike">
              <a:solidFill>
                <a:srgbClr val="000000"/>
              </a:solidFill>
              <a:effectLst/>
              <a:uFillTx/>
              <a:latin typeface="Calibri"/>
            </a:endParaRPr>
          </a:p>
          <a:p>
            <a:pPr indent="0" algn="l" defTabSz="914400">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9" name="PlaceHolder 1"/>
          <p:cNvSpPr>
            <a:spLocks noGrp="1"/>
          </p:cNvSpPr>
          <p:nvPr>
            <p:ph type="sldImg"/>
          </p:nvPr>
        </p:nvSpPr>
        <p:spPr>
          <a:xfrm>
            <a:off x="1371600" y="1143000"/>
            <a:ext cx="4110120" cy="3081600"/>
          </a:xfrm>
          <a:prstGeom prst="rect">
            <a:avLst/>
          </a:prstGeom>
          <a:ln w="0">
            <a:noFill/>
          </a:ln>
        </p:spPr>
      </p:sp>
      <p:sp>
        <p:nvSpPr>
          <p:cNvPr id="1270"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Key questions for discussion: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Which element of the boxplot does the student rely on, and does it match what that element actually represents?</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Does the student understand that each section of the boxplot represents the same proportion of the data, regardless of its visual size?</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1" name="PlaceHolder 1"/>
          <p:cNvSpPr>
            <a:spLocks noGrp="1"/>
          </p:cNvSpPr>
          <p:nvPr>
            <p:ph type="sldImg"/>
          </p:nvPr>
        </p:nvSpPr>
        <p:spPr>
          <a:xfrm>
            <a:off x="1371600" y="1143000"/>
            <a:ext cx="4108680" cy="3079800"/>
          </a:xfrm>
          <a:prstGeom prst="rect">
            <a:avLst/>
          </a:prstGeom>
          <a:ln w="0">
            <a:noFill/>
          </a:ln>
        </p:spPr>
      </p:sp>
      <p:sp>
        <p:nvSpPr>
          <p:cNvPr id="1272" name="PlaceHolder 2"/>
          <p:cNvSpPr>
            <a:spLocks noGrp="1"/>
          </p:cNvSpPr>
          <p:nvPr>
            <p:ph type="body"/>
          </p:nvPr>
        </p:nvSpPr>
        <p:spPr>
          <a:xfrm>
            <a:off x="685800" y="4400640"/>
            <a:ext cx="5480280" cy="3594240"/>
          </a:xfrm>
          <a:prstGeom prst="rect">
            <a:avLst/>
          </a:prstGeom>
          <a:noFill/>
          <a:ln w="0">
            <a:noFill/>
          </a:ln>
        </p:spPr>
        <p:txBody>
          <a:bodyPr lIns="91440" tIns="45720" rIns="91440" bIns="45720" anchor="t">
            <a:noAutofit/>
          </a:bodyPr>
          <a:p>
            <a:pPr indent="0" algn="l">
              <a:lnSpc>
                <a:spcPct val="100000"/>
              </a:lnSpc>
              <a:buNone/>
              <a:tabLst>
                <a:tab pos="0" algn="l"/>
              </a:tabLst>
            </a:pPr>
            <a:r>
              <a:rPr lang="tr-TR" sz="1800" b="0" u="none" strike="noStrike">
                <a:solidFill>
                  <a:srgbClr val="000000"/>
                </a:solidFill>
                <a:effectLst/>
                <a:uFillTx/>
                <a:latin typeface="Calibri"/>
              </a:rPr>
              <a:t>Teacher educator note:</a:t>
            </a:r>
            <a:br>
              <a:rPr sz="1800"/>
            </a:br>
            <a:r>
              <a:rPr lang="tr-TR" sz="1800" b="0" u="none" strike="noStrike">
                <a:solidFill>
                  <a:srgbClr val="000000"/>
                </a:solidFill>
                <a:effectLst/>
                <a:uFillTx/>
                <a:latin typeface="Calibri"/>
              </a:rPr>
              <a:t>This task shifts the discussion from identifying an error to selecting items that can reveal a conceptual difficulty. Use it to discuss what makes a task informative for diagnosing median bias.</a:t>
            </a:r>
            <a:endParaRPr lang="de-DE" sz="1800" b="0" u="none" strike="noStrike">
              <a:solidFill>
                <a:srgbClr val="000000"/>
              </a:solidFill>
              <a:effectLst/>
              <a:uFillTx/>
              <a:latin typeface="Calibri"/>
            </a:endParaRPr>
          </a:p>
          <a:p>
            <a:pPr indent="0" algn="l">
              <a:lnSpc>
                <a:spcPct val="100000"/>
              </a:lnSpc>
              <a:buNone/>
              <a:tabLst>
                <a:tab pos="0" algn="l"/>
              </a:tabLst>
            </a:pPr>
            <a:r>
              <a:rPr lang="tr-TR" sz="1800" b="0" u="none" strike="noStrike">
                <a:solidFill>
                  <a:srgbClr val="000000"/>
                </a:solidFill>
                <a:effectLst/>
                <a:uFillTx/>
                <a:latin typeface="Calibri"/>
              </a:rPr>
              <a:t>Possible guiding questions:</a:t>
            </a:r>
            <a:br>
              <a:rPr sz="1800"/>
            </a:br>
            <a:r>
              <a:rPr lang="tr-TR" sz="1800" b="0" u="none" strike="noStrike">
                <a:solidFill>
                  <a:srgbClr val="000000"/>
                </a:solidFill>
                <a:effectLst/>
                <a:uFillTx/>
                <a:latin typeface="Calibri"/>
              </a:rPr>
              <a:t>What should an item set make visible if you want to investigate median bias?</a:t>
            </a:r>
            <a:br>
              <a:rPr sz="1800"/>
            </a:br>
            <a:r>
              <a:rPr lang="tr-TR" sz="1800" b="0" u="none" strike="noStrike">
                <a:solidFill>
                  <a:srgbClr val="000000"/>
                </a:solidFill>
                <a:effectLst/>
                <a:uFillTx/>
                <a:latin typeface="Calibri"/>
              </a:rPr>
              <a:t>What answer would you expect from a student who relies mainly on the median, and why?</a:t>
            </a:r>
            <a:br>
              <a:rPr sz="1800"/>
            </a:br>
            <a:r>
              <a:rPr lang="tr-TR" sz="1800" b="0" u="none" strike="noStrike">
                <a:solidFill>
                  <a:srgbClr val="000000"/>
                </a:solidFill>
                <a:effectLst/>
                <a:uFillTx/>
                <a:latin typeface="Calibri"/>
              </a:rPr>
              <a:t>Why is one item set more informative than the others for this specific conceptual difficulty?</a:t>
            </a:r>
            <a:br>
              <a:rPr sz="1800"/>
            </a:br>
            <a:r>
              <a:rPr lang="tr-TR" sz="1800" b="0" u="none" strike="noStrike">
                <a:solidFill>
                  <a:srgbClr val="000000"/>
                </a:solidFill>
                <a:effectLst/>
                <a:uFillTx/>
                <a:latin typeface="Calibri"/>
              </a:rPr>
              <a:t>How does choosing a follow-up item help you learn more about the student’s understanding of boxplots?</a:t>
            </a:r>
            <a:endParaRPr lang="de-DE" sz="1800" b="0" u="none" strike="noStrike">
              <a:solidFill>
                <a:srgbClr val="000000"/>
              </a:solidFill>
              <a:effectLst/>
              <a:uFillTx/>
              <a:latin typeface="Calibri"/>
            </a:endParaRPr>
          </a:p>
          <a:p>
            <a:pPr indent="0" algn="l">
              <a:lnSpc>
                <a:spcPct val="100000"/>
              </a:lnSpc>
              <a:buNone/>
              <a:tabLst>
                <a:tab pos="0" algn="l"/>
              </a:tabLst>
            </a:pPr>
            <a:endParaRPr lang="de-DE" sz="1800" b="0" u="none" strike="noStrike">
              <a:solidFill>
                <a:srgbClr val="000000"/>
              </a:solidFill>
              <a:effectLst/>
              <a:uFillTx/>
              <a:latin typeface="Calibri"/>
            </a:endParaRPr>
          </a:p>
        </p:txBody>
      </p:sp>
      <p:sp>
        <p:nvSpPr>
          <p:cNvPr id="1273" name="PlaceHolder 3"/>
          <p:cNvSpPr>
            <a:spLocks noGrp="1"/>
          </p:cNvSpPr>
          <p:nvPr>
            <p:ph type="sldNum" idx="14"/>
          </p:nvPr>
        </p:nvSpPr>
        <p:spPr>
          <a:xfrm>
            <a:off x="3884760" y="8685360"/>
            <a:ext cx="2965680" cy="4525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02A48939-EC76-4512-8168-5881B581FD80}"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4" name="PlaceHolder 1"/>
          <p:cNvSpPr>
            <a:spLocks noGrp="1"/>
          </p:cNvSpPr>
          <p:nvPr>
            <p:ph type="sldImg"/>
          </p:nvPr>
        </p:nvSpPr>
        <p:spPr>
          <a:xfrm>
            <a:off x="1371600" y="1143000"/>
            <a:ext cx="4110120" cy="3081600"/>
          </a:xfrm>
          <a:prstGeom prst="rect">
            <a:avLst/>
          </a:prstGeom>
          <a:ln w="0">
            <a:noFill/>
          </a:ln>
        </p:spPr>
      </p:sp>
      <p:sp>
        <p:nvSpPr>
          <p:cNvPr id="1275"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p>
            <a:pPr indent="0" algn="l">
              <a:lnSpc>
                <a:spcPct val="100000"/>
              </a:lnSpc>
              <a:buNone/>
              <a:tabLst>
                <a:tab pos="0" algn="l"/>
              </a:tabLst>
            </a:pPr>
            <a:r>
              <a:rPr lang="tr-TR" sz="1800" b="0" u="none" strike="noStrike">
                <a:solidFill>
                  <a:srgbClr val="000000"/>
                </a:solidFill>
                <a:effectLst/>
                <a:uFillTx/>
                <a:latin typeface="Calibri"/>
              </a:rPr>
              <a:t>Focus on how specific features of a boxplot task may invite area bias. Encourage participants to justify their interpretation using task features and, where relevant, expected student reasoning.</a:t>
            </a:r>
            <a:endParaRPr lang="de-DE" sz="1800" b="0" u="none" strike="noStrike">
              <a:solidFill>
                <a:srgbClr val="000000"/>
              </a:solidFill>
              <a:effectLst/>
              <a:uFillTx/>
              <a:latin typeface="Calibri"/>
            </a:endParaRPr>
          </a:p>
          <a:p>
            <a:pPr indent="0" algn="l">
              <a:lnSpc>
                <a:spcPct val="100000"/>
              </a:lnSpc>
              <a:buNone/>
              <a:tabLst>
                <a:tab pos="0" algn="l"/>
              </a:tabLst>
            </a:pPr>
            <a:r>
              <a:rPr lang="tr-TR" sz="1800" b="0" u="none" strike="noStrike">
                <a:solidFill>
                  <a:srgbClr val="000000"/>
                </a:solidFill>
                <a:effectLst/>
                <a:uFillTx/>
                <a:latin typeface="Calibri"/>
              </a:rPr>
              <a:t>Possible guiding questions:</a:t>
            </a:r>
            <a:br>
              <a:rPr sz="1800"/>
            </a:br>
            <a:r>
              <a:rPr lang="tr-TR" sz="1800" b="0" u="none" strike="noStrike">
                <a:solidFill>
                  <a:srgbClr val="000000"/>
                </a:solidFill>
                <a:effectLst/>
                <a:uFillTx/>
                <a:latin typeface="Calibri"/>
              </a:rPr>
              <a:t>Which features of the boxplot task might invite a student to interpret box length or area as frequency?</a:t>
            </a:r>
            <a:br>
              <a:rPr sz="1800"/>
            </a:br>
            <a:r>
              <a:rPr lang="tr-TR" sz="1800" b="0" u="none" strike="noStrike">
                <a:solidFill>
                  <a:srgbClr val="000000"/>
                </a:solidFill>
                <a:effectLst/>
                <a:uFillTx/>
                <a:latin typeface="Calibri"/>
              </a:rPr>
              <a:t>What would a student with area bias likely attend to in this task?</a:t>
            </a:r>
            <a:br>
              <a:rPr sz="1800"/>
            </a:br>
            <a:r>
              <a:rPr lang="tr-TR" sz="1800" b="0" u="none" strike="noStrike">
                <a:solidFill>
                  <a:srgbClr val="000000"/>
                </a:solidFill>
                <a:effectLst/>
                <a:uFillTx/>
                <a:latin typeface="Calibri"/>
              </a:rPr>
              <a:t>What evidence would make you confident that this error is likely to occur?</a:t>
            </a:r>
            <a:br>
              <a:rPr sz="1800"/>
            </a:br>
            <a:r>
              <a:rPr lang="tr-TR" sz="1800" b="0" u="none" strike="noStrike">
                <a:solidFill>
                  <a:srgbClr val="000000"/>
                </a:solidFill>
                <a:effectLst/>
                <a:uFillTx/>
                <a:latin typeface="Calibri"/>
              </a:rPr>
              <a:t>How does this error relate to the student’s understanding of what the box and whiskers represent?</a:t>
            </a:r>
            <a:endParaRPr lang="de-DE" sz="1800" b="0" u="none" strike="noStrike">
              <a:solidFill>
                <a:srgbClr val="000000"/>
              </a:solidFill>
              <a:effectLst/>
              <a:uFillTx/>
              <a:latin typeface="Calibri"/>
            </a:endParaRPr>
          </a:p>
          <a:p>
            <a:pPr marL="216000" indent="-216000" algn="l">
              <a:lnSpc>
                <a:spcPct val="100000"/>
              </a:lnSpc>
              <a:buNone/>
              <a:tabLst>
                <a:tab pos="0" algn="l"/>
              </a:tabLst>
            </a:pPr>
            <a:endParaRPr lang="de-DE" sz="1800" b="0" u="none" strike="noStrike">
              <a:solidFill>
                <a:srgbClr val="000000"/>
              </a:solidFill>
              <a:effectLst/>
              <a:uFillTx/>
              <a:latin typeface="Calibri"/>
            </a:endParaRPr>
          </a:p>
        </p:txBody>
      </p:sp>
      <p:sp>
        <p:nvSpPr>
          <p:cNvPr id="1276" name="PlaceHolder 3"/>
          <p:cNvSpPr>
            <a:spLocks noGrp="1"/>
          </p:cNvSpPr>
          <p:nvPr>
            <p:ph type="sldNum" idx="15"/>
          </p:nvPr>
        </p:nvSpPr>
        <p:spPr>
          <a:xfrm>
            <a:off x="3884760" y="8685360"/>
            <a:ext cx="2966040" cy="45288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6EEDAA22-3BE7-4DFF-9062-1FED299B93CD}"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7" name="PlaceHolder 1"/>
          <p:cNvSpPr>
            <a:spLocks noGrp="1"/>
          </p:cNvSpPr>
          <p:nvPr>
            <p:ph type="sldImg"/>
          </p:nvPr>
        </p:nvSpPr>
        <p:spPr>
          <a:xfrm>
            <a:off x="1371600" y="1143000"/>
            <a:ext cx="4110120" cy="3081600"/>
          </a:xfrm>
          <a:prstGeom prst="rect">
            <a:avLst/>
          </a:prstGeom>
          <a:ln w="0">
            <a:noFill/>
          </a:ln>
        </p:spPr>
      </p:sp>
      <p:sp>
        <p:nvSpPr>
          <p:cNvPr id="1278"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p>
            <a:pPr marL="216000" indent="-216000" algn="l">
              <a:lnSpc>
                <a:spcPct val="100000"/>
              </a:lnSpc>
              <a:buNone/>
              <a:tabLst>
                <a:tab pos="0" algn="l"/>
              </a:tabLst>
            </a:pPr>
            <a:r>
              <a:rPr lang="tr-TR" sz="1800" b="0" u="none" strike="noStrike">
                <a:solidFill>
                  <a:srgbClr val="000000"/>
                </a:solidFill>
                <a:effectLst/>
                <a:uFillTx/>
                <a:latin typeface="Calibri"/>
              </a:rPr>
              <a:t>Possible guiding questions:</a:t>
            </a:r>
            <a:br>
              <a:rPr sz="1800"/>
            </a:br>
            <a:r>
              <a:rPr lang="tr-TR" sz="1800" b="0" u="none" strike="noStrike">
                <a:solidFill>
                  <a:srgbClr val="000000"/>
                </a:solidFill>
                <a:effectLst/>
                <a:uFillTx/>
                <a:latin typeface="Calibri"/>
              </a:rPr>
              <a:t>Which aspects of the gaze pattern support the hypothesis that the student may have area bias?</a:t>
            </a:r>
            <a:br>
              <a:rPr sz="1800"/>
            </a:br>
            <a:r>
              <a:rPr lang="tr-TR" sz="1800" b="0" u="none" strike="noStrike">
                <a:solidFill>
                  <a:srgbClr val="000000"/>
                </a:solidFill>
                <a:effectLst/>
                <a:uFillTx/>
                <a:latin typeface="Calibri"/>
              </a:rPr>
              <a:t>Could more than one gaze pattern be consistent with an incorrect interpretation? What additional evidence would help you decide?</a:t>
            </a:r>
            <a:br>
              <a:rPr sz="1800"/>
            </a:br>
            <a:r>
              <a:rPr lang="tr-TR" sz="1800" b="0" u="none" strike="noStrike">
                <a:solidFill>
                  <a:srgbClr val="000000"/>
                </a:solidFill>
                <a:effectLst/>
                <a:uFillTx/>
                <a:latin typeface="Calibri"/>
              </a:rPr>
              <a:t>How do the different gaze patterns show that students may approach the same boxplot task in different ways?</a:t>
            </a:r>
            <a:br>
              <a:rPr sz="1800"/>
            </a:br>
            <a:r>
              <a:rPr lang="tr-TR" sz="1800" b="0" u="none" strike="noStrike">
                <a:solidFill>
                  <a:srgbClr val="000000"/>
                </a:solidFill>
                <a:effectLst/>
                <a:uFillTx/>
                <a:latin typeface="Calibri"/>
              </a:rPr>
              <a:t>How could this kind of gaze evidence inform the questions you would ask a student afterwards?</a:t>
            </a:r>
            <a:endParaRPr lang="de-DE" sz="1800" b="0" u="none" strike="noStrike">
              <a:solidFill>
                <a:srgbClr val="000000"/>
              </a:solidFill>
              <a:effectLst/>
              <a:uFillTx/>
              <a:latin typeface="Calibri"/>
            </a:endParaRPr>
          </a:p>
        </p:txBody>
      </p:sp>
      <p:sp>
        <p:nvSpPr>
          <p:cNvPr id="1279" name="PlaceHolder 3"/>
          <p:cNvSpPr>
            <a:spLocks noGrp="1"/>
          </p:cNvSpPr>
          <p:nvPr>
            <p:ph type="sldNum" idx="16"/>
          </p:nvPr>
        </p:nvSpPr>
        <p:spPr>
          <a:xfrm>
            <a:off x="3884760" y="8685360"/>
            <a:ext cx="2966040" cy="45288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28C7B83A-47A2-474F-8F36-D5866BA2C7E4}"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0" name="PlaceHolder 1"/>
          <p:cNvSpPr>
            <a:spLocks noGrp="1"/>
          </p:cNvSpPr>
          <p:nvPr>
            <p:ph type="sldImg"/>
          </p:nvPr>
        </p:nvSpPr>
        <p:spPr>
          <a:xfrm>
            <a:off x="0" y="763560"/>
            <a:ext cx="0" cy="0"/>
          </a:xfrm>
          <a:prstGeom prst="rect">
            <a:avLst/>
          </a:prstGeom>
          <a:ln w="0">
            <a:noFill/>
          </a:ln>
        </p:spPr>
      </p:sp>
      <p:sp>
        <p:nvSpPr>
          <p:cNvPr id="1281" name="PlaceHolder 2"/>
          <p:cNvSpPr>
            <a:spLocks noGrp="1"/>
          </p:cNvSpPr>
          <p:nvPr>
            <p:ph type="body"/>
          </p:nvPr>
        </p:nvSpPr>
        <p:spPr>
          <a:xfrm>
            <a:off x="777240" y="4777560"/>
            <a:ext cx="6214680" cy="4523040"/>
          </a:xfrm>
          <a:prstGeom prst="rect">
            <a:avLst/>
          </a:prstGeom>
          <a:noFill/>
          <a:ln w="0">
            <a:noFill/>
          </a:ln>
        </p:spPr>
        <p:txBody>
          <a:bodyPr lIns="0" tIns="0" rIns="0" bIns="0" anchor="t">
            <a:noAutofit/>
          </a:bodyPr>
          <a:p>
            <a:pPr indent="0" algn="l">
              <a:lnSpc>
                <a:spcPct val="100000"/>
              </a:lnSpc>
              <a:buNone/>
              <a:tabLst>
                <a:tab pos="0" algn="l"/>
              </a:tabLst>
            </a:pPr>
            <a:r>
              <a:rPr lang="en-US" sz="2000" b="0" u="none" strike="noStrike">
                <a:solidFill>
                  <a:srgbClr val="000000"/>
                </a:solidFill>
                <a:effectLst/>
                <a:uFillTx/>
                <a:latin typeface="Calibri"/>
              </a:rPr>
              <a:t>Slide 54-55-56 - Dotplot</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
        <p:nvSpPr>
          <p:cNvPr id="1282" name="PlaceHolder 3"/>
          <p:cNvSpPr>
            <a:spLocks noGrp="1"/>
          </p:cNvSpPr>
          <p:nvPr>
            <p:ph type="sldNum" idx="17"/>
          </p:nvPr>
        </p:nvSpPr>
        <p:spPr>
          <a:xfrm>
            <a:off x="4399200" y="9555480"/>
            <a:ext cx="3369960" cy="49968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38A8CEAD-2AAA-4F0E-960B-CB2842F5B492}"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3" name="PlaceHolder 1"/>
          <p:cNvSpPr>
            <a:spLocks noGrp="1"/>
          </p:cNvSpPr>
          <p:nvPr>
            <p:ph type="sldImg"/>
          </p:nvPr>
        </p:nvSpPr>
        <p:spPr>
          <a:xfrm>
            <a:off x="1371600" y="1143000"/>
            <a:ext cx="4110480" cy="3081600"/>
          </a:xfrm>
          <a:prstGeom prst="rect">
            <a:avLst/>
          </a:prstGeom>
          <a:ln w="0">
            <a:noFill/>
          </a:ln>
        </p:spPr>
      </p:sp>
      <p:sp>
        <p:nvSpPr>
          <p:cNvPr id="1284"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285" name="PlaceHolder 3"/>
          <p:cNvSpPr>
            <a:spLocks noGrp="1"/>
          </p:cNvSpPr>
          <p:nvPr>
            <p:ph type="sldNum" idx="18"/>
          </p:nvPr>
        </p:nvSpPr>
        <p:spPr>
          <a:xfrm>
            <a:off x="3884760" y="8685360"/>
            <a:ext cx="2966040" cy="45288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949A5DD2-16A6-4EF2-864B-DAC3A6E2FEE9}"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6" name="PlaceHolder 1"/>
          <p:cNvSpPr>
            <a:spLocks noGrp="1"/>
          </p:cNvSpPr>
          <p:nvPr>
            <p:ph type="sldImg"/>
          </p:nvPr>
        </p:nvSpPr>
        <p:spPr>
          <a:xfrm>
            <a:off x="1371600" y="1143000"/>
            <a:ext cx="4110120" cy="3081600"/>
          </a:xfrm>
          <a:prstGeom prst="rect">
            <a:avLst/>
          </a:prstGeom>
          <a:ln w="0">
            <a:noFill/>
          </a:ln>
        </p:spPr>
      </p:sp>
      <p:sp>
        <p:nvSpPr>
          <p:cNvPr id="1287"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288" name="PlaceHolder 3"/>
          <p:cNvSpPr>
            <a:spLocks noGrp="1"/>
          </p:cNvSpPr>
          <p:nvPr>
            <p:ph type="sldNum" idx="19"/>
          </p:nvPr>
        </p:nvSpPr>
        <p:spPr>
          <a:xfrm>
            <a:off x="3884760" y="8685360"/>
            <a:ext cx="2966040" cy="45288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CAC3E562-D1BE-4712-8FF8-37AE6A60D60F}"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9" name="PlaceHolder 1"/>
          <p:cNvSpPr>
            <a:spLocks noGrp="1"/>
          </p:cNvSpPr>
          <p:nvPr>
            <p:ph type="sldImg"/>
          </p:nvPr>
        </p:nvSpPr>
        <p:spPr>
          <a:xfrm>
            <a:off x="1371600" y="1143000"/>
            <a:ext cx="4110120" cy="3081600"/>
          </a:xfrm>
          <a:prstGeom prst="rect">
            <a:avLst/>
          </a:prstGeom>
          <a:ln w="0">
            <a:noFill/>
          </a:ln>
        </p:spPr>
      </p:sp>
      <p:sp>
        <p:nvSpPr>
          <p:cNvPr id="1290"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291" name="PlaceHolder 3"/>
          <p:cNvSpPr>
            <a:spLocks noGrp="1"/>
          </p:cNvSpPr>
          <p:nvPr>
            <p:ph type="sldNum" idx="20"/>
          </p:nvPr>
        </p:nvSpPr>
        <p:spPr>
          <a:xfrm>
            <a:off x="3884760" y="8685360"/>
            <a:ext cx="2966040" cy="45288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9EAFD9A8-7A5D-4F4A-9080-E8E5AB2EF3A2}"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2" name="PlaceHolder 1"/>
          <p:cNvSpPr>
            <a:spLocks noGrp="1"/>
          </p:cNvSpPr>
          <p:nvPr>
            <p:ph type="sldImg"/>
          </p:nvPr>
        </p:nvSpPr>
        <p:spPr>
          <a:xfrm>
            <a:off x="0" y="763560"/>
            <a:ext cx="0" cy="0"/>
          </a:xfrm>
          <a:prstGeom prst="rect">
            <a:avLst/>
          </a:prstGeom>
          <a:ln w="0">
            <a:noFill/>
          </a:ln>
        </p:spPr>
      </p:sp>
      <p:sp>
        <p:nvSpPr>
          <p:cNvPr id="1293" name="PlaceHolder 2"/>
          <p:cNvSpPr>
            <a:spLocks noGrp="1"/>
          </p:cNvSpPr>
          <p:nvPr>
            <p:ph type="body"/>
          </p:nvPr>
        </p:nvSpPr>
        <p:spPr>
          <a:xfrm>
            <a:off x="777240" y="4777560"/>
            <a:ext cx="6214680" cy="4523040"/>
          </a:xfrm>
          <a:prstGeom prst="rect">
            <a:avLst/>
          </a:prstGeom>
          <a:noFill/>
          <a:ln w="0">
            <a:noFill/>
          </a:ln>
        </p:spPr>
        <p:txBody>
          <a:bodyPr lIns="0" tIns="0" rIns="0" bIns="0" anchor="t">
            <a:noAutofit/>
          </a:bodyPr>
          <a:p>
            <a:pPr indent="0" algn="l" defTabSz="914400">
              <a:lnSpc>
                <a:spcPct val="100000"/>
              </a:lnSpc>
              <a:buNone/>
              <a:tabLst>
                <a:tab pos="0" algn="l"/>
              </a:tabLst>
            </a:pPr>
            <a:r>
              <a:rPr lang="en-US" sz="2000" b="0" u="none" strike="noStrike">
                <a:solidFill>
                  <a:srgbClr val="000000"/>
                </a:solidFill>
                <a:effectLst/>
                <a:uFillTx/>
                <a:latin typeface="Calibri"/>
              </a:rPr>
              <a:t>Slide 58-59 Histogram</a:t>
            </a:r>
            <a:endParaRPr lang="de-DE" sz="2000" b="0" u="none" strike="noStrike">
              <a:solidFill>
                <a:srgbClr val="000000"/>
              </a:solidFill>
              <a:effectLst/>
              <a:uFillTx/>
              <a:latin typeface="Calibri"/>
            </a:endParaRPr>
          </a:p>
          <a:p>
            <a:pPr indent="0" algn="l" defTabSz="914400">
              <a:lnSpc>
                <a:spcPct val="100000"/>
              </a:lnSpc>
              <a:buNone/>
              <a:tabLst>
                <a:tab pos="0" algn="l"/>
              </a:tabLst>
            </a:pPr>
            <a:endParaRPr lang="de-DE" sz="2000" b="0" u="none" strike="noStrike">
              <a:solidFill>
                <a:srgbClr val="000000"/>
              </a:solidFill>
              <a:effectLst/>
              <a:uFillTx/>
              <a:latin typeface="Calibri"/>
            </a:endParaRPr>
          </a:p>
        </p:txBody>
      </p:sp>
      <p:sp>
        <p:nvSpPr>
          <p:cNvPr id="1294" name="PlaceHolder 3"/>
          <p:cNvSpPr>
            <a:spLocks noGrp="1"/>
          </p:cNvSpPr>
          <p:nvPr>
            <p:ph type="sldNum" idx="21"/>
          </p:nvPr>
        </p:nvSpPr>
        <p:spPr>
          <a:xfrm>
            <a:off x="4399200" y="9555480"/>
            <a:ext cx="3369960" cy="49968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4F9C1A71-9B61-4D88-A8AE-FE9208A1FADF}"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5" name="PlaceHolder 1"/>
          <p:cNvSpPr>
            <a:spLocks noGrp="1"/>
          </p:cNvSpPr>
          <p:nvPr>
            <p:ph type="sldImg"/>
          </p:nvPr>
        </p:nvSpPr>
        <p:spPr>
          <a:xfrm>
            <a:off x="0" y="763560"/>
            <a:ext cx="0" cy="0"/>
          </a:xfrm>
          <a:prstGeom prst="rect">
            <a:avLst/>
          </a:prstGeom>
          <a:ln w="0">
            <a:noFill/>
          </a:ln>
        </p:spPr>
      </p:sp>
      <p:sp>
        <p:nvSpPr>
          <p:cNvPr id="1296" name="PlaceHolder 2"/>
          <p:cNvSpPr>
            <a:spLocks noGrp="1"/>
          </p:cNvSpPr>
          <p:nvPr>
            <p:ph type="body"/>
          </p:nvPr>
        </p:nvSpPr>
        <p:spPr>
          <a:xfrm>
            <a:off x="777240" y="4777560"/>
            <a:ext cx="6214680" cy="4523040"/>
          </a:xfrm>
          <a:prstGeom prst="rect">
            <a:avLst/>
          </a:prstGeom>
          <a:noFill/>
          <a:ln w="0">
            <a:noFill/>
          </a:ln>
        </p:spPr>
        <p:txBody>
          <a:bodyPr lIns="0" tIns="0" rIns="0" bIns="0" anchor="t">
            <a:noAutofit/>
          </a:bodyPr>
          <a:p>
            <a:pPr indent="0" algn="l">
              <a:lnSpc>
                <a:spcPct val="100000"/>
              </a:lnSpc>
              <a:buNone/>
              <a:tabLst>
                <a:tab pos="0" algn="l"/>
              </a:tabLst>
            </a:pPr>
            <a:r>
              <a:rPr lang="en-US" sz="2000" b="0" u="none" strike="noStrike">
                <a:solidFill>
                  <a:srgbClr val="000000"/>
                </a:solidFill>
                <a:effectLst/>
                <a:uFillTx/>
                <a:latin typeface="Calibri"/>
              </a:rPr>
              <a:t>Slide 62-63</a:t>
            </a:r>
            <a:endParaRPr lang="de-DE" sz="2000" b="0" u="none" strike="noStrike">
              <a:solidFill>
                <a:srgbClr val="000000"/>
              </a:solidFill>
              <a:effectLst/>
              <a:uFillTx/>
              <a:latin typeface="Calibri"/>
            </a:endParaRPr>
          </a:p>
        </p:txBody>
      </p:sp>
      <p:sp>
        <p:nvSpPr>
          <p:cNvPr id="1297" name="PlaceHolder 3"/>
          <p:cNvSpPr>
            <a:spLocks noGrp="1"/>
          </p:cNvSpPr>
          <p:nvPr>
            <p:ph type="sldNum" idx="22"/>
          </p:nvPr>
        </p:nvSpPr>
        <p:spPr>
          <a:xfrm>
            <a:off x="4399200" y="9555480"/>
            <a:ext cx="3369960" cy="49968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94843BDF-12AB-4357-83C2-4D41C3F66FED}"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8" name="PlaceHolder 1"/>
          <p:cNvSpPr>
            <a:spLocks noGrp="1"/>
          </p:cNvSpPr>
          <p:nvPr>
            <p:ph type="sldImg"/>
          </p:nvPr>
        </p:nvSpPr>
        <p:spPr>
          <a:xfrm>
            <a:off x="0" y="763560"/>
            <a:ext cx="0" cy="0"/>
          </a:xfrm>
          <a:prstGeom prst="rect">
            <a:avLst/>
          </a:prstGeom>
          <a:ln w="0">
            <a:noFill/>
          </a:ln>
        </p:spPr>
      </p:sp>
      <p:sp>
        <p:nvSpPr>
          <p:cNvPr id="1299" name="PlaceHolder 2"/>
          <p:cNvSpPr>
            <a:spLocks noGrp="1"/>
          </p:cNvSpPr>
          <p:nvPr>
            <p:ph type="body"/>
          </p:nvPr>
        </p:nvSpPr>
        <p:spPr>
          <a:xfrm>
            <a:off x="777240" y="4777560"/>
            <a:ext cx="6214680" cy="4523040"/>
          </a:xfrm>
          <a:prstGeom prst="rect">
            <a:avLst/>
          </a:prstGeom>
          <a:noFill/>
          <a:ln w="0">
            <a:noFill/>
          </a:ln>
        </p:spPr>
        <p:txBody>
          <a:bodyPr lIns="0" tIns="0" rIns="0" bIns="0" anchor="t">
            <a:noAutofit/>
          </a:bodyPr>
          <a:p>
            <a:pPr indent="0" algn="l" defTabSz="914400">
              <a:lnSpc>
                <a:spcPct val="100000"/>
              </a:lnSpc>
              <a:buNone/>
              <a:tabLst>
                <a:tab pos="0" algn="l"/>
              </a:tabLst>
            </a:pPr>
            <a:r>
              <a:rPr lang="en-US" sz="1200" b="0" u="none" strike="noStrike">
                <a:solidFill>
                  <a:srgbClr val="000000"/>
                </a:solidFill>
                <a:effectLst/>
                <a:uFillTx/>
                <a:latin typeface="Calibri"/>
              </a:rPr>
              <a:t>Slide- 64-65 </a:t>
            </a:r>
            <a:endParaRPr lang="de-DE" sz="1200" b="0" u="none" strike="noStrike">
              <a:solidFill>
                <a:srgbClr val="000000"/>
              </a:solidFill>
              <a:effectLst/>
              <a:uFillTx/>
              <a:latin typeface="Calibri"/>
            </a:endParaRPr>
          </a:p>
          <a:p>
            <a:pPr indent="0" algn="l" defTabSz="914400">
              <a:lnSpc>
                <a:spcPct val="100000"/>
              </a:lnSpc>
              <a:buNone/>
              <a:tabLst>
                <a:tab pos="0" algn="l"/>
              </a:tabLst>
            </a:pPr>
            <a:endParaRPr lang="de-DE" sz="1200" b="0" u="none" strike="noStrike">
              <a:solidFill>
                <a:srgbClr val="000000"/>
              </a:solidFill>
              <a:effectLst/>
              <a:uFillTx/>
              <a:latin typeface="Calibri"/>
            </a:endParaRPr>
          </a:p>
        </p:txBody>
      </p:sp>
      <p:sp>
        <p:nvSpPr>
          <p:cNvPr id="1300" name="PlaceHolder 3"/>
          <p:cNvSpPr>
            <a:spLocks noGrp="1"/>
          </p:cNvSpPr>
          <p:nvPr>
            <p:ph type="sldNum" idx="23"/>
          </p:nvPr>
        </p:nvSpPr>
        <p:spPr>
          <a:xfrm>
            <a:off x="4399200" y="9555480"/>
            <a:ext cx="3369960" cy="49968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F1BEA313-7D98-40FA-BB17-DB314D16D58C}"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1" name="PlaceHolder 1"/>
          <p:cNvSpPr>
            <a:spLocks noGrp="1"/>
          </p:cNvSpPr>
          <p:nvPr>
            <p:ph type="sldImg"/>
          </p:nvPr>
        </p:nvSpPr>
        <p:spPr>
          <a:xfrm>
            <a:off x="1371600" y="1143000"/>
            <a:ext cx="4110480" cy="3081600"/>
          </a:xfrm>
          <a:prstGeom prst="rect">
            <a:avLst/>
          </a:prstGeom>
          <a:ln w="0">
            <a:noFill/>
          </a:ln>
        </p:spPr>
      </p:sp>
      <p:sp>
        <p:nvSpPr>
          <p:cNvPr id="1302"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303" name="PlaceHolder 3"/>
          <p:cNvSpPr>
            <a:spLocks noGrp="1"/>
          </p:cNvSpPr>
          <p:nvPr>
            <p:ph type="sldNum" idx="24"/>
          </p:nvPr>
        </p:nvSpPr>
        <p:spPr>
          <a:xfrm>
            <a:off x="3884760" y="8685360"/>
            <a:ext cx="2966040" cy="45288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BC6480B9-A096-4BC9-BA13-EC9E261FC3AC}"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4" name="PlaceHolder 1"/>
          <p:cNvSpPr>
            <a:spLocks noGrp="1"/>
          </p:cNvSpPr>
          <p:nvPr>
            <p:ph type="sldImg"/>
          </p:nvPr>
        </p:nvSpPr>
        <p:spPr>
          <a:xfrm>
            <a:off x="0" y="763560"/>
            <a:ext cx="0" cy="0"/>
          </a:xfrm>
          <a:prstGeom prst="rect">
            <a:avLst/>
          </a:prstGeom>
          <a:ln w="0">
            <a:noFill/>
          </a:ln>
        </p:spPr>
      </p:sp>
      <p:sp>
        <p:nvSpPr>
          <p:cNvPr id="1305" name="PlaceHolder 2"/>
          <p:cNvSpPr>
            <a:spLocks noGrp="1"/>
          </p:cNvSpPr>
          <p:nvPr>
            <p:ph type="body"/>
          </p:nvPr>
        </p:nvSpPr>
        <p:spPr>
          <a:xfrm>
            <a:off x="777240" y="4777560"/>
            <a:ext cx="6213960" cy="452232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06" name="PlaceHolder 3"/>
          <p:cNvSpPr>
            <a:spLocks noGrp="1"/>
          </p:cNvSpPr>
          <p:nvPr>
            <p:ph type="sldNum" idx="25"/>
          </p:nvPr>
        </p:nvSpPr>
        <p:spPr>
          <a:xfrm>
            <a:off x="4399200" y="9555480"/>
            <a:ext cx="3369240" cy="4989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AA602A1-CA5B-4C9A-A008-ABE18F0E04AD}"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7" name="PlaceHolder 1"/>
          <p:cNvSpPr>
            <a:spLocks noGrp="1"/>
          </p:cNvSpPr>
          <p:nvPr>
            <p:ph type="sldImg"/>
          </p:nvPr>
        </p:nvSpPr>
        <p:spPr>
          <a:xfrm>
            <a:off x="0" y="763560"/>
            <a:ext cx="0" cy="0"/>
          </a:xfrm>
          <a:prstGeom prst="rect">
            <a:avLst/>
          </a:prstGeom>
          <a:ln w="0">
            <a:noFill/>
          </a:ln>
        </p:spPr>
      </p:sp>
      <p:sp>
        <p:nvSpPr>
          <p:cNvPr id="1308" name="PlaceHolder 2"/>
          <p:cNvSpPr>
            <a:spLocks noGrp="1"/>
          </p:cNvSpPr>
          <p:nvPr>
            <p:ph type="body"/>
          </p:nvPr>
        </p:nvSpPr>
        <p:spPr>
          <a:xfrm>
            <a:off x="777240" y="4777560"/>
            <a:ext cx="6213960" cy="452232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09" name="PlaceHolder 3"/>
          <p:cNvSpPr>
            <a:spLocks noGrp="1"/>
          </p:cNvSpPr>
          <p:nvPr>
            <p:ph type="sldNum" idx="26"/>
          </p:nvPr>
        </p:nvSpPr>
        <p:spPr>
          <a:xfrm>
            <a:off x="4399200" y="9555480"/>
            <a:ext cx="3369240" cy="4989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6C45C31D-44D1-446D-8F0E-C69A3C4E1A52}"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0" name="PlaceHolder 1"/>
          <p:cNvSpPr>
            <a:spLocks noGrp="1"/>
          </p:cNvSpPr>
          <p:nvPr>
            <p:ph type="sldImg"/>
          </p:nvPr>
        </p:nvSpPr>
        <p:spPr>
          <a:xfrm>
            <a:off x="0" y="763560"/>
            <a:ext cx="0" cy="0"/>
          </a:xfrm>
          <a:prstGeom prst="rect">
            <a:avLst/>
          </a:prstGeom>
          <a:ln w="0">
            <a:noFill/>
          </a:ln>
        </p:spPr>
      </p:sp>
      <p:sp>
        <p:nvSpPr>
          <p:cNvPr id="1311" name="PlaceHolder 2"/>
          <p:cNvSpPr>
            <a:spLocks noGrp="1"/>
          </p:cNvSpPr>
          <p:nvPr>
            <p:ph type="body"/>
          </p:nvPr>
        </p:nvSpPr>
        <p:spPr>
          <a:xfrm>
            <a:off x="777240" y="4777560"/>
            <a:ext cx="6213960" cy="452232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12" name="PlaceHolder 3"/>
          <p:cNvSpPr>
            <a:spLocks noGrp="1"/>
          </p:cNvSpPr>
          <p:nvPr>
            <p:ph type="sldNum" idx="27"/>
          </p:nvPr>
        </p:nvSpPr>
        <p:spPr>
          <a:xfrm>
            <a:off x="4399200" y="9555480"/>
            <a:ext cx="3369240" cy="4989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465C5ED4-C4B5-4548-83F2-6140A09E9CD1}"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3680" cy="1257120"/>
          </a:xfrm>
          <a:prstGeom prst="rect">
            <a:avLst/>
          </a:prstGeom>
          <a:noFill/>
          <a:ln w="0">
            <a:noFill/>
          </a:ln>
        </p:spPr>
      </p:pic>
      <p:cxnSp>
        <p:nvCxnSpPr>
          <p:cNvPr id="4" name="Gerader Verbinder 22"/>
          <p:cNvCxnSpPr/>
          <p:nvPr/>
        </p:nvCxnSpPr>
        <p:spPr>
          <a:xfrm>
            <a:off x="2289600" y="6504480"/>
            <a:ext cx="5040" cy="370080"/>
          </a:xfrm>
          <a:prstGeom prst="straightConnector1">
            <a:avLst/>
          </a:prstGeom>
          <a:ln w="0">
            <a:solidFill>
              <a:srgbClr val="444D26"/>
            </a:solidFill>
          </a:ln>
        </p:spPr>
      </p:cxnSp>
      <p:cxnSp>
        <p:nvCxnSpPr>
          <p:cNvPr id="5" name="Gerader Verbinder 23"/>
          <p:cNvCxnSpPr/>
          <p:nvPr/>
        </p:nvCxnSpPr>
        <p:spPr>
          <a:xfrm>
            <a:off x="6201360" y="6504480"/>
            <a:ext cx="5040" cy="370080"/>
          </a:xfrm>
          <a:prstGeom prst="straightConnector1">
            <a:avLst/>
          </a:prstGeom>
          <a:ln w="0">
            <a:solidFill>
              <a:srgbClr val="444D26"/>
            </a:solidFill>
          </a:ln>
        </p:spPr>
      </p:cxnSp>
      <p:sp>
        <p:nvSpPr>
          <p:cNvPr id="6"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3600EC-38E5-4384-9189-D87A8C6966F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D5BDAA9-C5A2-42FD-B6D7-397C1301310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 name="Resim 1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2" name="Resim 1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3"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 name="Grafik 21"/>
          <p:cNvPicPr/>
          <p:nvPr/>
        </p:nvPicPr>
        <p:blipFill>
          <a:blip r:embed="rId2"/>
          <a:stretch/>
        </p:blipFill>
        <p:spPr>
          <a:xfrm>
            <a:off x="8141400" y="5590800"/>
            <a:ext cx="1003680" cy="1257120"/>
          </a:xfrm>
          <a:prstGeom prst="rect">
            <a:avLst/>
          </a:prstGeom>
          <a:noFill/>
          <a:ln w="0">
            <a:noFill/>
          </a:ln>
        </p:spPr>
      </p:pic>
      <p:cxnSp>
        <p:nvCxnSpPr>
          <p:cNvPr id="15" name="Gerader Verbinder 22"/>
          <p:cNvCxnSpPr/>
          <p:nvPr/>
        </p:nvCxnSpPr>
        <p:spPr>
          <a:xfrm>
            <a:off x="2289600" y="6504480"/>
            <a:ext cx="5040" cy="370080"/>
          </a:xfrm>
          <a:prstGeom prst="straightConnector1">
            <a:avLst/>
          </a:prstGeom>
          <a:ln w="0">
            <a:solidFill>
              <a:srgbClr val="444D26"/>
            </a:solidFill>
          </a:ln>
        </p:spPr>
      </p:cxnSp>
      <p:cxnSp>
        <p:nvCxnSpPr>
          <p:cNvPr id="16" name="Gerader Verbinder 23"/>
          <p:cNvCxnSpPr/>
          <p:nvPr/>
        </p:nvCxnSpPr>
        <p:spPr>
          <a:xfrm>
            <a:off x="6201360" y="6504480"/>
            <a:ext cx="5040" cy="370080"/>
          </a:xfrm>
          <a:prstGeom prst="straightConnector1">
            <a:avLst/>
          </a:prstGeom>
          <a:ln w="0">
            <a:solidFill>
              <a:srgbClr val="444D26"/>
            </a:solidFill>
          </a:ln>
        </p:spPr>
      </p:cxnSp>
      <p:sp>
        <p:nvSpPr>
          <p:cNvPr id="17"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8"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15BB9AF-E9CD-42C8-B972-2A0FE23EDD6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0"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F24CBE-0124-4FBA-AF09-A0706E6952D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25"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 name="Grafik 21"/>
          <p:cNvPicPr/>
          <p:nvPr/>
        </p:nvPicPr>
        <p:blipFill>
          <a:blip r:embed="rId2"/>
          <a:stretch/>
        </p:blipFill>
        <p:spPr>
          <a:xfrm>
            <a:off x="8141400" y="5590800"/>
            <a:ext cx="1003680" cy="1257120"/>
          </a:xfrm>
          <a:prstGeom prst="rect">
            <a:avLst/>
          </a:prstGeom>
          <a:noFill/>
          <a:ln w="0">
            <a:noFill/>
          </a:ln>
        </p:spPr>
      </p:pic>
      <p:cxnSp>
        <p:nvCxnSpPr>
          <p:cNvPr id="27" name="Gerader Verbinder 22"/>
          <p:cNvCxnSpPr/>
          <p:nvPr/>
        </p:nvCxnSpPr>
        <p:spPr>
          <a:xfrm>
            <a:off x="2289600" y="6504480"/>
            <a:ext cx="5040" cy="370080"/>
          </a:xfrm>
          <a:prstGeom prst="straightConnector1">
            <a:avLst/>
          </a:prstGeom>
          <a:ln w="0">
            <a:solidFill>
              <a:srgbClr val="444D26"/>
            </a:solidFill>
          </a:ln>
        </p:spPr>
      </p:cxnSp>
      <p:cxnSp>
        <p:nvCxnSpPr>
          <p:cNvPr id="28" name="Gerader Verbinder 23"/>
          <p:cNvCxnSpPr/>
          <p:nvPr/>
        </p:nvCxnSpPr>
        <p:spPr>
          <a:xfrm>
            <a:off x="6201360" y="6504480"/>
            <a:ext cx="5040" cy="370080"/>
          </a:xfrm>
          <a:prstGeom prst="straightConnector1">
            <a:avLst/>
          </a:prstGeom>
          <a:ln w="0">
            <a:solidFill>
              <a:srgbClr val="444D26"/>
            </a:solidFill>
          </a:ln>
        </p:spPr>
      </p:cxnSp>
      <p:sp>
        <p:nvSpPr>
          <p:cNvPr id="29"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30"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347CB54-E156-4065-9FFF-922A964263A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2"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7A1AFC-5DBB-4E5B-B15A-59A2F2362D2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36"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 name="Grafik 21"/>
          <p:cNvPicPr/>
          <p:nvPr/>
        </p:nvPicPr>
        <p:blipFill>
          <a:blip r:embed="rId2"/>
          <a:stretch/>
        </p:blipFill>
        <p:spPr>
          <a:xfrm>
            <a:off x="8141400" y="5590800"/>
            <a:ext cx="1003680" cy="1257120"/>
          </a:xfrm>
          <a:prstGeom prst="rect">
            <a:avLst/>
          </a:prstGeom>
          <a:noFill/>
          <a:ln w="0">
            <a:noFill/>
          </a:ln>
        </p:spPr>
      </p:pic>
      <p:cxnSp>
        <p:nvCxnSpPr>
          <p:cNvPr id="38" name="Gerader Verbinder 22"/>
          <p:cNvCxnSpPr/>
          <p:nvPr/>
        </p:nvCxnSpPr>
        <p:spPr>
          <a:xfrm>
            <a:off x="2289600" y="6504480"/>
            <a:ext cx="5040" cy="370080"/>
          </a:xfrm>
          <a:prstGeom prst="straightConnector1">
            <a:avLst/>
          </a:prstGeom>
          <a:ln w="0">
            <a:solidFill>
              <a:srgbClr val="444D26"/>
            </a:solidFill>
          </a:ln>
        </p:spPr>
      </p:cxnSp>
      <p:cxnSp>
        <p:nvCxnSpPr>
          <p:cNvPr id="39" name="Gerader Verbinder 23"/>
          <p:cNvCxnSpPr/>
          <p:nvPr/>
        </p:nvCxnSpPr>
        <p:spPr>
          <a:xfrm>
            <a:off x="6201360" y="6504480"/>
            <a:ext cx="5040" cy="370080"/>
          </a:xfrm>
          <a:prstGeom prst="straightConnector1">
            <a:avLst/>
          </a:prstGeom>
          <a:ln w="0">
            <a:solidFill>
              <a:srgbClr val="444D26"/>
            </a:solidFill>
          </a:ln>
        </p:spPr>
      </p:cxnSp>
      <p:sp>
        <p:nvSpPr>
          <p:cNvPr id="40"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41"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B89C525-79A6-4B67-9A04-D018DBE03C7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2069A62-5D8C-49CE-B139-392008E5A35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46"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 name="Grafik 21"/>
          <p:cNvPicPr/>
          <p:nvPr/>
        </p:nvPicPr>
        <p:blipFill>
          <a:blip r:embed="rId2"/>
          <a:stretch/>
        </p:blipFill>
        <p:spPr>
          <a:xfrm>
            <a:off x="8141400" y="5590800"/>
            <a:ext cx="1003680" cy="1257120"/>
          </a:xfrm>
          <a:prstGeom prst="rect">
            <a:avLst/>
          </a:prstGeom>
          <a:noFill/>
          <a:ln w="0">
            <a:noFill/>
          </a:ln>
        </p:spPr>
      </p:pic>
      <p:cxnSp>
        <p:nvCxnSpPr>
          <p:cNvPr id="48" name="Gerader Verbinder 22"/>
          <p:cNvCxnSpPr/>
          <p:nvPr/>
        </p:nvCxnSpPr>
        <p:spPr>
          <a:xfrm>
            <a:off x="2289600" y="6504480"/>
            <a:ext cx="5040" cy="370080"/>
          </a:xfrm>
          <a:prstGeom prst="straightConnector1">
            <a:avLst/>
          </a:prstGeom>
          <a:ln w="0">
            <a:solidFill>
              <a:srgbClr val="444D26"/>
            </a:solidFill>
          </a:ln>
        </p:spPr>
      </p:cxnSp>
      <p:cxnSp>
        <p:nvCxnSpPr>
          <p:cNvPr id="49" name="Gerader Verbinder 23"/>
          <p:cNvCxnSpPr/>
          <p:nvPr/>
        </p:nvCxnSpPr>
        <p:spPr>
          <a:xfrm>
            <a:off x="6201360" y="6504480"/>
            <a:ext cx="5040" cy="370080"/>
          </a:xfrm>
          <a:prstGeom prst="straightConnector1">
            <a:avLst/>
          </a:prstGeom>
          <a:ln w="0">
            <a:solidFill>
              <a:srgbClr val="444D26"/>
            </a:solidFill>
          </a:ln>
        </p:spPr>
      </p:cxnSp>
      <p:sp>
        <p:nvSpPr>
          <p:cNvPr id="50"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51"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4077DB-44C5-4ED0-B68A-9296F9F0E4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13601C6-450D-4EB1-94AF-F82DBD037E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6"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57"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 name="Grafik 21"/>
          <p:cNvPicPr/>
          <p:nvPr/>
        </p:nvPicPr>
        <p:blipFill>
          <a:blip r:embed="rId2"/>
          <a:stretch/>
        </p:blipFill>
        <p:spPr>
          <a:xfrm>
            <a:off x="8141400" y="5590800"/>
            <a:ext cx="1003680" cy="1257120"/>
          </a:xfrm>
          <a:prstGeom prst="rect">
            <a:avLst/>
          </a:prstGeom>
          <a:noFill/>
          <a:ln w="0">
            <a:noFill/>
          </a:ln>
        </p:spPr>
      </p:pic>
      <p:cxnSp>
        <p:nvCxnSpPr>
          <p:cNvPr id="59" name="Gerader Verbinder 22"/>
          <p:cNvCxnSpPr/>
          <p:nvPr/>
        </p:nvCxnSpPr>
        <p:spPr>
          <a:xfrm>
            <a:off x="2289600" y="6504480"/>
            <a:ext cx="5040" cy="370080"/>
          </a:xfrm>
          <a:prstGeom prst="straightConnector1">
            <a:avLst/>
          </a:prstGeom>
          <a:ln w="0">
            <a:solidFill>
              <a:srgbClr val="444D26"/>
            </a:solidFill>
          </a:ln>
        </p:spPr>
      </p:cxnSp>
      <p:cxnSp>
        <p:nvCxnSpPr>
          <p:cNvPr id="60" name="Gerader Verbinder 23"/>
          <p:cNvCxnSpPr/>
          <p:nvPr/>
        </p:nvCxnSpPr>
        <p:spPr>
          <a:xfrm>
            <a:off x="6201360" y="6504480"/>
            <a:ext cx="5040" cy="370080"/>
          </a:xfrm>
          <a:prstGeom prst="straightConnector1">
            <a:avLst/>
          </a:prstGeom>
          <a:ln w="0">
            <a:solidFill>
              <a:srgbClr val="444D26"/>
            </a:solidFill>
          </a:ln>
        </p:spPr>
      </p:cxnSp>
      <p:sp>
        <p:nvSpPr>
          <p:cNvPr id="61"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62"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7C7500-828D-43A7-9AE5-0AB7CA37B4E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4"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30ABFB0-B2EA-4AAC-92A1-42FB2CBB0F2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67"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68"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 name="Grafik 21"/>
          <p:cNvPicPr/>
          <p:nvPr/>
        </p:nvPicPr>
        <p:blipFill>
          <a:blip r:embed="rId2"/>
          <a:stretch/>
        </p:blipFill>
        <p:spPr>
          <a:xfrm>
            <a:off x="8141400" y="5590800"/>
            <a:ext cx="1003680" cy="1257120"/>
          </a:xfrm>
          <a:prstGeom prst="rect">
            <a:avLst/>
          </a:prstGeom>
          <a:noFill/>
          <a:ln w="0">
            <a:noFill/>
          </a:ln>
        </p:spPr>
      </p:pic>
      <p:cxnSp>
        <p:nvCxnSpPr>
          <p:cNvPr id="70" name="Gerader Verbinder 22"/>
          <p:cNvCxnSpPr/>
          <p:nvPr/>
        </p:nvCxnSpPr>
        <p:spPr>
          <a:xfrm>
            <a:off x="2289600" y="6504480"/>
            <a:ext cx="5040" cy="370080"/>
          </a:xfrm>
          <a:prstGeom prst="straightConnector1">
            <a:avLst/>
          </a:prstGeom>
          <a:ln w="0">
            <a:solidFill>
              <a:srgbClr val="444D26"/>
            </a:solidFill>
          </a:ln>
        </p:spPr>
      </p:cxnSp>
      <p:cxnSp>
        <p:nvCxnSpPr>
          <p:cNvPr id="71" name="Gerader Verbinder 23"/>
          <p:cNvCxnSpPr/>
          <p:nvPr/>
        </p:nvCxnSpPr>
        <p:spPr>
          <a:xfrm>
            <a:off x="6201360" y="6504480"/>
            <a:ext cx="5040" cy="370080"/>
          </a:xfrm>
          <a:prstGeom prst="straightConnector1">
            <a:avLst/>
          </a:prstGeom>
          <a:ln w="0">
            <a:solidFill>
              <a:srgbClr val="444D26"/>
            </a:solidFill>
          </a:ln>
        </p:spPr>
      </p:cxnSp>
      <p:sp>
        <p:nvSpPr>
          <p:cNvPr id="72"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3"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C9BBE18-ECB5-4B33-864E-A3ADEC6D4C5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C67DAA9-A1CC-45AA-A32C-463A1AB261B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 name="Resim 5"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79" name="Resim 6"/>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80"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 name="Grafik 21"/>
          <p:cNvPicPr/>
          <p:nvPr/>
        </p:nvPicPr>
        <p:blipFill>
          <a:blip r:embed="rId2"/>
          <a:stretch/>
        </p:blipFill>
        <p:spPr>
          <a:xfrm>
            <a:off x="8141400" y="5590800"/>
            <a:ext cx="1003680" cy="1257120"/>
          </a:xfrm>
          <a:prstGeom prst="rect">
            <a:avLst/>
          </a:prstGeom>
          <a:noFill/>
          <a:ln w="0">
            <a:noFill/>
          </a:ln>
        </p:spPr>
      </p:pic>
      <p:cxnSp>
        <p:nvCxnSpPr>
          <p:cNvPr id="82" name="Gerader Verbinder 22"/>
          <p:cNvCxnSpPr/>
          <p:nvPr/>
        </p:nvCxnSpPr>
        <p:spPr>
          <a:xfrm>
            <a:off x="2289600" y="6504480"/>
            <a:ext cx="5040" cy="370080"/>
          </a:xfrm>
          <a:prstGeom prst="straightConnector1">
            <a:avLst/>
          </a:prstGeom>
          <a:ln w="0">
            <a:solidFill>
              <a:srgbClr val="444D26"/>
            </a:solidFill>
          </a:ln>
        </p:spPr>
      </p:cxnSp>
      <p:cxnSp>
        <p:nvCxnSpPr>
          <p:cNvPr id="83" name="Gerader Verbinder 23"/>
          <p:cNvCxnSpPr/>
          <p:nvPr/>
        </p:nvCxnSpPr>
        <p:spPr>
          <a:xfrm>
            <a:off x="6201360" y="6504480"/>
            <a:ext cx="5040" cy="370080"/>
          </a:xfrm>
          <a:prstGeom prst="straightConnector1">
            <a:avLst/>
          </a:prstGeom>
          <a:ln w="0">
            <a:solidFill>
              <a:srgbClr val="444D26"/>
            </a:solidFill>
          </a:ln>
        </p:spPr>
      </p:cxnSp>
      <p:sp>
        <p:nvSpPr>
          <p:cNvPr id="84"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85"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3D28DA0-30E7-42F5-A4D6-6660425E49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8"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36B1771-C70D-479F-B084-DA2C386A874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9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9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 name="Grafik 21"/>
          <p:cNvPicPr/>
          <p:nvPr/>
        </p:nvPicPr>
        <p:blipFill>
          <a:blip r:embed="rId2"/>
          <a:stretch/>
        </p:blipFill>
        <p:spPr>
          <a:xfrm>
            <a:off x="8141400" y="5590800"/>
            <a:ext cx="1003680" cy="1257120"/>
          </a:xfrm>
          <a:prstGeom prst="rect">
            <a:avLst/>
          </a:prstGeom>
          <a:noFill/>
          <a:ln w="0">
            <a:noFill/>
          </a:ln>
        </p:spPr>
      </p:pic>
      <p:cxnSp>
        <p:nvCxnSpPr>
          <p:cNvPr id="96" name="Gerader Verbinder 22"/>
          <p:cNvCxnSpPr/>
          <p:nvPr/>
        </p:nvCxnSpPr>
        <p:spPr>
          <a:xfrm>
            <a:off x="2289600" y="6504480"/>
            <a:ext cx="5040" cy="370080"/>
          </a:xfrm>
          <a:prstGeom prst="straightConnector1">
            <a:avLst/>
          </a:prstGeom>
          <a:ln w="0">
            <a:solidFill>
              <a:srgbClr val="444D26"/>
            </a:solidFill>
          </a:ln>
        </p:spPr>
      </p:cxnSp>
      <p:cxnSp>
        <p:nvCxnSpPr>
          <p:cNvPr id="97" name="Gerader Verbinder 23"/>
          <p:cNvCxnSpPr/>
          <p:nvPr/>
        </p:nvCxnSpPr>
        <p:spPr>
          <a:xfrm>
            <a:off x="6201360" y="6504480"/>
            <a:ext cx="5040" cy="370080"/>
          </a:xfrm>
          <a:prstGeom prst="straightConnector1">
            <a:avLst/>
          </a:prstGeom>
          <a:ln w="0">
            <a:solidFill>
              <a:srgbClr val="444D26"/>
            </a:solidFill>
          </a:ln>
        </p:spPr>
      </p:cxnSp>
      <p:sp>
        <p:nvSpPr>
          <p:cNvPr id="9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9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8FC55A-32F2-4593-9D70-DADDFD4FE5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0"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0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E7CAAB3-C2F5-475D-9B68-D6E17A7E3F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0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10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5" name="Grafik 21"/>
          <p:cNvPicPr/>
          <p:nvPr/>
        </p:nvPicPr>
        <p:blipFill>
          <a:blip r:embed="rId2"/>
          <a:stretch/>
        </p:blipFill>
        <p:spPr>
          <a:xfrm>
            <a:off x="8141400" y="5590800"/>
            <a:ext cx="1003680" cy="1257120"/>
          </a:xfrm>
          <a:prstGeom prst="rect">
            <a:avLst/>
          </a:prstGeom>
          <a:noFill/>
          <a:ln w="0">
            <a:noFill/>
          </a:ln>
        </p:spPr>
      </p:pic>
      <p:cxnSp>
        <p:nvCxnSpPr>
          <p:cNvPr id="106" name="Gerader Verbinder 22"/>
          <p:cNvCxnSpPr/>
          <p:nvPr/>
        </p:nvCxnSpPr>
        <p:spPr>
          <a:xfrm>
            <a:off x="2289600" y="6504480"/>
            <a:ext cx="5040" cy="370080"/>
          </a:xfrm>
          <a:prstGeom prst="straightConnector1">
            <a:avLst/>
          </a:prstGeom>
          <a:ln w="0">
            <a:solidFill>
              <a:srgbClr val="444D26"/>
            </a:solidFill>
          </a:ln>
        </p:spPr>
      </p:cxnSp>
      <p:cxnSp>
        <p:nvCxnSpPr>
          <p:cNvPr id="107" name="Gerader Verbinder 23"/>
          <p:cNvCxnSpPr/>
          <p:nvPr/>
        </p:nvCxnSpPr>
        <p:spPr>
          <a:xfrm>
            <a:off x="6201360" y="6504480"/>
            <a:ext cx="5040" cy="370080"/>
          </a:xfrm>
          <a:prstGeom prst="straightConnector1">
            <a:avLst/>
          </a:prstGeom>
          <a:ln w="0">
            <a:solidFill>
              <a:srgbClr val="444D26"/>
            </a:solidFill>
          </a:ln>
        </p:spPr>
      </p:cxnSp>
      <p:sp>
        <p:nvSpPr>
          <p:cNvPr id="10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0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27FA49-3CD9-4253-B6A5-5A10C62B39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10"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1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3717085-AA35-44D1-9B19-E6444F95C9B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1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3680" cy="1257120"/>
          </a:xfrm>
          <a:prstGeom prst="rect">
            <a:avLst/>
          </a:prstGeom>
          <a:noFill/>
          <a:ln w="0">
            <a:noFill/>
          </a:ln>
        </p:spPr>
      </p:pic>
      <p:cxnSp>
        <p:nvCxnSpPr>
          <p:cNvPr id="116" name="Gerader Verbinder 22"/>
          <p:cNvCxnSpPr/>
          <p:nvPr/>
        </p:nvCxnSpPr>
        <p:spPr>
          <a:xfrm>
            <a:off x="2289600" y="6504480"/>
            <a:ext cx="5040" cy="370080"/>
          </a:xfrm>
          <a:prstGeom prst="straightConnector1">
            <a:avLst/>
          </a:prstGeom>
          <a:ln w="0">
            <a:solidFill>
              <a:srgbClr val="444D26"/>
            </a:solidFill>
          </a:ln>
        </p:spPr>
      </p:cxnSp>
      <p:cxnSp>
        <p:nvCxnSpPr>
          <p:cNvPr id="117" name="Gerader Verbinder 23"/>
          <p:cNvCxnSpPr/>
          <p:nvPr/>
        </p:nvCxnSpPr>
        <p:spPr>
          <a:xfrm>
            <a:off x="6201360" y="6504480"/>
            <a:ext cx="5040" cy="370080"/>
          </a:xfrm>
          <a:prstGeom prst="straightConnector1">
            <a:avLst/>
          </a:prstGeom>
          <a:ln w="0">
            <a:solidFill>
              <a:srgbClr val="444D26"/>
            </a:solidFill>
          </a:ln>
        </p:spPr>
      </p:cxnSp>
      <p:sp>
        <p:nvSpPr>
          <p:cNvPr id="11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1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5929234-EA02-4D48-9E1A-2ECFD0AA1DB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9AD971-314E-41CF-A22E-D0C43F63A8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2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23"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4" name="Grafik 21"/>
          <p:cNvPicPr/>
          <p:nvPr/>
        </p:nvPicPr>
        <p:blipFill>
          <a:blip r:embed="rId2"/>
          <a:stretch/>
        </p:blipFill>
        <p:spPr>
          <a:xfrm>
            <a:off x="8141400" y="5590800"/>
            <a:ext cx="1003680" cy="1257120"/>
          </a:xfrm>
          <a:prstGeom prst="rect">
            <a:avLst/>
          </a:prstGeom>
          <a:noFill/>
          <a:ln w="0">
            <a:noFill/>
          </a:ln>
        </p:spPr>
      </p:pic>
      <p:cxnSp>
        <p:nvCxnSpPr>
          <p:cNvPr id="125" name="Gerader Verbinder 22"/>
          <p:cNvCxnSpPr/>
          <p:nvPr/>
        </p:nvCxnSpPr>
        <p:spPr>
          <a:xfrm>
            <a:off x="2289600" y="6504480"/>
            <a:ext cx="5040" cy="370080"/>
          </a:xfrm>
          <a:prstGeom prst="straightConnector1">
            <a:avLst/>
          </a:prstGeom>
          <a:ln w="0">
            <a:solidFill>
              <a:srgbClr val="444D26"/>
            </a:solidFill>
          </a:ln>
        </p:spPr>
      </p:cxnSp>
      <p:cxnSp>
        <p:nvCxnSpPr>
          <p:cNvPr id="126" name="Gerader Verbinder 23"/>
          <p:cNvCxnSpPr/>
          <p:nvPr/>
        </p:nvCxnSpPr>
        <p:spPr>
          <a:xfrm>
            <a:off x="6201360" y="6504480"/>
            <a:ext cx="5040" cy="370080"/>
          </a:xfrm>
          <a:prstGeom prst="straightConnector1">
            <a:avLst/>
          </a:prstGeom>
          <a:ln w="0">
            <a:solidFill>
              <a:srgbClr val="444D26"/>
            </a:solidFill>
          </a:ln>
        </p:spPr>
      </p:cxnSp>
      <p:sp>
        <p:nvSpPr>
          <p:cNvPr id="127"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28"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81A7D0-E462-4042-8A54-9176F65512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9"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30"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31"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3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FF5E60D-D100-4113-B11B-0F07042D53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3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3680" cy="1257120"/>
          </a:xfrm>
          <a:prstGeom prst="rect">
            <a:avLst/>
          </a:prstGeom>
          <a:noFill/>
          <a:ln w="0">
            <a:noFill/>
          </a:ln>
        </p:spPr>
      </p:pic>
      <p:cxnSp>
        <p:nvCxnSpPr>
          <p:cNvPr id="137" name="Gerader Verbinder 8"/>
          <p:cNvCxnSpPr/>
          <p:nvPr/>
        </p:nvCxnSpPr>
        <p:spPr>
          <a:xfrm>
            <a:off x="2289600" y="6504480"/>
            <a:ext cx="5040" cy="370080"/>
          </a:xfrm>
          <a:prstGeom prst="straightConnector1">
            <a:avLst/>
          </a:prstGeom>
          <a:ln w="0">
            <a:solidFill>
              <a:srgbClr val="444D26"/>
            </a:solidFill>
          </a:ln>
        </p:spPr>
      </p:cxnSp>
      <p:cxnSp>
        <p:nvCxnSpPr>
          <p:cNvPr id="138" name="Gerader Verbinder 10"/>
          <p:cNvCxnSpPr/>
          <p:nvPr/>
        </p:nvCxnSpPr>
        <p:spPr>
          <a:xfrm>
            <a:off x="6201360" y="6504480"/>
            <a:ext cx="5040" cy="370080"/>
          </a:xfrm>
          <a:prstGeom prst="straightConnector1">
            <a:avLst/>
          </a:prstGeom>
          <a:ln w="0">
            <a:solidFill>
              <a:srgbClr val="444D26"/>
            </a:solidFill>
          </a:ln>
        </p:spPr>
      </p:cxnSp>
      <p:sp>
        <p:nvSpPr>
          <p:cNvPr id="13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4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B633F3F-7607-4EE2-A9B9-BA7744327B2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EDF913-61A3-4239-8532-38C55ED5B3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43" name="Resim 4"/>
          <p:cNvPicPr/>
          <p:nvPr/>
        </p:nvPicPr>
        <p:blipFill>
          <a:blip r:embed="rId4"/>
          <a:stretch/>
        </p:blipFill>
        <p:spPr>
          <a:xfrm>
            <a:off x="6357600" y="6570360"/>
            <a:ext cx="588600" cy="199800"/>
          </a:xfrm>
          <a:prstGeom prst="rect">
            <a:avLst/>
          </a:prstGeom>
          <a:noFill/>
          <a:ln w="0">
            <a:noFill/>
          </a:ln>
        </p:spPr>
      </p:pic>
      <p:sp>
        <p:nvSpPr>
          <p:cNvPr id="144" name="PlaceHolder 1"/>
          <p:cNvSpPr>
            <a:spLocks noGrp="1"/>
          </p:cNvSpPr>
          <p:nvPr>
            <p:ph type="title"/>
          </p:nvPr>
        </p:nvSpPr>
        <p:spPr>
          <a:xfrm>
            <a:off x="457200" y="273600"/>
            <a:ext cx="8226000" cy="114156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145"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3680" cy="1257120"/>
          </a:xfrm>
          <a:prstGeom prst="rect">
            <a:avLst/>
          </a:prstGeom>
          <a:noFill/>
          <a:ln w="0">
            <a:noFill/>
          </a:ln>
        </p:spPr>
      </p:pic>
      <p:cxnSp>
        <p:nvCxnSpPr>
          <p:cNvPr id="148" name="Gerader Verbinder 8"/>
          <p:cNvCxnSpPr/>
          <p:nvPr/>
        </p:nvCxnSpPr>
        <p:spPr>
          <a:xfrm>
            <a:off x="2289600" y="6504480"/>
            <a:ext cx="5040" cy="370080"/>
          </a:xfrm>
          <a:prstGeom prst="straightConnector1">
            <a:avLst/>
          </a:prstGeom>
          <a:ln w="0">
            <a:solidFill>
              <a:srgbClr val="444D26"/>
            </a:solidFill>
          </a:ln>
        </p:spPr>
      </p:cxnSp>
      <p:cxnSp>
        <p:nvCxnSpPr>
          <p:cNvPr id="149" name="Gerader Verbinder 10"/>
          <p:cNvCxnSpPr/>
          <p:nvPr/>
        </p:nvCxnSpPr>
        <p:spPr>
          <a:xfrm>
            <a:off x="6201360" y="6504480"/>
            <a:ext cx="5040" cy="370080"/>
          </a:xfrm>
          <a:prstGeom prst="straightConnector1">
            <a:avLst/>
          </a:prstGeom>
          <a:ln w="0">
            <a:solidFill>
              <a:srgbClr val="444D26"/>
            </a:solidFill>
          </a:ln>
        </p:spPr>
      </p:cxnSp>
      <p:sp>
        <p:nvSpPr>
          <p:cNvPr id="150"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51"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F06FF38-9597-4E66-B110-2C81FA8157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53"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54"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5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7F87310-2C6F-4105-A78B-DD4FFD441C8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5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158"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59" name="Grafik 9"/>
          <p:cNvPicPr/>
          <p:nvPr/>
        </p:nvPicPr>
        <p:blipFill>
          <a:blip r:embed="rId2"/>
          <a:stretch/>
        </p:blipFill>
        <p:spPr>
          <a:xfrm>
            <a:off x="8141400" y="5590800"/>
            <a:ext cx="1003680" cy="1257120"/>
          </a:xfrm>
          <a:prstGeom prst="rect">
            <a:avLst/>
          </a:prstGeom>
          <a:noFill/>
          <a:ln w="0">
            <a:noFill/>
          </a:ln>
        </p:spPr>
      </p:pic>
      <p:cxnSp>
        <p:nvCxnSpPr>
          <p:cNvPr id="160" name="Gerader Verbinder 8"/>
          <p:cNvCxnSpPr/>
          <p:nvPr/>
        </p:nvCxnSpPr>
        <p:spPr>
          <a:xfrm>
            <a:off x="2289600" y="6504480"/>
            <a:ext cx="5040" cy="370080"/>
          </a:xfrm>
          <a:prstGeom prst="straightConnector1">
            <a:avLst/>
          </a:prstGeom>
          <a:ln w="0">
            <a:solidFill>
              <a:srgbClr val="444D26"/>
            </a:solidFill>
          </a:ln>
        </p:spPr>
      </p:cxnSp>
      <p:cxnSp>
        <p:nvCxnSpPr>
          <p:cNvPr id="161" name="Gerader Verbinder 10"/>
          <p:cNvCxnSpPr/>
          <p:nvPr/>
        </p:nvCxnSpPr>
        <p:spPr>
          <a:xfrm>
            <a:off x="6201360" y="6504480"/>
            <a:ext cx="5040" cy="370080"/>
          </a:xfrm>
          <a:prstGeom prst="straightConnector1">
            <a:avLst/>
          </a:prstGeom>
          <a:ln w="0">
            <a:solidFill>
              <a:srgbClr val="444D26"/>
            </a:solidFill>
          </a:ln>
        </p:spPr>
      </p:cxnSp>
      <p:sp>
        <p:nvSpPr>
          <p:cNvPr id="162"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63"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1176FB4-8AEE-4084-8B36-1BE829AE43E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4"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65"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166"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6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27E2A4-EC32-4B0F-9C00-5EF4E542CDA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6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3680" cy="1257120"/>
          </a:xfrm>
          <a:prstGeom prst="rect">
            <a:avLst/>
          </a:prstGeom>
          <a:noFill/>
          <a:ln w="0">
            <a:noFill/>
          </a:ln>
        </p:spPr>
      </p:pic>
      <p:cxnSp>
        <p:nvCxnSpPr>
          <p:cNvPr id="172" name="Gerader Verbinder 8"/>
          <p:cNvCxnSpPr/>
          <p:nvPr/>
        </p:nvCxnSpPr>
        <p:spPr>
          <a:xfrm>
            <a:off x="2289600" y="6504480"/>
            <a:ext cx="5040" cy="370080"/>
          </a:xfrm>
          <a:prstGeom prst="straightConnector1">
            <a:avLst/>
          </a:prstGeom>
          <a:ln w="0">
            <a:solidFill>
              <a:srgbClr val="444D26"/>
            </a:solidFill>
          </a:ln>
        </p:spPr>
      </p:cxnSp>
      <p:cxnSp>
        <p:nvCxnSpPr>
          <p:cNvPr id="173" name="Gerader Verbinder 10"/>
          <p:cNvCxnSpPr/>
          <p:nvPr/>
        </p:nvCxnSpPr>
        <p:spPr>
          <a:xfrm>
            <a:off x="6201360" y="6504480"/>
            <a:ext cx="5040" cy="370080"/>
          </a:xfrm>
          <a:prstGeom prst="straightConnector1">
            <a:avLst/>
          </a:prstGeom>
          <a:ln w="0">
            <a:solidFill>
              <a:srgbClr val="444D26"/>
            </a:solidFill>
          </a:ln>
        </p:spPr>
      </p:cxnSp>
      <p:sp>
        <p:nvSpPr>
          <p:cNvPr id="174"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75"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25E9F6F-0431-435A-A790-5B6AFEE7059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77"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7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898DDC-8421-4F62-B31F-99E06915589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8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3680" cy="1257120"/>
          </a:xfrm>
          <a:prstGeom prst="rect">
            <a:avLst/>
          </a:prstGeom>
          <a:noFill/>
          <a:ln w="0">
            <a:noFill/>
          </a:ln>
        </p:spPr>
      </p:pic>
      <p:cxnSp>
        <p:nvCxnSpPr>
          <p:cNvPr id="183" name="Gerader Verbinder 8"/>
          <p:cNvCxnSpPr/>
          <p:nvPr/>
        </p:nvCxnSpPr>
        <p:spPr>
          <a:xfrm>
            <a:off x="2289600" y="6504480"/>
            <a:ext cx="5040" cy="370080"/>
          </a:xfrm>
          <a:prstGeom prst="straightConnector1">
            <a:avLst/>
          </a:prstGeom>
          <a:ln w="0">
            <a:solidFill>
              <a:srgbClr val="444D26"/>
            </a:solidFill>
          </a:ln>
        </p:spPr>
      </p:cxnSp>
      <p:cxnSp>
        <p:nvCxnSpPr>
          <p:cNvPr id="184" name="Gerader Verbinder 10"/>
          <p:cNvCxnSpPr/>
          <p:nvPr/>
        </p:nvCxnSpPr>
        <p:spPr>
          <a:xfrm>
            <a:off x="6201360" y="6504480"/>
            <a:ext cx="5040" cy="370080"/>
          </a:xfrm>
          <a:prstGeom prst="straightConnector1">
            <a:avLst/>
          </a:prstGeom>
          <a:ln w="0">
            <a:solidFill>
              <a:srgbClr val="444D26"/>
            </a:solidFill>
          </a:ln>
        </p:spPr>
      </p:cxnSp>
      <p:sp>
        <p:nvSpPr>
          <p:cNvPr id="18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8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95C5CE0-629F-423C-80FD-3B69F3DA656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88"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89"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FB35E6-CACD-4911-BCB9-C6341E0621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90"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9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192"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3" name="Grafik 9"/>
          <p:cNvPicPr/>
          <p:nvPr/>
        </p:nvPicPr>
        <p:blipFill>
          <a:blip r:embed="rId2"/>
          <a:stretch/>
        </p:blipFill>
        <p:spPr>
          <a:xfrm>
            <a:off x="8141400" y="5590800"/>
            <a:ext cx="1003680" cy="1257120"/>
          </a:xfrm>
          <a:prstGeom prst="rect">
            <a:avLst/>
          </a:prstGeom>
          <a:noFill/>
          <a:ln w="0">
            <a:noFill/>
          </a:ln>
        </p:spPr>
      </p:pic>
      <p:cxnSp>
        <p:nvCxnSpPr>
          <p:cNvPr id="194" name="Gerader Verbinder 8"/>
          <p:cNvCxnSpPr/>
          <p:nvPr/>
        </p:nvCxnSpPr>
        <p:spPr>
          <a:xfrm>
            <a:off x="2289600" y="6504480"/>
            <a:ext cx="5040" cy="370080"/>
          </a:xfrm>
          <a:prstGeom prst="straightConnector1">
            <a:avLst/>
          </a:prstGeom>
          <a:ln w="0">
            <a:solidFill>
              <a:srgbClr val="444D26"/>
            </a:solidFill>
          </a:ln>
        </p:spPr>
      </p:cxnSp>
      <p:cxnSp>
        <p:nvCxnSpPr>
          <p:cNvPr id="195" name="Gerader Verbinder 10"/>
          <p:cNvCxnSpPr/>
          <p:nvPr/>
        </p:nvCxnSpPr>
        <p:spPr>
          <a:xfrm>
            <a:off x="6201360" y="6504480"/>
            <a:ext cx="5040" cy="370080"/>
          </a:xfrm>
          <a:prstGeom prst="straightConnector1">
            <a:avLst/>
          </a:prstGeom>
          <a:ln w="0">
            <a:solidFill>
              <a:srgbClr val="444D26"/>
            </a:solidFill>
          </a:ln>
        </p:spPr>
      </p:cxnSp>
      <p:sp>
        <p:nvSpPr>
          <p:cNvPr id="196"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97"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B8A1E0-FF34-455A-A941-F054C547C4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8"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99"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0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2D62675-32EB-4A04-81D3-1E58EA2B3F8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0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203"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4" name="Grafik 9"/>
          <p:cNvPicPr/>
          <p:nvPr/>
        </p:nvPicPr>
        <p:blipFill>
          <a:blip r:embed="rId2"/>
          <a:stretch/>
        </p:blipFill>
        <p:spPr>
          <a:xfrm>
            <a:off x="8141400" y="5590800"/>
            <a:ext cx="1003680" cy="1257120"/>
          </a:xfrm>
          <a:prstGeom prst="rect">
            <a:avLst/>
          </a:prstGeom>
          <a:noFill/>
          <a:ln w="0">
            <a:noFill/>
          </a:ln>
        </p:spPr>
      </p:pic>
      <p:cxnSp>
        <p:nvCxnSpPr>
          <p:cNvPr id="205" name="Gerader Verbinder 8"/>
          <p:cNvCxnSpPr/>
          <p:nvPr/>
        </p:nvCxnSpPr>
        <p:spPr>
          <a:xfrm>
            <a:off x="2289600" y="6504480"/>
            <a:ext cx="5040" cy="370080"/>
          </a:xfrm>
          <a:prstGeom prst="straightConnector1">
            <a:avLst/>
          </a:prstGeom>
          <a:ln w="0">
            <a:solidFill>
              <a:srgbClr val="444D26"/>
            </a:solidFill>
          </a:ln>
        </p:spPr>
      </p:cxnSp>
      <p:cxnSp>
        <p:nvCxnSpPr>
          <p:cNvPr id="206" name="Gerader Verbinder 10"/>
          <p:cNvCxnSpPr/>
          <p:nvPr/>
        </p:nvCxnSpPr>
        <p:spPr>
          <a:xfrm>
            <a:off x="6201360" y="6504480"/>
            <a:ext cx="5040" cy="370080"/>
          </a:xfrm>
          <a:prstGeom prst="straightConnector1">
            <a:avLst/>
          </a:prstGeom>
          <a:ln w="0">
            <a:solidFill>
              <a:srgbClr val="444D26"/>
            </a:solidFill>
          </a:ln>
        </p:spPr>
      </p:cxnSp>
      <p:sp>
        <p:nvSpPr>
          <p:cNvPr id="207"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08"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38C9BBA-CDF9-45E9-B0D0-95EBB6CB06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09"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10"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1"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3FA06BF-4C5E-4EB5-9FDA-919CA0C7F3E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1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215"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6" name="Grafik 9"/>
          <p:cNvPicPr/>
          <p:nvPr/>
        </p:nvPicPr>
        <p:blipFill>
          <a:blip r:embed="rId2"/>
          <a:stretch/>
        </p:blipFill>
        <p:spPr>
          <a:xfrm>
            <a:off x="8141400" y="5590800"/>
            <a:ext cx="1003680" cy="1257120"/>
          </a:xfrm>
          <a:prstGeom prst="rect">
            <a:avLst/>
          </a:prstGeom>
          <a:noFill/>
          <a:ln w="0">
            <a:noFill/>
          </a:ln>
        </p:spPr>
      </p:pic>
      <p:cxnSp>
        <p:nvCxnSpPr>
          <p:cNvPr id="217" name="Gerader Verbinder 8"/>
          <p:cNvCxnSpPr/>
          <p:nvPr/>
        </p:nvCxnSpPr>
        <p:spPr>
          <a:xfrm>
            <a:off x="2289600" y="6504480"/>
            <a:ext cx="5040" cy="370080"/>
          </a:xfrm>
          <a:prstGeom prst="straightConnector1">
            <a:avLst/>
          </a:prstGeom>
          <a:ln w="0">
            <a:solidFill>
              <a:srgbClr val="444D26"/>
            </a:solidFill>
          </a:ln>
        </p:spPr>
      </p:cxnSp>
      <p:cxnSp>
        <p:nvCxnSpPr>
          <p:cNvPr id="218" name="Gerader Verbinder 10"/>
          <p:cNvCxnSpPr/>
          <p:nvPr/>
        </p:nvCxnSpPr>
        <p:spPr>
          <a:xfrm>
            <a:off x="6201360" y="6504480"/>
            <a:ext cx="5040" cy="370080"/>
          </a:xfrm>
          <a:prstGeom prst="straightConnector1">
            <a:avLst/>
          </a:prstGeom>
          <a:ln w="0">
            <a:solidFill>
              <a:srgbClr val="444D26"/>
            </a:solidFill>
          </a:ln>
        </p:spPr>
      </p:cxnSp>
      <p:sp>
        <p:nvSpPr>
          <p:cNvPr id="21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2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6E7062-3DCE-43DB-99E0-0A641C46BB2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1"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2"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23"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4"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25"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0E9AB86-D185-4830-941D-D9729404438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22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30" name="Grafik 9"/>
          <p:cNvPicPr/>
          <p:nvPr/>
        </p:nvPicPr>
        <p:blipFill>
          <a:blip r:embed="rId2"/>
          <a:stretch/>
        </p:blipFill>
        <p:spPr>
          <a:xfrm>
            <a:off x="8141400" y="5590800"/>
            <a:ext cx="1003680" cy="1257120"/>
          </a:xfrm>
          <a:prstGeom prst="rect">
            <a:avLst/>
          </a:prstGeom>
          <a:noFill/>
          <a:ln w="0">
            <a:noFill/>
          </a:ln>
        </p:spPr>
      </p:pic>
      <p:cxnSp>
        <p:nvCxnSpPr>
          <p:cNvPr id="231" name="Gerader Verbinder 8"/>
          <p:cNvCxnSpPr/>
          <p:nvPr/>
        </p:nvCxnSpPr>
        <p:spPr>
          <a:xfrm>
            <a:off x="2289600" y="6504480"/>
            <a:ext cx="5040" cy="370080"/>
          </a:xfrm>
          <a:prstGeom prst="straightConnector1">
            <a:avLst/>
          </a:prstGeom>
          <a:ln w="0">
            <a:solidFill>
              <a:srgbClr val="444D26"/>
            </a:solidFill>
          </a:ln>
        </p:spPr>
      </p:cxnSp>
      <p:cxnSp>
        <p:nvCxnSpPr>
          <p:cNvPr id="232" name="Gerader Verbinder 10"/>
          <p:cNvCxnSpPr/>
          <p:nvPr/>
        </p:nvCxnSpPr>
        <p:spPr>
          <a:xfrm>
            <a:off x="6201360" y="6504480"/>
            <a:ext cx="5040" cy="370080"/>
          </a:xfrm>
          <a:prstGeom prst="straightConnector1">
            <a:avLst/>
          </a:prstGeom>
          <a:ln w="0">
            <a:solidFill>
              <a:srgbClr val="444D26"/>
            </a:solidFill>
          </a:ln>
        </p:spPr>
      </p:cxnSp>
      <p:sp>
        <p:nvSpPr>
          <p:cNvPr id="23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3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8B35321-E674-4B15-8BC2-7C17C70654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05D466-777E-401A-8170-B900669169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3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23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0" name="Grafik 9"/>
          <p:cNvPicPr/>
          <p:nvPr/>
        </p:nvPicPr>
        <p:blipFill>
          <a:blip r:embed="rId2"/>
          <a:stretch/>
        </p:blipFill>
        <p:spPr>
          <a:xfrm>
            <a:off x="8141400" y="5590800"/>
            <a:ext cx="1003680" cy="1257120"/>
          </a:xfrm>
          <a:prstGeom prst="rect">
            <a:avLst/>
          </a:prstGeom>
          <a:noFill/>
          <a:ln w="0">
            <a:noFill/>
          </a:ln>
        </p:spPr>
      </p:pic>
      <p:cxnSp>
        <p:nvCxnSpPr>
          <p:cNvPr id="241" name="Gerader Verbinder 8"/>
          <p:cNvCxnSpPr/>
          <p:nvPr/>
        </p:nvCxnSpPr>
        <p:spPr>
          <a:xfrm>
            <a:off x="2289600" y="6504480"/>
            <a:ext cx="5040" cy="370080"/>
          </a:xfrm>
          <a:prstGeom prst="straightConnector1">
            <a:avLst/>
          </a:prstGeom>
          <a:ln w="0">
            <a:solidFill>
              <a:srgbClr val="444D26"/>
            </a:solidFill>
          </a:ln>
        </p:spPr>
      </p:cxnSp>
      <p:cxnSp>
        <p:nvCxnSpPr>
          <p:cNvPr id="242" name="Gerader Verbinder 10"/>
          <p:cNvCxnSpPr/>
          <p:nvPr/>
        </p:nvCxnSpPr>
        <p:spPr>
          <a:xfrm>
            <a:off x="6201360" y="6504480"/>
            <a:ext cx="5040" cy="370080"/>
          </a:xfrm>
          <a:prstGeom prst="straightConnector1">
            <a:avLst/>
          </a:prstGeom>
          <a:ln w="0">
            <a:solidFill>
              <a:srgbClr val="444D26"/>
            </a:solidFill>
          </a:ln>
        </p:spPr>
      </p:cxnSp>
      <p:sp>
        <p:nvSpPr>
          <p:cNvPr id="24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4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FAA7CDB-F448-4AAA-A106-4562D51749A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5"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4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2BAF69A-99FD-4151-BF1C-2B4A4580E17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4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24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50" name="Grafik 9"/>
          <p:cNvPicPr/>
          <p:nvPr/>
        </p:nvPicPr>
        <p:blipFill>
          <a:blip r:embed="rId2"/>
          <a:stretch/>
        </p:blipFill>
        <p:spPr>
          <a:xfrm>
            <a:off x="8141400" y="5590800"/>
            <a:ext cx="1003680" cy="1257120"/>
          </a:xfrm>
          <a:prstGeom prst="rect">
            <a:avLst/>
          </a:prstGeom>
          <a:noFill/>
          <a:ln w="0">
            <a:noFill/>
          </a:ln>
        </p:spPr>
      </p:pic>
      <p:cxnSp>
        <p:nvCxnSpPr>
          <p:cNvPr id="251" name="Gerader Verbinder 8"/>
          <p:cNvCxnSpPr/>
          <p:nvPr/>
        </p:nvCxnSpPr>
        <p:spPr>
          <a:xfrm>
            <a:off x="2289600" y="6504480"/>
            <a:ext cx="5040" cy="370080"/>
          </a:xfrm>
          <a:prstGeom prst="straightConnector1">
            <a:avLst/>
          </a:prstGeom>
          <a:ln w="0">
            <a:solidFill>
              <a:srgbClr val="444D26"/>
            </a:solidFill>
          </a:ln>
        </p:spPr>
      </p:cxnSp>
      <p:cxnSp>
        <p:nvCxnSpPr>
          <p:cNvPr id="252" name="Gerader Verbinder 10"/>
          <p:cNvCxnSpPr/>
          <p:nvPr/>
        </p:nvCxnSpPr>
        <p:spPr>
          <a:xfrm>
            <a:off x="6201360" y="6504480"/>
            <a:ext cx="5040" cy="370080"/>
          </a:xfrm>
          <a:prstGeom prst="straightConnector1">
            <a:avLst/>
          </a:prstGeom>
          <a:ln w="0">
            <a:solidFill>
              <a:srgbClr val="444D26"/>
            </a:solidFill>
          </a:ln>
        </p:spPr>
      </p:cxnSp>
      <p:sp>
        <p:nvSpPr>
          <p:cNvPr id="25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5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D68D5C8-3B17-4FBA-A12F-1F4C17DA84C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56"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2F162D7-D536-4163-88B1-B629732287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5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3680" cy="1257120"/>
          </a:xfrm>
          <a:prstGeom prst="rect">
            <a:avLst/>
          </a:prstGeom>
          <a:noFill/>
          <a:ln w="0">
            <a:noFill/>
          </a:ln>
        </p:spPr>
      </p:pic>
      <p:cxnSp>
        <p:nvCxnSpPr>
          <p:cNvPr id="262" name="Gerader Verbinder 8"/>
          <p:cNvCxnSpPr/>
          <p:nvPr/>
        </p:nvCxnSpPr>
        <p:spPr>
          <a:xfrm>
            <a:off x="2289600" y="6504480"/>
            <a:ext cx="5040" cy="370080"/>
          </a:xfrm>
          <a:prstGeom prst="straightConnector1">
            <a:avLst/>
          </a:prstGeom>
          <a:ln w="0">
            <a:solidFill>
              <a:srgbClr val="444D26"/>
            </a:solidFill>
          </a:ln>
        </p:spPr>
      </p:cxnSp>
      <p:cxnSp>
        <p:nvCxnSpPr>
          <p:cNvPr id="263" name="Gerader Verbinder 9"/>
          <p:cNvCxnSpPr/>
          <p:nvPr/>
        </p:nvCxnSpPr>
        <p:spPr>
          <a:xfrm>
            <a:off x="6201360" y="6504480"/>
            <a:ext cx="5040" cy="370080"/>
          </a:xfrm>
          <a:prstGeom prst="straightConnector1">
            <a:avLst/>
          </a:prstGeom>
          <a:ln w="0">
            <a:solidFill>
              <a:srgbClr val="444D26"/>
            </a:solidFill>
          </a:ln>
        </p:spPr>
      </p:cxnSp>
      <p:sp>
        <p:nvSpPr>
          <p:cNvPr id="264"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65"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87E00FF-12CD-4F3E-8746-B59D2B13006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1C6BBEC-8115-4CF9-9249-4156D7118E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6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7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271"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2" name="Grafik 10"/>
          <p:cNvPicPr/>
          <p:nvPr/>
        </p:nvPicPr>
        <p:blipFill>
          <a:blip r:embed="rId2"/>
          <a:stretch/>
        </p:blipFill>
        <p:spPr>
          <a:xfrm>
            <a:off x="8141400" y="5590800"/>
            <a:ext cx="1003680" cy="1257120"/>
          </a:xfrm>
          <a:prstGeom prst="rect">
            <a:avLst/>
          </a:prstGeom>
          <a:noFill/>
          <a:ln w="0">
            <a:noFill/>
          </a:ln>
        </p:spPr>
      </p:pic>
      <p:cxnSp>
        <p:nvCxnSpPr>
          <p:cNvPr id="273" name="Gerader Verbinder 8"/>
          <p:cNvCxnSpPr/>
          <p:nvPr/>
        </p:nvCxnSpPr>
        <p:spPr>
          <a:xfrm>
            <a:off x="2289600" y="6504480"/>
            <a:ext cx="5040" cy="370080"/>
          </a:xfrm>
          <a:prstGeom prst="straightConnector1">
            <a:avLst/>
          </a:prstGeom>
          <a:ln w="0">
            <a:solidFill>
              <a:srgbClr val="444D26"/>
            </a:solidFill>
          </a:ln>
        </p:spPr>
      </p:cxnSp>
      <p:cxnSp>
        <p:nvCxnSpPr>
          <p:cNvPr id="274" name="Gerader Verbinder 9"/>
          <p:cNvCxnSpPr/>
          <p:nvPr/>
        </p:nvCxnSpPr>
        <p:spPr>
          <a:xfrm>
            <a:off x="6201360" y="6504480"/>
            <a:ext cx="5040" cy="370080"/>
          </a:xfrm>
          <a:prstGeom prst="straightConnector1">
            <a:avLst/>
          </a:prstGeom>
          <a:ln w="0">
            <a:solidFill>
              <a:srgbClr val="444D26"/>
            </a:solidFill>
          </a:ln>
        </p:spPr>
      </p:cxnSp>
      <p:sp>
        <p:nvSpPr>
          <p:cNvPr id="27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7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70564D-CA1D-4A1C-8783-5FF0F99E57A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77"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78"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79"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8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D4C4225-153A-47C3-A599-1DE1CA542FE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8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283"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4" name="Grafik 10"/>
          <p:cNvPicPr/>
          <p:nvPr/>
        </p:nvPicPr>
        <p:blipFill>
          <a:blip r:embed="rId2"/>
          <a:stretch/>
        </p:blipFill>
        <p:spPr>
          <a:xfrm>
            <a:off x="8141400" y="5590800"/>
            <a:ext cx="1003680" cy="1257120"/>
          </a:xfrm>
          <a:prstGeom prst="rect">
            <a:avLst/>
          </a:prstGeom>
          <a:noFill/>
          <a:ln w="0">
            <a:noFill/>
          </a:ln>
        </p:spPr>
      </p:pic>
      <p:cxnSp>
        <p:nvCxnSpPr>
          <p:cNvPr id="285" name="Gerader Verbinder 8"/>
          <p:cNvCxnSpPr/>
          <p:nvPr/>
        </p:nvCxnSpPr>
        <p:spPr>
          <a:xfrm>
            <a:off x="2289600" y="6504480"/>
            <a:ext cx="5040" cy="370080"/>
          </a:xfrm>
          <a:prstGeom prst="straightConnector1">
            <a:avLst/>
          </a:prstGeom>
          <a:ln w="0">
            <a:solidFill>
              <a:srgbClr val="444D26"/>
            </a:solidFill>
          </a:ln>
        </p:spPr>
      </p:cxnSp>
      <p:cxnSp>
        <p:nvCxnSpPr>
          <p:cNvPr id="286" name="Gerader Verbinder 9"/>
          <p:cNvCxnSpPr/>
          <p:nvPr/>
        </p:nvCxnSpPr>
        <p:spPr>
          <a:xfrm>
            <a:off x="6201360" y="6504480"/>
            <a:ext cx="5040" cy="370080"/>
          </a:xfrm>
          <a:prstGeom prst="straightConnector1">
            <a:avLst/>
          </a:prstGeom>
          <a:ln w="0">
            <a:solidFill>
              <a:srgbClr val="444D26"/>
            </a:solidFill>
          </a:ln>
        </p:spPr>
      </p:cxnSp>
      <p:sp>
        <p:nvSpPr>
          <p:cNvPr id="287"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88"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BA25DCA-FF3B-4F33-98E7-C2DC295278C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9"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90"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9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F34858B-0467-4C18-9B6D-A6232B5A3AF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9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294"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5" name="Grafik 10"/>
          <p:cNvPicPr/>
          <p:nvPr/>
        </p:nvPicPr>
        <p:blipFill>
          <a:blip r:embed="rId2"/>
          <a:stretch/>
        </p:blipFill>
        <p:spPr>
          <a:xfrm>
            <a:off x="8141400" y="5590800"/>
            <a:ext cx="1003680" cy="1257120"/>
          </a:xfrm>
          <a:prstGeom prst="rect">
            <a:avLst/>
          </a:prstGeom>
          <a:noFill/>
          <a:ln w="0">
            <a:noFill/>
          </a:ln>
        </p:spPr>
      </p:pic>
      <p:cxnSp>
        <p:nvCxnSpPr>
          <p:cNvPr id="296" name="Gerader Verbinder 8"/>
          <p:cNvCxnSpPr/>
          <p:nvPr/>
        </p:nvCxnSpPr>
        <p:spPr>
          <a:xfrm>
            <a:off x="2289600" y="6504480"/>
            <a:ext cx="5040" cy="370080"/>
          </a:xfrm>
          <a:prstGeom prst="straightConnector1">
            <a:avLst/>
          </a:prstGeom>
          <a:ln w="0">
            <a:solidFill>
              <a:srgbClr val="444D26"/>
            </a:solidFill>
          </a:ln>
        </p:spPr>
      </p:cxnSp>
      <p:cxnSp>
        <p:nvCxnSpPr>
          <p:cNvPr id="297" name="Gerader Verbinder 9"/>
          <p:cNvCxnSpPr/>
          <p:nvPr/>
        </p:nvCxnSpPr>
        <p:spPr>
          <a:xfrm>
            <a:off x="6201360" y="6504480"/>
            <a:ext cx="5040" cy="370080"/>
          </a:xfrm>
          <a:prstGeom prst="straightConnector1">
            <a:avLst/>
          </a:prstGeom>
          <a:ln w="0">
            <a:solidFill>
              <a:srgbClr val="444D26"/>
            </a:solidFill>
          </a:ln>
        </p:spPr>
      </p:cxnSp>
      <p:sp>
        <p:nvSpPr>
          <p:cNvPr id="298"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99"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75AC078-2680-40F8-A628-42F1D18A7FA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0" name="PlaceHolder 1"/>
          <p:cNvSpPr>
            <a:spLocks noGrp="1"/>
          </p:cNvSpPr>
          <p:nvPr>
            <p:ph type="title"/>
          </p:nvPr>
        </p:nvSpPr>
        <p:spPr>
          <a:xfrm>
            <a:off x="628560" y="365040"/>
            <a:ext cx="7880760" cy="131940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01" name="PlaceHolder 2"/>
          <p:cNvSpPr>
            <a:spLocks noGrp="1"/>
          </p:cNvSpPr>
          <p:nvPr>
            <p:ph type="body"/>
          </p:nvPr>
        </p:nvSpPr>
        <p:spPr>
          <a:xfrm>
            <a:off x="628560" y="1825560"/>
            <a:ext cx="7880760" cy="43452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02" name="PlaceHolder 3"/>
          <p:cNvSpPr>
            <a:spLocks noGrp="1"/>
          </p:cNvSpPr>
          <p:nvPr>
            <p:ph type="ftr" idx="1"/>
          </p:nvPr>
        </p:nvSpPr>
        <p:spPr>
          <a:xfrm>
            <a:off x="3029040" y="6356520"/>
            <a:ext cx="3080160" cy="35892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03" name="PlaceHolder 4"/>
          <p:cNvSpPr>
            <a:spLocks noGrp="1"/>
          </p:cNvSpPr>
          <p:nvPr>
            <p:ph type="sldNum" idx="2"/>
          </p:nvPr>
        </p:nvSpPr>
        <p:spPr>
          <a:xfrm>
            <a:off x="6458040" y="6356520"/>
            <a:ext cx="2051640" cy="3589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B44CB02E-BD74-41F7-AAB3-E100291287E7}"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0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8F73590-4B1E-4312-B660-E9993198C1A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5"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0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307"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8" name="Grafik 10"/>
          <p:cNvPicPr/>
          <p:nvPr/>
        </p:nvPicPr>
        <p:blipFill>
          <a:blip r:embed="rId2"/>
          <a:stretch/>
        </p:blipFill>
        <p:spPr>
          <a:xfrm>
            <a:off x="8141400" y="5590800"/>
            <a:ext cx="1003680" cy="1257120"/>
          </a:xfrm>
          <a:prstGeom prst="rect">
            <a:avLst/>
          </a:prstGeom>
          <a:noFill/>
          <a:ln w="0">
            <a:noFill/>
          </a:ln>
        </p:spPr>
      </p:pic>
      <p:cxnSp>
        <p:nvCxnSpPr>
          <p:cNvPr id="309" name="Gerader Verbinder 8"/>
          <p:cNvCxnSpPr/>
          <p:nvPr/>
        </p:nvCxnSpPr>
        <p:spPr>
          <a:xfrm>
            <a:off x="2289600" y="6504480"/>
            <a:ext cx="5040" cy="370080"/>
          </a:xfrm>
          <a:prstGeom prst="straightConnector1">
            <a:avLst/>
          </a:prstGeom>
          <a:ln w="0">
            <a:solidFill>
              <a:srgbClr val="444D26"/>
            </a:solidFill>
          </a:ln>
        </p:spPr>
      </p:cxnSp>
      <p:cxnSp>
        <p:nvCxnSpPr>
          <p:cNvPr id="310" name="Gerader Verbinder 9"/>
          <p:cNvCxnSpPr/>
          <p:nvPr/>
        </p:nvCxnSpPr>
        <p:spPr>
          <a:xfrm>
            <a:off x="6201360" y="6504480"/>
            <a:ext cx="5040" cy="370080"/>
          </a:xfrm>
          <a:prstGeom prst="straightConnector1">
            <a:avLst/>
          </a:prstGeom>
          <a:ln w="0">
            <a:solidFill>
              <a:srgbClr val="444D26"/>
            </a:solidFill>
          </a:ln>
        </p:spPr>
      </p:cxnSp>
      <p:sp>
        <p:nvSpPr>
          <p:cNvPr id="311"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12"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329C83D-750C-4CF6-9228-D9490E208BE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4"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1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6DE2E2-260A-429F-A076-7343BDDFC7D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1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3680" cy="1257120"/>
          </a:xfrm>
          <a:prstGeom prst="rect">
            <a:avLst/>
          </a:prstGeom>
          <a:noFill/>
          <a:ln w="0">
            <a:noFill/>
          </a:ln>
        </p:spPr>
      </p:pic>
      <p:cxnSp>
        <p:nvCxnSpPr>
          <p:cNvPr id="320" name="Gerader Verbinder 8"/>
          <p:cNvCxnSpPr/>
          <p:nvPr/>
        </p:nvCxnSpPr>
        <p:spPr>
          <a:xfrm>
            <a:off x="2289600" y="6504480"/>
            <a:ext cx="5040" cy="370080"/>
          </a:xfrm>
          <a:prstGeom prst="straightConnector1">
            <a:avLst/>
          </a:prstGeom>
          <a:ln w="0">
            <a:solidFill>
              <a:srgbClr val="444D26"/>
            </a:solidFill>
          </a:ln>
        </p:spPr>
      </p:cxnSp>
      <p:cxnSp>
        <p:nvCxnSpPr>
          <p:cNvPr id="321" name="Gerader Verbinder 9"/>
          <p:cNvCxnSpPr/>
          <p:nvPr/>
        </p:nvCxnSpPr>
        <p:spPr>
          <a:xfrm>
            <a:off x="6201360" y="6504480"/>
            <a:ext cx="5040" cy="370080"/>
          </a:xfrm>
          <a:prstGeom prst="straightConnector1">
            <a:avLst/>
          </a:prstGeom>
          <a:ln w="0">
            <a:solidFill>
              <a:srgbClr val="444D26"/>
            </a:solidFill>
          </a:ln>
        </p:spPr>
      </p:cxnSp>
      <p:sp>
        <p:nvSpPr>
          <p:cNvPr id="322"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23"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7F97A7D-3912-497B-81CC-662EF8FACF7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7931FF-64D4-4099-B796-B33776A4A19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329"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0" name="Grafik 10"/>
          <p:cNvPicPr/>
          <p:nvPr/>
        </p:nvPicPr>
        <p:blipFill>
          <a:blip r:embed="rId2"/>
          <a:stretch/>
        </p:blipFill>
        <p:spPr>
          <a:xfrm>
            <a:off x="8141400" y="5590800"/>
            <a:ext cx="1003680" cy="1257120"/>
          </a:xfrm>
          <a:prstGeom prst="rect">
            <a:avLst/>
          </a:prstGeom>
          <a:noFill/>
          <a:ln w="0">
            <a:noFill/>
          </a:ln>
        </p:spPr>
      </p:pic>
      <p:cxnSp>
        <p:nvCxnSpPr>
          <p:cNvPr id="331" name="Gerader Verbinder 8"/>
          <p:cNvCxnSpPr/>
          <p:nvPr/>
        </p:nvCxnSpPr>
        <p:spPr>
          <a:xfrm>
            <a:off x="2289600" y="6504480"/>
            <a:ext cx="5040" cy="370080"/>
          </a:xfrm>
          <a:prstGeom prst="straightConnector1">
            <a:avLst/>
          </a:prstGeom>
          <a:ln w="0">
            <a:solidFill>
              <a:srgbClr val="444D26"/>
            </a:solidFill>
          </a:ln>
        </p:spPr>
      </p:cxnSp>
      <p:cxnSp>
        <p:nvCxnSpPr>
          <p:cNvPr id="332" name="Gerader Verbinder 9"/>
          <p:cNvCxnSpPr/>
          <p:nvPr/>
        </p:nvCxnSpPr>
        <p:spPr>
          <a:xfrm>
            <a:off x="6201360" y="6504480"/>
            <a:ext cx="5040" cy="370080"/>
          </a:xfrm>
          <a:prstGeom prst="straightConnector1">
            <a:avLst/>
          </a:prstGeom>
          <a:ln w="0">
            <a:solidFill>
              <a:srgbClr val="444D26"/>
            </a:solidFill>
          </a:ln>
        </p:spPr>
      </p:cxnSp>
      <p:sp>
        <p:nvSpPr>
          <p:cNvPr id="33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3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F93633-0B9D-485B-8EC6-8708322BD45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36"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7"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AD93600-7F57-452D-8AEB-A99674B0A01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4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341"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42" name="Grafik 10"/>
          <p:cNvPicPr/>
          <p:nvPr/>
        </p:nvPicPr>
        <p:blipFill>
          <a:blip r:embed="rId2"/>
          <a:stretch/>
        </p:blipFill>
        <p:spPr>
          <a:xfrm>
            <a:off x="8141400" y="5590800"/>
            <a:ext cx="1003680" cy="1257120"/>
          </a:xfrm>
          <a:prstGeom prst="rect">
            <a:avLst/>
          </a:prstGeom>
          <a:noFill/>
          <a:ln w="0">
            <a:noFill/>
          </a:ln>
        </p:spPr>
      </p:pic>
      <p:cxnSp>
        <p:nvCxnSpPr>
          <p:cNvPr id="343" name="Gerader Verbinder 8"/>
          <p:cNvCxnSpPr/>
          <p:nvPr/>
        </p:nvCxnSpPr>
        <p:spPr>
          <a:xfrm>
            <a:off x="2289600" y="6504480"/>
            <a:ext cx="5040" cy="370080"/>
          </a:xfrm>
          <a:prstGeom prst="straightConnector1">
            <a:avLst/>
          </a:prstGeom>
          <a:ln w="0">
            <a:solidFill>
              <a:srgbClr val="444D26"/>
            </a:solidFill>
          </a:ln>
        </p:spPr>
      </p:cxnSp>
      <p:cxnSp>
        <p:nvCxnSpPr>
          <p:cNvPr id="344" name="Gerader Verbinder 9"/>
          <p:cNvCxnSpPr/>
          <p:nvPr/>
        </p:nvCxnSpPr>
        <p:spPr>
          <a:xfrm>
            <a:off x="6201360" y="6504480"/>
            <a:ext cx="5040" cy="370080"/>
          </a:xfrm>
          <a:prstGeom prst="straightConnector1">
            <a:avLst/>
          </a:prstGeom>
          <a:ln w="0">
            <a:solidFill>
              <a:srgbClr val="444D26"/>
            </a:solidFill>
          </a:ln>
        </p:spPr>
      </p:cxnSp>
      <p:sp>
        <p:nvSpPr>
          <p:cNvPr id="34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4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11C1DD-8E10-4068-BF31-63E6D94C3EB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7"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48"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49"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0"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51"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6F944E-250B-435E-BFC2-99109DBD37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5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5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6" name="Grafik 10"/>
          <p:cNvPicPr/>
          <p:nvPr/>
        </p:nvPicPr>
        <p:blipFill>
          <a:blip r:embed="rId2"/>
          <a:stretch/>
        </p:blipFill>
        <p:spPr>
          <a:xfrm>
            <a:off x="8141400" y="5590800"/>
            <a:ext cx="1003680" cy="1257120"/>
          </a:xfrm>
          <a:prstGeom prst="rect">
            <a:avLst/>
          </a:prstGeom>
          <a:noFill/>
          <a:ln w="0">
            <a:noFill/>
          </a:ln>
        </p:spPr>
      </p:pic>
      <p:cxnSp>
        <p:nvCxnSpPr>
          <p:cNvPr id="357" name="Gerader Verbinder 8"/>
          <p:cNvCxnSpPr/>
          <p:nvPr/>
        </p:nvCxnSpPr>
        <p:spPr>
          <a:xfrm>
            <a:off x="2289600" y="6504480"/>
            <a:ext cx="5040" cy="370080"/>
          </a:xfrm>
          <a:prstGeom prst="straightConnector1">
            <a:avLst/>
          </a:prstGeom>
          <a:ln w="0">
            <a:solidFill>
              <a:srgbClr val="444D26"/>
            </a:solidFill>
          </a:ln>
        </p:spPr>
      </p:cxnSp>
      <p:cxnSp>
        <p:nvCxnSpPr>
          <p:cNvPr id="358" name="Gerader Verbinder 9"/>
          <p:cNvCxnSpPr/>
          <p:nvPr/>
        </p:nvCxnSpPr>
        <p:spPr>
          <a:xfrm>
            <a:off x="6201360" y="6504480"/>
            <a:ext cx="5040" cy="370080"/>
          </a:xfrm>
          <a:prstGeom prst="straightConnector1">
            <a:avLst/>
          </a:prstGeom>
          <a:ln w="0">
            <a:solidFill>
              <a:srgbClr val="444D26"/>
            </a:solidFill>
          </a:ln>
        </p:spPr>
      </p:cxnSp>
      <p:sp>
        <p:nvSpPr>
          <p:cNvPr id="35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6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8458460-DBD7-4F88-8DC5-AC8C9E0405A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043E401-296D-45E8-89E4-899336CD3C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6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6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6" name="Grafik 10"/>
          <p:cNvPicPr/>
          <p:nvPr/>
        </p:nvPicPr>
        <p:blipFill>
          <a:blip r:embed="rId2"/>
          <a:stretch/>
        </p:blipFill>
        <p:spPr>
          <a:xfrm>
            <a:off x="8141400" y="5590800"/>
            <a:ext cx="1003680" cy="1257120"/>
          </a:xfrm>
          <a:prstGeom prst="rect">
            <a:avLst/>
          </a:prstGeom>
          <a:noFill/>
          <a:ln w="0">
            <a:noFill/>
          </a:ln>
        </p:spPr>
      </p:pic>
      <p:cxnSp>
        <p:nvCxnSpPr>
          <p:cNvPr id="367" name="Gerader Verbinder 8"/>
          <p:cNvCxnSpPr/>
          <p:nvPr/>
        </p:nvCxnSpPr>
        <p:spPr>
          <a:xfrm>
            <a:off x="2289600" y="6504480"/>
            <a:ext cx="5040" cy="370080"/>
          </a:xfrm>
          <a:prstGeom prst="straightConnector1">
            <a:avLst/>
          </a:prstGeom>
          <a:ln w="0">
            <a:solidFill>
              <a:srgbClr val="444D26"/>
            </a:solidFill>
          </a:ln>
        </p:spPr>
      </p:cxnSp>
      <p:cxnSp>
        <p:nvCxnSpPr>
          <p:cNvPr id="368" name="Gerader Verbinder 9"/>
          <p:cNvCxnSpPr/>
          <p:nvPr/>
        </p:nvCxnSpPr>
        <p:spPr>
          <a:xfrm>
            <a:off x="6201360" y="6504480"/>
            <a:ext cx="5040" cy="370080"/>
          </a:xfrm>
          <a:prstGeom prst="straightConnector1">
            <a:avLst/>
          </a:prstGeom>
          <a:ln w="0">
            <a:solidFill>
              <a:srgbClr val="444D26"/>
            </a:solidFill>
          </a:ln>
        </p:spPr>
      </p:cxnSp>
      <p:sp>
        <p:nvSpPr>
          <p:cNvPr id="36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7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230A00-942D-4DA6-AC4F-0D4D8F2CD3D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1"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7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1C41785-7714-494C-AB49-1F7958EEFEA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7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7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6" name="Grafik 10"/>
          <p:cNvPicPr/>
          <p:nvPr/>
        </p:nvPicPr>
        <p:blipFill>
          <a:blip r:embed="rId2"/>
          <a:stretch/>
        </p:blipFill>
        <p:spPr>
          <a:xfrm>
            <a:off x="8141400" y="5590800"/>
            <a:ext cx="1003680" cy="1257120"/>
          </a:xfrm>
          <a:prstGeom prst="rect">
            <a:avLst/>
          </a:prstGeom>
          <a:noFill/>
          <a:ln w="0">
            <a:noFill/>
          </a:ln>
        </p:spPr>
      </p:pic>
      <p:cxnSp>
        <p:nvCxnSpPr>
          <p:cNvPr id="377" name="Gerader Verbinder 8"/>
          <p:cNvCxnSpPr/>
          <p:nvPr/>
        </p:nvCxnSpPr>
        <p:spPr>
          <a:xfrm>
            <a:off x="2289600" y="6504480"/>
            <a:ext cx="5040" cy="370080"/>
          </a:xfrm>
          <a:prstGeom prst="straightConnector1">
            <a:avLst/>
          </a:prstGeom>
          <a:ln w="0">
            <a:solidFill>
              <a:srgbClr val="444D26"/>
            </a:solidFill>
          </a:ln>
        </p:spPr>
      </p:cxnSp>
      <p:cxnSp>
        <p:nvCxnSpPr>
          <p:cNvPr id="378" name="Gerader Verbinder 9"/>
          <p:cNvCxnSpPr/>
          <p:nvPr/>
        </p:nvCxnSpPr>
        <p:spPr>
          <a:xfrm>
            <a:off x="6201360" y="6504480"/>
            <a:ext cx="5040" cy="370080"/>
          </a:xfrm>
          <a:prstGeom prst="straightConnector1">
            <a:avLst/>
          </a:prstGeom>
          <a:ln w="0">
            <a:solidFill>
              <a:srgbClr val="444D26"/>
            </a:solidFill>
          </a:ln>
        </p:spPr>
      </p:cxnSp>
      <p:sp>
        <p:nvSpPr>
          <p:cNvPr id="37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8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5040296-8DEB-4258-8651-F6ADD8E228E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8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65D0FC5-C662-4C75-A752-2978F224320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8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84"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5" name="Grafik 10"/>
          <p:cNvPicPr/>
          <p:nvPr/>
        </p:nvPicPr>
        <p:blipFill>
          <a:blip r:embed="rId2"/>
          <a:stretch/>
        </p:blipFill>
        <p:spPr>
          <a:xfrm>
            <a:off x="8141400" y="5590800"/>
            <a:ext cx="1003680" cy="1257120"/>
          </a:xfrm>
          <a:prstGeom prst="rect">
            <a:avLst/>
          </a:prstGeom>
          <a:noFill/>
          <a:ln w="0">
            <a:noFill/>
          </a:ln>
        </p:spPr>
      </p:pic>
      <p:cxnSp>
        <p:nvCxnSpPr>
          <p:cNvPr id="386" name="Gerader Verbinder 8"/>
          <p:cNvCxnSpPr/>
          <p:nvPr/>
        </p:nvCxnSpPr>
        <p:spPr>
          <a:xfrm>
            <a:off x="2289600" y="6504480"/>
            <a:ext cx="5040" cy="370080"/>
          </a:xfrm>
          <a:prstGeom prst="straightConnector1">
            <a:avLst/>
          </a:prstGeom>
          <a:ln w="0">
            <a:solidFill>
              <a:srgbClr val="444D26"/>
            </a:solidFill>
          </a:ln>
        </p:spPr>
      </p:cxnSp>
      <p:cxnSp>
        <p:nvCxnSpPr>
          <p:cNvPr id="387" name="Gerader Verbinder 9"/>
          <p:cNvCxnSpPr/>
          <p:nvPr/>
        </p:nvCxnSpPr>
        <p:spPr>
          <a:xfrm>
            <a:off x="6201360" y="6504480"/>
            <a:ext cx="5040" cy="370080"/>
          </a:xfrm>
          <a:prstGeom prst="straightConnector1">
            <a:avLst/>
          </a:prstGeom>
          <a:ln w="0">
            <a:solidFill>
              <a:srgbClr val="444D26"/>
            </a:solidFill>
          </a:ln>
        </p:spPr>
      </p:cxnSp>
      <p:sp>
        <p:nvSpPr>
          <p:cNvPr id="388"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89"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35C7C5-64CE-49CE-95C9-4BAA245381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91"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9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9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972232E-C495-4728-96E9-4D4C82E8B42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9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3680" cy="1257120"/>
          </a:xfrm>
          <a:prstGeom prst="rect">
            <a:avLst/>
          </a:prstGeom>
          <a:noFill/>
          <a:ln w="0">
            <a:noFill/>
          </a:ln>
        </p:spPr>
      </p:pic>
      <p:cxnSp>
        <p:nvCxnSpPr>
          <p:cNvPr id="398" name="Gerader Verbinder 11"/>
          <p:cNvCxnSpPr/>
          <p:nvPr/>
        </p:nvCxnSpPr>
        <p:spPr>
          <a:xfrm>
            <a:off x="2289600" y="6504480"/>
            <a:ext cx="5040" cy="370080"/>
          </a:xfrm>
          <a:prstGeom prst="straightConnector1">
            <a:avLst/>
          </a:prstGeom>
          <a:ln w="0">
            <a:solidFill>
              <a:srgbClr val="444D26"/>
            </a:solidFill>
          </a:ln>
        </p:spPr>
      </p:cxnSp>
      <p:cxnSp>
        <p:nvCxnSpPr>
          <p:cNvPr id="399" name="Gerader Verbinder 12"/>
          <p:cNvCxnSpPr/>
          <p:nvPr/>
        </p:nvCxnSpPr>
        <p:spPr>
          <a:xfrm>
            <a:off x="6201360" y="6504480"/>
            <a:ext cx="5040" cy="370080"/>
          </a:xfrm>
          <a:prstGeom prst="straightConnector1">
            <a:avLst/>
          </a:prstGeom>
          <a:ln w="0">
            <a:solidFill>
              <a:srgbClr val="444D26"/>
            </a:solidFill>
          </a:ln>
        </p:spPr>
      </p:cxnSp>
      <p:sp>
        <p:nvSpPr>
          <p:cNvPr id="40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01"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E00CEA-BA8A-4A46-BB83-219A01D4E11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92DF400-1BE8-4EA4-B99E-E4ED1244B13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0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05"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6" name="Grafik 8"/>
          <p:cNvPicPr/>
          <p:nvPr/>
        </p:nvPicPr>
        <p:blipFill>
          <a:blip r:embed="rId2"/>
          <a:stretch/>
        </p:blipFill>
        <p:spPr>
          <a:xfrm>
            <a:off x="8141400" y="5590800"/>
            <a:ext cx="1003680" cy="1257120"/>
          </a:xfrm>
          <a:prstGeom prst="rect">
            <a:avLst/>
          </a:prstGeom>
          <a:noFill/>
          <a:ln w="0">
            <a:noFill/>
          </a:ln>
        </p:spPr>
      </p:pic>
      <p:cxnSp>
        <p:nvCxnSpPr>
          <p:cNvPr id="407" name="Gerader Verbinder 11"/>
          <p:cNvCxnSpPr/>
          <p:nvPr/>
        </p:nvCxnSpPr>
        <p:spPr>
          <a:xfrm>
            <a:off x="2289600" y="6504480"/>
            <a:ext cx="5040" cy="370080"/>
          </a:xfrm>
          <a:prstGeom prst="straightConnector1">
            <a:avLst/>
          </a:prstGeom>
          <a:ln w="0">
            <a:solidFill>
              <a:srgbClr val="444D26"/>
            </a:solidFill>
          </a:ln>
        </p:spPr>
      </p:cxnSp>
      <p:cxnSp>
        <p:nvCxnSpPr>
          <p:cNvPr id="408" name="Gerader Verbinder 12"/>
          <p:cNvCxnSpPr/>
          <p:nvPr/>
        </p:nvCxnSpPr>
        <p:spPr>
          <a:xfrm>
            <a:off x="6201360" y="6504480"/>
            <a:ext cx="5040" cy="370080"/>
          </a:xfrm>
          <a:prstGeom prst="straightConnector1">
            <a:avLst/>
          </a:prstGeom>
          <a:ln w="0">
            <a:solidFill>
              <a:srgbClr val="444D26"/>
            </a:solidFill>
          </a:ln>
        </p:spPr>
      </p:cxnSp>
      <p:sp>
        <p:nvSpPr>
          <p:cNvPr id="40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10"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2BD1F0-4BFD-4AF1-9D93-06F675826FB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1"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12"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13"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1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7046E36-6FE2-4A18-8D07-0419CC47BA8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5" name="Resim 6"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16" name="Resim 7"/>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17"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18" name="Grafik 8"/>
          <p:cNvPicPr/>
          <p:nvPr/>
        </p:nvPicPr>
        <p:blipFill>
          <a:blip r:embed="rId2"/>
          <a:stretch/>
        </p:blipFill>
        <p:spPr>
          <a:xfrm>
            <a:off x="8141400" y="5590800"/>
            <a:ext cx="1003680" cy="1257120"/>
          </a:xfrm>
          <a:prstGeom prst="rect">
            <a:avLst/>
          </a:prstGeom>
          <a:noFill/>
          <a:ln w="0">
            <a:noFill/>
          </a:ln>
        </p:spPr>
      </p:pic>
      <p:cxnSp>
        <p:nvCxnSpPr>
          <p:cNvPr id="419" name="Gerader Verbinder 11"/>
          <p:cNvCxnSpPr/>
          <p:nvPr/>
        </p:nvCxnSpPr>
        <p:spPr>
          <a:xfrm>
            <a:off x="2289600" y="6504480"/>
            <a:ext cx="5040" cy="370080"/>
          </a:xfrm>
          <a:prstGeom prst="straightConnector1">
            <a:avLst/>
          </a:prstGeom>
          <a:ln w="0">
            <a:solidFill>
              <a:srgbClr val="444D26"/>
            </a:solidFill>
          </a:ln>
        </p:spPr>
      </p:cxnSp>
      <p:cxnSp>
        <p:nvCxnSpPr>
          <p:cNvPr id="420" name="Gerader Verbinder 12"/>
          <p:cNvCxnSpPr/>
          <p:nvPr/>
        </p:nvCxnSpPr>
        <p:spPr>
          <a:xfrm>
            <a:off x="6201360" y="6504480"/>
            <a:ext cx="5040" cy="370080"/>
          </a:xfrm>
          <a:prstGeom prst="straightConnector1">
            <a:avLst/>
          </a:prstGeom>
          <a:ln w="0">
            <a:solidFill>
              <a:srgbClr val="444D26"/>
            </a:solidFill>
          </a:ln>
        </p:spPr>
      </p:cxnSp>
      <p:sp>
        <p:nvSpPr>
          <p:cNvPr id="42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22"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219983-8969-438F-AB3F-1AC29CB6520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3"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24" name="PlaceHolder 2"/>
          <p:cNvSpPr>
            <a:spLocks noGrp="1"/>
          </p:cNvSpPr>
          <p:nvPr>
            <p:ph type="body" hasCustomPrompt="1"/>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25"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797296-2C11-4059-9540-8964F754D44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7" name="Resim 7"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28" name="Resim 8"/>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429"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0" name="Grafik 8"/>
          <p:cNvPicPr/>
          <p:nvPr/>
        </p:nvPicPr>
        <p:blipFill>
          <a:blip r:embed="rId2"/>
          <a:stretch/>
        </p:blipFill>
        <p:spPr>
          <a:xfrm>
            <a:off x="8141400" y="5590800"/>
            <a:ext cx="1003680" cy="1257120"/>
          </a:xfrm>
          <a:prstGeom prst="rect">
            <a:avLst/>
          </a:prstGeom>
          <a:noFill/>
          <a:ln w="0">
            <a:noFill/>
          </a:ln>
        </p:spPr>
      </p:pic>
      <p:cxnSp>
        <p:nvCxnSpPr>
          <p:cNvPr id="431" name="Gerader Verbinder 11"/>
          <p:cNvCxnSpPr/>
          <p:nvPr/>
        </p:nvCxnSpPr>
        <p:spPr>
          <a:xfrm>
            <a:off x="2289600" y="6504480"/>
            <a:ext cx="5040" cy="370080"/>
          </a:xfrm>
          <a:prstGeom prst="straightConnector1">
            <a:avLst/>
          </a:prstGeom>
          <a:ln w="0">
            <a:solidFill>
              <a:srgbClr val="444D26"/>
            </a:solidFill>
          </a:ln>
        </p:spPr>
      </p:cxnSp>
      <p:cxnSp>
        <p:nvCxnSpPr>
          <p:cNvPr id="432" name="Gerader Verbinder 12"/>
          <p:cNvCxnSpPr/>
          <p:nvPr/>
        </p:nvCxnSpPr>
        <p:spPr>
          <a:xfrm>
            <a:off x="6201360" y="6504480"/>
            <a:ext cx="5040" cy="370080"/>
          </a:xfrm>
          <a:prstGeom prst="straightConnector1">
            <a:avLst/>
          </a:prstGeom>
          <a:ln w="0">
            <a:solidFill>
              <a:srgbClr val="444D26"/>
            </a:solidFill>
          </a:ln>
        </p:spPr>
      </p:cxnSp>
      <p:sp>
        <p:nvSpPr>
          <p:cNvPr id="43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34"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E166FF3-A500-4389-A6F1-3A2A928227D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5" name="PlaceHolder 1"/>
          <p:cNvSpPr>
            <a:spLocks noGrp="1"/>
          </p:cNvSpPr>
          <p:nvPr>
            <p:ph type="title"/>
          </p:nvPr>
        </p:nvSpPr>
        <p:spPr>
          <a:xfrm>
            <a:off x="6285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6"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3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7144825-BBB1-4449-8228-1C7C77C2E20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38" name="Resim 9"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39" name="Resim 10"/>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40"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1" name="Grafik 8"/>
          <p:cNvPicPr/>
          <p:nvPr/>
        </p:nvPicPr>
        <p:blipFill>
          <a:blip r:embed="rId2"/>
          <a:stretch/>
        </p:blipFill>
        <p:spPr>
          <a:xfrm>
            <a:off x="8141400" y="5590800"/>
            <a:ext cx="1003680" cy="1257120"/>
          </a:xfrm>
          <a:prstGeom prst="rect">
            <a:avLst/>
          </a:prstGeom>
          <a:noFill/>
          <a:ln w="0">
            <a:noFill/>
          </a:ln>
        </p:spPr>
      </p:pic>
      <p:cxnSp>
        <p:nvCxnSpPr>
          <p:cNvPr id="442" name="Gerader Verbinder 11"/>
          <p:cNvCxnSpPr/>
          <p:nvPr/>
        </p:nvCxnSpPr>
        <p:spPr>
          <a:xfrm>
            <a:off x="2289600" y="6504480"/>
            <a:ext cx="5040" cy="370080"/>
          </a:xfrm>
          <a:prstGeom prst="straightConnector1">
            <a:avLst/>
          </a:prstGeom>
          <a:ln w="0">
            <a:solidFill>
              <a:srgbClr val="444D26"/>
            </a:solidFill>
          </a:ln>
        </p:spPr>
      </p:cxnSp>
      <p:cxnSp>
        <p:nvCxnSpPr>
          <p:cNvPr id="443" name="Gerader Verbinder 12"/>
          <p:cNvCxnSpPr/>
          <p:nvPr/>
        </p:nvCxnSpPr>
        <p:spPr>
          <a:xfrm>
            <a:off x="6201360" y="6504480"/>
            <a:ext cx="5040" cy="370080"/>
          </a:xfrm>
          <a:prstGeom prst="straightConnector1">
            <a:avLst/>
          </a:prstGeom>
          <a:ln w="0">
            <a:solidFill>
              <a:srgbClr val="444D26"/>
            </a:solidFill>
          </a:ln>
        </p:spPr>
      </p:cxnSp>
      <p:sp>
        <p:nvSpPr>
          <p:cNvPr id="444"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45"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FEB1B6-EB7C-4603-A40F-DE5412FB9A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6"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47"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4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B9BAD4A-A75F-408F-8C92-07482D21B79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5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51"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2" name="Grafik 8"/>
          <p:cNvPicPr/>
          <p:nvPr/>
        </p:nvPicPr>
        <p:blipFill>
          <a:blip r:embed="rId2"/>
          <a:stretch/>
        </p:blipFill>
        <p:spPr>
          <a:xfrm>
            <a:off x="8141400" y="5590800"/>
            <a:ext cx="1003680" cy="1257120"/>
          </a:xfrm>
          <a:prstGeom prst="rect">
            <a:avLst/>
          </a:prstGeom>
          <a:noFill/>
          <a:ln w="0">
            <a:noFill/>
          </a:ln>
        </p:spPr>
      </p:pic>
      <p:cxnSp>
        <p:nvCxnSpPr>
          <p:cNvPr id="453" name="Gerader Verbinder 11"/>
          <p:cNvCxnSpPr/>
          <p:nvPr/>
        </p:nvCxnSpPr>
        <p:spPr>
          <a:xfrm>
            <a:off x="2289600" y="6504480"/>
            <a:ext cx="5040" cy="370080"/>
          </a:xfrm>
          <a:prstGeom prst="straightConnector1">
            <a:avLst/>
          </a:prstGeom>
          <a:ln w="0">
            <a:solidFill>
              <a:srgbClr val="444D26"/>
            </a:solidFill>
          </a:ln>
        </p:spPr>
      </p:cxnSp>
      <p:cxnSp>
        <p:nvCxnSpPr>
          <p:cNvPr id="454" name="Gerader Verbinder 12"/>
          <p:cNvCxnSpPr/>
          <p:nvPr/>
        </p:nvCxnSpPr>
        <p:spPr>
          <a:xfrm>
            <a:off x="6201360" y="6504480"/>
            <a:ext cx="5040" cy="370080"/>
          </a:xfrm>
          <a:prstGeom prst="straightConnector1">
            <a:avLst/>
          </a:prstGeom>
          <a:ln w="0">
            <a:solidFill>
              <a:srgbClr val="444D26"/>
            </a:solidFill>
          </a:ln>
        </p:spPr>
      </p:cxnSp>
      <p:sp>
        <p:nvSpPr>
          <p:cNvPr id="455"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56"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10EC9E2-5060-4EE6-B9C1-1450C44A796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7"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58"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459"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4B02393-1DFA-4CB3-9747-CB7363DD866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0"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6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462"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3" name="Grafik 8"/>
          <p:cNvPicPr/>
          <p:nvPr/>
        </p:nvPicPr>
        <p:blipFill>
          <a:blip r:embed="rId2"/>
          <a:stretch/>
        </p:blipFill>
        <p:spPr>
          <a:xfrm>
            <a:off x="8141400" y="5590800"/>
            <a:ext cx="1003680" cy="1257120"/>
          </a:xfrm>
          <a:prstGeom prst="rect">
            <a:avLst/>
          </a:prstGeom>
          <a:noFill/>
          <a:ln w="0">
            <a:noFill/>
          </a:ln>
        </p:spPr>
      </p:pic>
      <p:cxnSp>
        <p:nvCxnSpPr>
          <p:cNvPr id="464" name="Gerader Verbinder 11"/>
          <p:cNvCxnSpPr/>
          <p:nvPr/>
        </p:nvCxnSpPr>
        <p:spPr>
          <a:xfrm>
            <a:off x="2289600" y="6504480"/>
            <a:ext cx="5040" cy="370080"/>
          </a:xfrm>
          <a:prstGeom prst="straightConnector1">
            <a:avLst/>
          </a:prstGeom>
          <a:ln w="0">
            <a:solidFill>
              <a:srgbClr val="444D26"/>
            </a:solidFill>
          </a:ln>
        </p:spPr>
      </p:cxnSp>
      <p:cxnSp>
        <p:nvCxnSpPr>
          <p:cNvPr id="465" name="Gerader Verbinder 12"/>
          <p:cNvCxnSpPr/>
          <p:nvPr/>
        </p:nvCxnSpPr>
        <p:spPr>
          <a:xfrm>
            <a:off x="6201360" y="6504480"/>
            <a:ext cx="5040" cy="370080"/>
          </a:xfrm>
          <a:prstGeom prst="straightConnector1">
            <a:avLst/>
          </a:prstGeom>
          <a:ln w="0">
            <a:solidFill>
              <a:srgbClr val="444D26"/>
            </a:solidFill>
          </a:ln>
        </p:spPr>
      </p:cxnSp>
      <p:sp>
        <p:nvSpPr>
          <p:cNvPr id="46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67"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053E52-4C1E-46B7-BAC8-D4290C352DE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68" name="PlaceHolder 1"/>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9" name="PlaceHolder 2"/>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0" name="PlaceHolder 3"/>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7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7790A76-DA34-49E3-AB28-17FACBA536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7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74"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5" name="Grafik 8"/>
          <p:cNvPicPr/>
          <p:nvPr/>
        </p:nvPicPr>
        <p:blipFill>
          <a:blip r:embed="rId2"/>
          <a:stretch/>
        </p:blipFill>
        <p:spPr>
          <a:xfrm>
            <a:off x="8141400" y="5590800"/>
            <a:ext cx="1003680" cy="1257120"/>
          </a:xfrm>
          <a:prstGeom prst="rect">
            <a:avLst/>
          </a:prstGeom>
          <a:noFill/>
          <a:ln w="0">
            <a:noFill/>
          </a:ln>
        </p:spPr>
      </p:pic>
      <p:cxnSp>
        <p:nvCxnSpPr>
          <p:cNvPr id="476" name="Gerader Verbinder 11"/>
          <p:cNvCxnSpPr/>
          <p:nvPr/>
        </p:nvCxnSpPr>
        <p:spPr>
          <a:xfrm>
            <a:off x="2289600" y="6504480"/>
            <a:ext cx="5040" cy="370080"/>
          </a:xfrm>
          <a:prstGeom prst="straightConnector1">
            <a:avLst/>
          </a:prstGeom>
          <a:ln w="0">
            <a:solidFill>
              <a:srgbClr val="444D26"/>
            </a:solidFill>
          </a:ln>
        </p:spPr>
      </p:cxnSp>
      <p:cxnSp>
        <p:nvCxnSpPr>
          <p:cNvPr id="477" name="Gerader Verbinder 12"/>
          <p:cNvCxnSpPr/>
          <p:nvPr/>
        </p:nvCxnSpPr>
        <p:spPr>
          <a:xfrm>
            <a:off x="6201360" y="6504480"/>
            <a:ext cx="5040" cy="370080"/>
          </a:xfrm>
          <a:prstGeom prst="straightConnector1">
            <a:avLst/>
          </a:prstGeom>
          <a:ln w="0">
            <a:solidFill>
              <a:srgbClr val="444D26"/>
            </a:solidFill>
          </a:ln>
        </p:spPr>
      </p:cxnSp>
      <p:sp>
        <p:nvSpPr>
          <p:cNvPr id="478"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79"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DA29AD-78FA-4BB0-879A-94FB41F9B7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0" name="PlaceHolder 1"/>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81" name="PlaceHolder 2"/>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2" name="PlaceHolder 3"/>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83" name="PlaceHolder 4"/>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4" name="PlaceHolder 5"/>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FCF0CB-AA97-4C01-80DC-5406AD0220F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8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8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9" name="Grafik 8"/>
          <p:cNvPicPr/>
          <p:nvPr/>
        </p:nvPicPr>
        <p:blipFill>
          <a:blip r:embed="rId2"/>
          <a:stretch/>
        </p:blipFill>
        <p:spPr>
          <a:xfrm>
            <a:off x="8141400" y="5590800"/>
            <a:ext cx="1003680" cy="1257120"/>
          </a:xfrm>
          <a:prstGeom prst="rect">
            <a:avLst/>
          </a:prstGeom>
          <a:noFill/>
          <a:ln w="0">
            <a:noFill/>
          </a:ln>
        </p:spPr>
      </p:pic>
      <p:cxnSp>
        <p:nvCxnSpPr>
          <p:cNvPr id="490" name="Gerader Verbinder 11"/>
          <p:cNvCxnSpPr/>
          <p:nvPr/>
        </p:nvCxnSpPr>
        <p:spPr>
          <a:xfrm>
            <a:off x="2289600" y="6504480"/>
            <a:ext cx="5040" cy="370080"/>
          </a:xfrm>
          <a:prstGeom prst="straightConnector1">
            <a:avLst/>
          </a:prstGeom>
          <a:ln w="0">
            <a:solidFill>
              <a:srgbClr val="444D26"/>
            </a:solidFill>
          </a:ln>
        </p:spPr>
      </p:cxnSp>
      <p:cxnSp>
        <p:nvCxnSpPr>
          <p:cNvPr id="491" name="Gerader Verbinder 12"/>
          <p:cNvCxnSpPr/>
          <p:nvPr/>
        </p:nvCxnSpPr>
        <p:spPr>
          <a:xfrm>
            <a:off x="6201360" y="6504480"/>
            <a:ext cx="5040" cy="370080"/>
          </a:xfrm>
          <a:prstGeom prst="straightConnector1">
            <a:avLst/>
          </a:prstGeom>
          <a:ln w="0">
            <a:solidFill>
              <a:srgbClr val="444D26"/>
            </a:solidFill>
          </a:ln>
        </p:spPr>
      </p:cxnSp>
      <p:sp>
        <p:nvSpPr>
          <p:cNvPr id="49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9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53C942D-0882-4011-B648-F24615EE6D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7CDF71-8CBE-407A-A653-1C6DC73E530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9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49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9" name="Grafik 8"/>
          <p:cNvPicPr/>
          <p:nvPr/>
        </p:nvPicPr>
        <p:blipFill>
          <a:blip r:embed="rId2"/>
          <a:stretch/>
        </p:blipFill>
        <p:spPr>
          <a:xfrm>
            <a:off x="8141400" y="5590800"/>
            <a:ext cx="1003680" cy="1257120"/>
          </a:xfrm>
          <a:prstGeom prst="rect">
            <a:avLst/>
          </a:prstGeom>
          <a:noFill/>
          <a:ln w="0">
            <a:noFill/>
          </a:ln>
        </p:spPr>
      </p:pic>
      <p:cxnSp>
        <p:nvCxnSpPr>
          <p:cNvPr id="500" name="Gerader Verbinder 11"/>
          <p:cNvCxnSpPr/>
          <p:nvPr/>
        </p:nvCxnSpPr>
        <p:spPr>
          <a:xfrm>
            <a:off x="2289600" y="6504480"/>
            <a:ext cx="5040" cy="370080"/>
          </a:xfrm>
          <a:prstGeom prst="straightConnector1">
            <a:avLst/>
          </a:prstGeom>
          <a:ln w="0">
            <a:solidFill>
              <a:srgbClr val="444D26"/>
            </a:solidFill>
          </a:ln>
        </p:spPr>
      </p:cxnSp>
      <p:cxnSp>
        <p:nvCxnSpPr>
          <p:cNvPr id="501" name="Gerader Verbinder 12"/>
          <p:cNvCxnSpPr/>
          <p:nvPr/>
        </p:nvCxnSpPr>
        <p:spPr>
          <a:xfrm>
            <a:off x="6201360" y="6504480"/>
            <a:ext cx="5040" cy="370080"/>
          </a:xfrm>
          <a:prstGeom prst="straightConnector1">
            <a:avLst/>
          </a:prstGeom>
          <a:ln w="0">
            <a:solidFill>
              <a:srgbClr val="444D26"/>
            </a:solidFill>
          </a:ln>
        </p:spPr>
      </p:cxnSp>
      <p:sp>
        <p:nvSpPr>
          <p:cNvPr id="50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50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D907D06-C4E4-49F8-9DCF-4CA095CE296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4"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0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8A5B2A-FF51-4335-A4E3-70A645B75FD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0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50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9" name="Grafik 8"/>
          <p:cNvPicPr/>
          <p:nvPr/>
        </p:nvPicPr>
        <p:blipFill>
          <a:blip r:embed="rId2"/>
          <a:stretch/>
        </p:blipFill>
        <p:spPr>
          <a:xfrm>
            <a:off x="8141400" y="5590800"/>
            <a:ext cx="1003680" cy="1257120"/>
          </a:xfrm>
          <a:prstGeom prst="rect">
            <a:avLst/>
          </a:prstGeom>
          <a:noFill/>
          <a:ln w="0">
            <a:noFill/>
          </a:ln>
        </p:spPr>
      </p:pic>
      <p:cxnSp>
        <p:nvCxnSpPr>
          <p:cNvPr id="510" name="Gerader Verbinder 11"/>
          <p:cNvCxnSpPr/>
          <p:nvPr/>
        </p:nvCxnSpPr>
        <p:spPr>
          <a:xfrm>
            <a:off x="2289600" y="6504480"/>
            <a:ext cx="5040" cy="370080"/>
          </a:xfrm>
          <a:prstGeom prst="straightConnector1">
            <a:avLst/>
          </a:prstGeom>
          <a:ln w="0">
            <a:solidFill>
              <a:srgbClr val="444D26"/>
            </a:solidFill>
          </a:ln>
        </p:spPr>
      </p:cxnSp>
      <p:cxnSp>
        <p:nvCxnSpPr>
          <p:cNvPr id="511" name="Gerader Verbinder 12"/>
          <p:cNvCxnSpPr/>
          <p:nvPr/>
        </p:nvCxnSpPr>
        <p:spPr>
          <a:xfrm>
            <a:off x="6201360" y="6504480"/>
            <a:ext cx="5040" cy="370080"/>
          </a:xfrm>
          <a:prstGeom prst="straightConnector1">
            <a:avLst/>
          </a:prstGeom>
          <a:ln w="0">
            <a:solidFill>
              <a:srgbClr val="444D26"/>
            </a:solidFill>
          </a:ln>
        </p:spPr>
      </p:cxnSp>
      <p:sp>
        <p:nvSpPr>
          <p:cNvPr id="51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51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046D40E-5130-44F5-88F5-68FD4A4D66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4" name="PlaceHolder 1"/>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5"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1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8CB790-8BDA-4ADC-9EE7-35CB79726D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1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3680" cy="1257120"/>
          </a:xfrm>
          <a:prstGeom prst="rect">
            <a:avLst/>
          </a:prstGeom>
          <a:noFill/>
          <a:ln w="0">
            <a:noFill/>
          </a:ln>
        </p:spPr>
      </p:pic>
      <p:cxnSp>
        <p:nvCxnSpPr>
          <p:cNvPr id="521" name="Gerader Verbinder 9"/>
          <p:cNvCxnSpPr/>
          <p:nvPr/>
        </p:nvCxnSpPr>
        <p:spPr>
          <a:xfrm>
            <a:off x="2289600" y="6504480"/>
            <a:ext cx="5040" cy="370080"/>
          </a:xfrm>
          <a:prstGeom prst="straightConnector1">
            <a:avLst/>
          </a:prstGeom>
          <a:ln w="0">
            <a:solidFill>
              <a:srgbClr val="444D26"/>
            </a:solidFill>
          </a:ln>
        </p:spPr>
      </p:cxnSp>
      <p:cxnSp>
        <p:nvCxnSpPr>
          <p:cNvPr id="522" name="Gerader Verbinder 10"/>
          <p:cNvCxnSpPr/>
          <p:nvPr/>
        </p:nvCxnSpPr>
        <p:spPr>
          <a:xfrm>
            <a:off x="6201360" y="6504480"/>
            <a:ext cx="5040" cy="370080"/>
          </a:xfrm>
          <a:prstGeom prst="straightConnector1">
            <a:avLst/>
          </a:prstGeom>
          <a:ln w="0">
            <a:solidFill>
              <a:srgbClr val="444D26"/>
            </a:solidFill>
          </a:ln>
        </p:spPr>
      </p:cxnSp>
      <p:sp>
        <p:nvSpPr>
          <p:cNvPr id="52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EB0C630-783A-4ADB-90AE-D36E2197460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25"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D1445D5-D77B-4D6D-B316-7DEAC34C13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2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28" name="Resim 4"/>
          <p:cNvPicPr/>
          <p:nvPr/>
        </p:nvPicPr>
        <p:blipFill>
          <a:blip r:embed="rId4"/>
          <a:stretch/>
        </p:blipFill>
        <p:spPr>
          <a:xfrm>
            <a:off x="6357600" y="6570360"/>
            <a:ext cx="588600" cy="199800"/>
          </a:xfrm>
          <a:prstGeom prst="rect">
            <a:avLst/>
          </a:prstGeom>
          <a:noFill/>
          <a:ln w="0">
            <a:noFill/>
          </a:ln>
        </p:spPr>
      </p:pic>
      <p:sp>
        <p:nvSpPr>
          <p:cNvPr id="529"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3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1" name="Grafik 8"/>
          <p:cNvPicPr/>
          <p:nvPr/>
        </p:nvPicPr>
        <p:blipFill>
          <a:blip r:embed="rId2"/>
          <a:stretch/>
        </p:blipFill>
        <p:spPr>
          <a:xfrm>
            <a:off x="8141400" y="5590800"/>
            <a:ext cx="1003680" cy="1257120"/>
          </a:xfrm>
          <a:prstGeom prst="rect">
            <a:avLst/>
          </a:prstGeom>
          <a:noFill/>
          <a:ln w="0">
            <a:noFill/>
          </a:ln>
        </p:spPr>
      </p:pic>
      <p:cxnSp>
        <p:nvCxnSpPr>
          <p:cNvPr id="532" name="Gerader Verbinder 9"/>
          <p:cNvCxnSpPr/>
          <p:nvPr/>
        </p:nvCxnSpPr>
        <p:spPr>
          <a:xfrm>
            <a:off x="2289600" y="6504480"/>
            <a:ext cx="5040" cy="370080"/>
          </a:xfrm>
          <a:prstGeom prst="straightConnector1">
            <a:avLst/>
          </a:prstGeom>
          <a:ln w="0">
            <a:solidFill>
              <a:srgbClr val="444D26"/>
            </a:solidFill>
          </a:ln>
        </p:spPr>
      </p:cxnSp>
      <p:cxnSp>
        <p:nvCxnSpPr>
          <p:cNvPr id="533" name="Gerader Verbinder 10"/>
          <p:cNvCxnSpPr/>
          <p:nvPr/>
        </p:nvCxnSpPr>
        <p:spPr>
          <a:xfrm>
            <a:off x="6201360" y="6504480"/>
            <a:ext cx="5040" cy="370080"/>
          </a:xfrm>
          <a:prstGeom prst="straightConnector1">
            <a:avLst/>
          </a:prstGeom>
          <a:ln w="0">
            <a:solidFill>
              <a:srgbClr val="444D26"/>
            </a:solidFill>
          </a:ln>
        </p:spPr>
      </p:cxnSp>
      <p:sp>
        <p:nvSpPr>
          <p:cNvPr id="53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47D694-0744-4103-9AD5-14C995FCFC6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5"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36"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3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F3C2431-C38A-44DB-9350-4CEFA14CA37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39" name="Resim 4"/>
          <p:cNvPicPr/>
          <p:nvPr/>
        </p:nvPicPr>
        <p:blipFill>
          <a:blip r:embed="rId4"/>
          <a:stretch/>
        </p:blipFill>
        <p:spPr>
          <a:xfrm>
            <a:off x="6357600" y="6570360"/>
            <a:ext cx="588600" cy="199800"/>
          </a:xfrm>
          <a:prstGeom prst="rect">
            <a:avLst/>
          </a:prstGeom>
          <a:noFill/>
          <a:ln w="0">
            <a:noFill/>
          </a:ln>
        </p:spPr>
      </p:pic>
      <p:sp>
        <p:nvSpPr>
          <p:cNvPr id="540"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41"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2" name="Grafik 8"/>
          <p:cNvPicPr/>
          <p:nvPr/>
        </p:nvPicPr>
        <p:blipFill>
          <a:blip r:embed="rId2"/>
          <a:stretch/>
        </p:blipFill>
        <p:spPr>
          <a:xfrm>
            <a:off x="8141400" y="5590800"/>
            <a:ext cx="1003680" cy="1257120"/>
          </a:xfrm>
          <a:prstGeom prst="rect">
            <a:avLst/>
          </a:prstGeom>
          <a:noFill/>
          <a:ln w="0">
            <a:noFill/>
          </a:ln>
        </p:spPr>
      </p:pic>
      <p:cxnSp>
        <p:nvCxnSpPr>
          <p:cNvPr id="543" name="Gerader Verbinder 9"/>
          <p:cNvCxnSpPr/>
          <p:nvPr/>
        </p:nvCxnSpPr>
        <p:spPr>
          <a:xfrm>
            <a:off x="2289600" y="6504480"/>
            <a:ext cx="5040" cy="370080"/>
          </a:xfrm>
          <a:prstGeom prst="straightConnector1">
            <a:avLst/>
          </a:prstGeom>
          <a:ln w="0">
            <a:solidFill>
              <a:srgbClr val="444D26"/>
            </a:solidFill>
          </a:ln>
        </p:spPr>
      </p:cxnSp>
      <p:cxnSp>
        <p:nvCxnSpPr>
          <p:cNvPr id="544" name="Gerader Verbinder 10"/>
          <p:cNvCxnSpPr/>
          <p:nvPr/>
        </p:nvCxnSpPr>
        <p:spPr>
          <a:xfrm>
            <a:off x="6201360" y="6504480"/>
            <a:ext cx="5040" cy="370080"/>
          </a:xfrm>
          <a:prstGeom prst="straightConnector1">
            <a:avLst/>
          </a:prstGeom>
          <a:ln w="0">
            <a:solidFill>
              <a:srgbClr val="444D26"/>
            </a:solidFill>
          </a:ln>
        </p:spPr>
      </p:cxnSp>
      <p:sp>
        <p:nvSpPr>
          <p:cNvPr id="545"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4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6AE62CD-8E5F-43E0-B8F3-71DEF9D9E4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47"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48"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49"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2A6047C-0695-4045-8B01-6353BFB5DE0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0"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5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52"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3" name="Grafik 8"/>
          <p:cNvPicPr/>
          <p:nvPr/>
        </p:nvPicPr>
        <p:blipFill>
          <a:blip r:embed="rId2"/>
          <a:stretch/>
        </p:blipFill>
        <p:spPr>
          <a:xfrm>
            <a:off x="8141400" y="5590800"/>
            <a:ext cx="1003680" cy="1257120"/>
          </a:xfrm>
          <a:prstGeom prst="rect">
            <a:avLst/>
          </a:prstGeom>
          <a:noFill/>
          <a:ln w="0">
            <a:noFill/>
          </a:ln>
        </p:spPr>
      </p:pic>
      <p:cxnSp>
        <p:nvCxnSpPr>
          <p:cNvPr id="554" name="Gerader Verbinder 9"/>
          <p:cNvCxnSpPr/>
          <p:nvPr/>
        </p:nvCxnSpPr>
        <p:spPr>
          <a:xfrm>
            <a:off x="2289600" y="6504480"/>
            <a:ext cx="5040" cy="370080"/>
          </a:xfrm>
          <a:prstGeom prst="straightConnector1">
            <a:avLst/>
          </a:prstGeom>
          <a:ln w="0">
            <a:solidFill>
              <a:srgbClr val="444D26"/>
            </a:solidFill>
          </a:ln>
        </p:spPr>
      </p:cxnSp>
      <p:cxnSp>
        <p:nvCxnSpPr>
          <p:cNvPr id="555" name="Gerader Verbinder 10"/>
          <p:cNvCxnSpPr/>
          <p:nvPr/>
        </p:nvCxnSpPr>
        <p:spPr>
          <a:xfrm>
            <a:off x="6201360" y="6504480"/>
            <a:ext cx="5040" cy="370080"/>
          </a:xfrm>
          <a:prstGeom prst="straightConnector1">
            <a:avLst/>
          </a:prstGeom>
          <a:ln w="0">
            <a:solidFill>
              <a:srgbClr val="444D26"/>
            </a:solidFill>
          </a:ln>
        </p:spPr>
      </p:cxnSp>
      <p:sp>
        <p:nvSpPr>
          <p:cNvPr id="55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B303EEB-CCFE-49D0-89B0-21859985FA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58"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59"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60"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8FFB0B-F727-43B5-9388-E54635A6FC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1" name="Resim 5"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62" name="Resim 6"/>
          <p:cNvPicPr/>
          <p:nvPr/>
        </p:nvPicPr>
        <p:blipFill>
          <a:blip r:embed="rId4"/>
          <a:stretch/>
        </p:blipFill>
        <p:spPr>
          <a:xfrm>
            <a:off x="6357600" y="6570360"/>
            <a:ext cx="588600" cy="199800"/>
          </a:xfrm>
          <a:prstGeom prst="rect">
            <a:avLst/>
          </a:prstGeom>
          <a:noFill/>
          <a:ln w="0">
            <a:noFill/>
          </a:ln>
        </p:spPr>
      </p:pic>
      <p:sp>
        <p:nvSpPr>
          <p:cNvPr id="563"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564"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5" name="Grafik 8"/>
          <p:cNvPicPr/>
          <p:nvPr/>
        </p:nvPicPr>
        <p:blipFill>
          <a:blip r:embed="rId2"/>
          <a:stretch/>
        </p:blipFill>
        <p:spPr>
          <a:xfrm>
            <a:off x="8141400" y="5590800"/>
            <a:ext cx="1003680" cy="1257120"/>
          </a:xfrm>
          <a:prstGeom prst="rect">
            <a:avLst/>
          </a:prstGeom>
          <a:noFill/>
          <a:ln w="0">
            <a:noFill/>
          </a:ln>
        </p:spPr>
      </p:pic>
      <p:cxnSp>
        <p:nvCxnSpPr>
          <p:cNvPr id="566" name="Gerader Verbinder 9"/>
          <p:cNvCxnSpPr/>
          <p:nvPr/>
        </p:nvCxnSpPr>
        <p:spPr>
          <a:xfrm>
            <a:off x="2289600" y="6504480"/>
            <a:ext cx="5040" cy="370080"/>
          </a:xfrm>
          <a:prstGeom prst="straightConnector1">
            <a:avLst/>
          </a:prstGeom>
          <a:ln w="0">
            <a:solidFill>
              <a:srgbClr val="444D26"/>
            </a:solidFill>
          </a:ln>
        </p:spPr>
      </p:cxnSp>
      <p:cxnSp>
        <p:nvCxnSpPr>
          <p:cNvPr id="567" name="Gerader Verbinder 10"/>
          <p:cNvCxnSpPr/>
          <p:nvPr/>
        </p:nvCxnSpPr>
        <p:spPr>
          <a:xfrm>
            <a:off x="6201360" y="6504480"/>
            <a:ext cx="5040" cy="370080"/>
          </a:xfrm>
          <a:prstGeom prst="straightConnector1">
            <a:avLst/>
          </a:prstGeom>
          <a:ln w="0">
            <a:solidFill>
              <a:srgbClr val="444D26"/>
            </a:solidFill>
          </a:ln>
        </p:spPr>
      </p:cxnSp>
      <p:sp>
        <p:nvSpPr>
          <p:cNvPr id="568"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6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D041E4-BF00-44D1-9A4F-949B8E1FE49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7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71"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57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7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74B2624-E7EE-4F72-BC0B-24F0B70E26E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7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576"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7" name="Grafik 8"/>
          <p:cNvPicPr/>
          <p:nvPr/>
        </p:nvPicPr>
        <p:blipFill>
          <a:blip r:embed="rId2"/>
          <a:stretch/>
        </p:blipFill>
        <p:spPr>
          <a:xfrm>
            <a:off x="8141400" y="5590800"/>
            <a:ext cx="1003680" cy="1257120"/>
          </a:xfrm>
          <a:prstGeom prst="rect">
            <a:avLst/>
          </a:prstGeom>
          <a:noFill/>
          <a:ln w="0">
            <a:noFill/>
          </a:ln>
        </p:spPr>
      </p:pic>
      <p:cxnSp>
        <p:nvCxnSpPr>
          <p:cNvPr id="578" name="Gerader Verbinder 9"/>
          <p:cNvCxnSpPr/>
          <p:nvPr/>
        </p:nvCxnSpPr>
        <p:spPr>
          <a:xfrm>
            <a:off x="2289600" y="6504480"/>
            <a:ext cx="5040" cy="370080"/>
          </a:xfrm>
          <a:prstGeom prst="straightConnector1">
            <a:avLst/>
          </a:prstGeom>
          <a:ln w="0">
            <a:solidFill>
              <a:srgbClr val="444D26"/>
            </a:solidFill>
          </a:ln>
        </p:spPr>
      </p:cxnSp>
      <p:cxnSp>
        <p:nvCxnSpPr>
          <p:cNvPr id="579" name="Gerader Verbinder 10"/>
          <p:cNvCxnSpPr/>
          <p:nvPr/>
        </p:nvCxnSpPr>
        <p:spPr>
          <a:xfrm>
            <a:off x="6201360" y="6504480"/>
            <a:ext cx="5040" cy="370080"/>
          </a:xfrm>
          <a:prstGeom prst="straightConnector1">
            <a:avLst/>
          </a:prstGeom>
          <a:ln w="0">
            <a:solidFill>
              <a:srgbClr val="444D26"/>
            </a:solidFill>
          </a:ln>
        </p:spPr>
      </p:cxnSp>
      <p:sp>
        <p:nvSpPr>
          <p:cNvPr id="580"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8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6A6CB1B-A7FB-4ED3-A038-3D09F1C020C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83"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58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CFD4369-2CD8-49C7-904C-7E1076AA6D6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8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587"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8" name="Grafik 8"/>
          <p:cNvPicPr/>
          <p:nvPr/>
        </p:nvPicPr>
        <p:blipFill>
          <a:blip r:embed="rId2"/>
          <a:stretch/>
        </p:blipFill>
        <p:spPr>
          <a:xfrm>
            <a:off x="8141400" y="5590800"/>
            <a:ext cx="1003680" cy="1257120"/>
          </a:xfrm>
          <a:prstGeom prst="rect">
            <a:avLst/>
          </a:prstGeom>
          <a:noFill/>
          <a:ln w="0">
            <a:noFill/>
          </a:ln>
        </p:spPr>
      </p:pic>
      <p:cxnSp>
        <p:nvCxnSpPr>
          <p:cNvPr id="589" name="Gerader Verbinder 9"/>
          <p:cNvCxnSpPr/>
          <p:nvPr/>
        </p:nvCxnSpPr>
        <p:spPr>
          <a:xfrm>
            <a:off x="2289600" y="6504480"/>
            <a:ext cx="5040" cy="370080"/>
          </a:xfrm>
          <a:prstGeom prst="straightConnector1">
            <a:avLst/>
          </a:prstGeom>
          <a:ln w="0">
            <a:solidFill>
              <a:srgbClr val="444D26"/>
            </a:solidFill>
          </a:ln>
        </p:spPr>
      </p:cxnSp>
      <p:cxnSp>
        <p:nvCxnSpPr>
          <p:cNvPr id="590" name="Gerader Verbinder 10"/>
          <p:cNvCxnSpPr/>
          <p:nvPr/>
        </p:nvCxnSpPr>
        <p:spPr>
          <a:xfrm>
            <a:off x="6201360" y="6504480"/>
            <a:ext cx="5040" cy="370080"/>
          </a:xfrm>
          <a:prstGeom prst="straightConnector1">
            <a:avLst/>
          </a:prstGeom>
          <a:ln w="0">
            <a:solidFill>
              <a:srgbClr val="444D26"/>
            </a:solidFill>
          </a:ln>
        </p:spPr>
      </p:cxnSp>
      <p:sp>
        <p:nvSpPr>
          <p:cNvPr id="59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9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B54885A-3377-4C7B-B9F3-8435D41975E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3"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94"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595"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9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E4901CF-1E70-4C07-97C5-27753A5380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7"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98"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9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00" name="Grafik 8"/>
          <p:cNvPicPr/>
          <p:nvPr/>
        </p:nvPicPr>
        <p:blipFill>
          <a:blip r:embed="rId2"/>
          <a:stretch/>
        </p:blipFill>
        <p:spPr>
          <a:xfrm>
            <a:off x="8141400" y="5590800"/>
            <a:ext cx="1003680" cy="1257120"/>
          </a:xfrm>
          <a:prstGeom prst="rect">
            <a:avLst/>
          </a:prstGeom>
          <a:noFill/>
          <a:ln w="0">
            <a:noFill/>
          </a:ln>
        </p:spPr>
      </p:pic>
      <p:cxnSp>
        <p:nvCxnSpPr>
          <p:cNvPr id="601" name="Gerader Verbinder 9"/>
          <p:cNvCxnSpPr/>
          <p:nvPr/>
        </p:nvCxnSpPr>
        <p:spPr>
          <a:xfrm>
            <a:off x="2289600" y="6504480"/>
            <a:ext cx="5040" cy="370080"/>
          </a:xfrm>
          <a:prstGeom prst="straightConnector1">
            <a:avLst/>
          </a:prstGeom>
          <a:ln w="0">
            <a:solidFill>
              <a:srgbClr val="444D26"/>
            </a:solidFill>
          </a:ln>
        </p:spPr>
      </p:cxnSp>
      <p:cxnSp>
        <p:nvCxnSpPr>
          <p:cNvPr id="602" name="Gerader Verbinder 10"/>
          <p:cNvCxnSpPr/>
          <p:nvPr/>
        </p:nvCxnSpPr>
        <p:spPr>
          <a:xfrm>
            <a:off x="6201360" y="6504480"/>
            <a:ext cx="5040" cy="370080"/>
          </a:xfrm>
          <a:prstGeom prst="straightConnector1">
            <a:avLst/>
          </a:prstGeom>
          <a:ln w="0">
            <a:solidFill>
              <a:srgbClr val="444D26"/>
            </a:solidFill>
          </a:ln>
        </p:spPr>
      </p:cxnSp>
      <p:sp>
        <p:nvSpPr>
          <p:cNvPr id="60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4164A69-A53F-4714-B55F-39050D72CC8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0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DF9EC1-456C-4CC8-A9F6-8A47A0D6D3C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6"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07" name="Resim 5"/>
          <p:cNvPicPr/>
          <p:nvPr/>
        </p:nvPicPr>
        <p:blipFill>
          <a:blip r:embed="rId4"/>
          <a:stretch/>
        </p:blipFill>
        <p:spPr>
          <a:xfrm>
            <a:off x="6357600" y="6570360"/>
            <a:ext cx="588600" cy="199800"/>
          </a:xfrm>
          <a:prstGeom prst="rect">
            <a:avLst/>
          </a:prstGeom>
          <a:noFill/>
          <a:ln w="0">
            <a:noFill/>
          </a:ln>
        </p:spPr>
      </p:pic>
      <p:sp>
        <p:nvSpPr>
          <p:cNvPr id="608"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60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0" name="Grafik 8"/>
          <p:cNvPicPr/>
          <p:nvPr/>
        </p:nvPicPr>
        <p:blipFill>
          <a:blip r:embed="rId2"/>
          <a:stretch/>
        </p:blipFill>
        <p:spPr>
          <a:xfrm>
            <a:off x="8141400" y="5590800"/>
            <a:ext cx="1003680" cy="1257120"/>
          </a:xfrm>
          <a:prstGeom prst="rect">
            <a:avLst/>
          </a:prstGeom>
          <a:noFill/>
          <a:ln w="0">
            <a:noFill/>
          </a:ln>
        </p:spPr>
      </p:pic>
      <p:cxnSp>
        <p:nvCxnSpPr>
          <p:cNvPr id="611" name="Gerader Verbinder 9"/>
          <p:cNvCxnSpPr/>
          <p:nvPr/>
        </p:nvCxnSpPr>
        <p:spPr>
          <a:xfrm>
            <a:off x="2289600" y="6504480"/>
            <a:ext cx="5040" cy="370080"/>
          </a:xfrm>
          <a:prstGeom prst="straightConnector1">
            <a:avLst/>
          </a:prstGeom>
          <a:ln w="0">
            <a:solidFill>
              <a:srgbClr val="444D26"/>
            </a:solidFill>
          </a:ln>
        </p:spPr>
      </p:cxnSp>
      <p:cxnSp>
        <p:nvCxnSpPr>
          <p:cNvPr id="612" name="Gerader Verbinder 10"/>
          <p:cNvCxnSpPr/>
          <p:nvPr/>
        </p:nvCxnSpPr>
        <p:spPr>
          <a:xfrm>
            <a:off x="6201360" y="6504480"/>
            <a:ext cx="5040" cy="370080"/>
          </a:xfrm>
          <a:prstGeom prst="straightConnector1">
            <a:avLst/>
          </a:prstGeom>
          <a:ln w="0">
            <a:solidFill>
              <a:srgbClr val="444D26"/>
            </a:solidFill>
          </a:ln>
        </p:spPr>
      </p:cxnSp>
      <p:sp>
        <p:nvSpPr>
          <p:cNvPr id="61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A23B7A9-8252-43E7-B3D8-9FE3A2637B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33AED87-750B-461E-8337-2B48CFC8C6F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15" name="Resim 7"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16" name="Resim 8"/>
          <p:cNvPicPr/>
          <p:nvPr/>
        </p:nvPicPr>
        <p:blipFill>
          <a:blip r:embed="rId4"/>
          <a:stretch/>
        </p:blipFill>
        <p:spPr>
          <a:xfrm>
            <a:off x="6357600" y="6570360"/>
            <a:ext cx="588600" cy="199800"/>
          </a:xfrm>
          <a:prstGeom prst="rect">
            <a:avLst/>
          </a:prstGeom>
          <a:noFill/>
          <a:ln w="0">
            <a:noFill/>
          </a:ln>
        </p:spPr>
      </p:pic>
      <p:sp>
        <p:nvSpPr>
          <p:cNvPr id="617"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1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9" name="Grafik 8"/>
          <p:cNvPicPr/>
          <p:nvPr/>
        </p:nvPicPr>
        <p:blipFill>
          <a:blip r:embed="rId2"/>
          <a:stretch/>
        </p:blipFill>
        <p:spPr>
          <a:xfrm>
            <a:off x="8141400" y="5590800"/>
            <a:ext cx="1003680" cy="1257120"/>
          </a:xfrm>
          <a:prstGeom prst="rect">
            <a:avLst/>
          </a:prstGeom>
          <a:noFill/>
          <a:ln w="0">
            <a:noFill/>
          </a:ln>
        </p:spPr>
      </p:pic>
      <p:cxnSp>
        <p:nvCxnSpPr>
          <p:cNvPr id="620" name="Gerader Verbinder 9"/>
          <p:cNvCxnSpPr/>
          <p:nvPr/>
        </p:nvCxnSpPr>
        <p:spPr>
          <a:xfrm>
            <a:off x="2289600" y="6504480"/>
            <a:ext cx="5040" cy="370080"/>
          </a:xfrm>
          <a:prstGeom prst="straightConnector1">
            <a:avLst/>
          </a:prstGeom>
          <a:ln w="0">
            <a:solidFill>
              <a:srgbClr val="444D26"/>
            </a:solidFill>
          </a:ln>
        </p:spPr>
      </p:cxnSp>
      <p:cxnSp>
        <p:nvCxnSpPr>
          <p:cNvPr id="621" name="Gerader Verbinder 10"/>
          <p:cNvCxnSpPr/>
          <p:nvPr/>
        </p:nvCxnSpPr>
        <p:spPr>
          <a:xfrm>
            <a:off x="6201360" y="6504480"/>
            <a:ext cx="5040" cy="370080"/>
          </a:xfrm>
          <a:prstGeom prst="straightConnector1">
            <a:avLst/>
          </a:prstGeom>
          <a:ln w="0">
            <a:solidFill>
              <a:srgbClr val="444D26"/>
            </a:solidFill>
          </a:ln>
        </p:spPr>
      </p:cxnSp>
      <p:sp>
        <p:nvSpPr>
          <p:cNvPr id="62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2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9A0C177-D0B4-4710-8E3B-4FDCEFF7168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4"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25"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2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B96F260-8F13-4831-A850-1756D11DBE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62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0" name="Grafik 8"/>
          <p:cNvPicPr/>
          <p:nvPr/>
        </p:nvPicPr>
        <p:blipFill>
          <a:blip r:embed="rId2"/>
          <a:stretch/>
        </p:blipFill>
        <p:spPr>
          <a:xfrm>
            <a:off x="8141400" y="5590800"/>
            <a:ext cx="1003680" cy="1257120"/>
          </a:xfrm>
          <a:prstGeom prst="rect">
            <a:avLst/>
          </a:prstGeom>
          <a:noFill/>
          <a:ln w="0">
            <a:noFill/>
          </a:ln>
        </p:spPr>
      </p:pic>
      <p:cxnSp>
        <p:nvCxnSpPr>
          <p:cNvPr id="631" name="Gerader Verbinder 9"/>
          <p:cNvCxnSpPr/>
          <p:nvPr/>
        </p:nvCxnSpPr>
        <p:spPr>
          <a:xfrm>
            <a:off x="2289600" y="6504480"/>
            <a:ext cx="5040" cy="370080"/>
          </a:xfrm>
          <a:prstGeom prst="straightConnector1">
            <a:avLst/>
          </a:prstGeom>
          <a:ln w="0">
            <a:solidFill>
              <a:srgbClr val="444D26"/>
            </a:solidFill>
          </a:ln>
        </p:spPr>
      </p:cxnSp>
      <p:cxnSp>
        <p:nvCxnSpPr>
          <p:cNvPr id="632" name="Gerader Verbinder 10"/>
          <p:cNvCxnSpPr/>
          <p:nvPr/>
        </p:nvCxnSpPr>
        <p:spPr>
          <a:xfrm>
            <a:off x="6201360" y="6504480"/>
            <a:ext cx="5040" cy="370080"/>
          </a:xfrm>
          <a:prstGeom prst="straightConnector1">
            <a:avLst/>
          </a:prstGeom>
          <a:ln w="0">
            <a:solidFill>
              <a:srgbClr val="444D26"/>
            </a:solidFill>
          </a:ln>
        </p:spPr>
      </p:cxnSp>
      <p:sp>
        <p:nvSpPr>
          <p:cNvPr id="633" name="Textfeld 14"/>
          <p:cNvSpPr/>
          <p:nvPr/>
        </p:nvSpPr>
        <p:spPr>
          <a:xfrm>
            <a:off x="3220200" y="6518160"/>
            <a:ext cx="22712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63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4D3194-7BE5-4D8C-AC5A-78D43DA4EA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5"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36"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637"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3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0A8278-F1FD-4210-BAB7-604D339BBDF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3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4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41"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2" name="Grafik 8"/>
          <p:cNvPicPr/>
          <p:nvPr/>
        </p:nvPicPr>
        <p:blipFill>
          <a:blip r:embed="rId2"/>
          <a:stretch/>
        </p:blipFill>
        <p:spPr>
          <a:xfrm>
            <a:off x="8141400" y="5590800"/>
            <a:ext cx="1003680" cy="1257120"/>
          </a:xfrm>
          <a:prstGeom prst="rect">
            <a:avLst/>
          </a:prstGeom>
          <a:noFill/>
          <a:ln w="0">
            <a:noFill/>
          </a:ln>
        </p:spPr>
      </p:pic>
      <p:cxnSp>
        <p:nvCxnSpPr>
          <p:cNvPr id="643" name="Gerader Verbinder 9"/>
          <p:cNvCxnSpPr/>
          <p:nvPr/>
        </p:nvCxnSpPr>
        <p:spPr>
          <a:xfrm>
            <a:off x="2289600" y="6504480"/>
            <a:ext cx="5040" cy="370080"/>
          </a:xfrm>
          <a:prstGeom prst="straightConnector1">
            <a:avLst/>
          </a:prstGeom>
          <a:ln w="0">
            <a:solidFill>
              <a:srgbClr val="444D26"/>
            </a:solidFill>
          </a:ln>
        </p:spPr>
      </p:cxnSp>
      <p:cxnSp>
        <p:nvCxnSpPr>
          <p:cNvPr id="644" name="Gerader Verbinder 10"/>
          <p:cNvCxnSpPr/>
          <p:nvPr/>
        </p:nvCxnSpPr>
        <p:spPr>
          <a:xfrm>
            <a:off x="6201360" y="6504480"/>
            <a:ext cx="5040" cy="370080"/>
          </a:xfrm>
          <a:prstGeom prst="straightConnector1">
            <a:avLst/>
          </a:prstGeom>
          <a:ln w="0">
            <a:solidFill>
              <a:srgbClr val="444D26"/>
            </a:solidFill>
          </a:ln>
        </p:spPr>
      </p:cxnSp>
      <p:sp>
        <p:nvSpPr>
          <p:cNvPr id="645"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4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565A853-9055-46FF-B762-BD5806C7DFD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4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BD94169-AC1B-47AC-90A9-043D25E7B5D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50" name="Resim 4"/>
          <p:cNvPicPr/>
          <p:nvPr/>
        </p:nvPicPr>
        <p:blipFill>
          <a:blip r:embed="rId4"/>
          <a:stretch/>
        </p:blipFill>
        <p:spPr>
          <a:xfrm>
            <a:off x="6357600" y="6570360"/>
            <a:ext cx="588600" cy="199800"/>
          </a:xfrm>
          <a:prstGeom prst="rect">
            <a:avLst/>
          </a:prstGeom>
          <a:noFill/>
          <a:ln w="0">
            <a:noFill/>
          </a:ln>
        </p:spPr>
      </p:pic>
      <p:sp>
        <p:nvSpPr>
          <p:cNvPr id="651"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652"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3" name="Grafik 8"/>
          <p:cNvPicPr/>
          <p:nvPr/>
        </p:nvPicPr>
        <p:blipFill>
          <a:blip r:embed="rId2"/>
          <a:stretch/>
        </p:blipFill>
        <p:spPr>
          <a:xfrm>
            <a:off x="8141400" y="5590800"/>
            <a:ext cx="1003680" cy="1257120"/>
          </a:xfrm>
          <a:prstGeom prst="rect">
            <a:avLst/>
          </a:prstGeom>
          <a:noFill/>
          <a:ln w="0">
            <a:noFill/>
          </a:ln>
        </p:spPr>
      </p:pic>
      <p:cxnSp>
        <p:nvCxnSpPr>
          <p:cNvPr id="654" name="Gerader Verbinder 9"/>
          <p:cNvCxnSpPr/>
          <p:nvPr/>
        </p:nvCxnSpPr>
        <p:spPr>
          <a:xfrm>
            <a:off x="2289600" y="6504480"/>
            <a:ext cx="5040" cy="370080"/>
          </a:xfrm>
          <a:prstGeom prst="straightConnector1">
            <a:avLst/>
          </a:prstGeom>
          <a:ln w="0">
            <a:solidFill>
              <a:srgbClr val="444D26"/>
            </a:solidFill>
          </a:ln>
        </p:spPr>
      </p:cxnSp>
      <p:cxnSp>
        <p:nvCxnSpPr>
          <p:cNvPr id="655" name="Gerader Verbinder 10"/>
          <p:cNvCxnSpPr/>
          <p:nvPr/>
        </p:nvCxnSpPr>
        <p:spPr>
          <a:xfrm>
            <a:off x="6201360" y="6504480"/>
            <a:ext cx="5040" cy="370080"/>
          </a:xfrm>
          <a:prstGeom prst="straightConnector1">
            <a:avLst/>
          </a:prstGeom>
          <a:ln w="0">
            <a:solidFill>
              <a:srgbClr val="444D26"/>
            </a:solidFill>
          </a:ln>
        </p:spPr>
      </p:cxnSp>
      <p:sp>
        <p:nvSpPr>
          <p:cNvPr id="65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57"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A314C9-06CA-4022-8EDB-580F4E8288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8"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659"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660" name="PlaceHolder 3"/>
          <p:cNvSpPr>
            <a:spLocks noGrp="1"/>
          </p:cNvSpPr>
          <p:nvPr>
            <p:ph type="sldNum" idx="3"/>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99E6E086-4702-4190-A1BD-C5120CD6A518}"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66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7816481-67DF-483A-8612-CE5FCE38006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2"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6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664"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5" name="Grafik 8"/>
          <p:cNvPicPr/>
          <p:nvPr/>
        </p:nvPicPr>
        <p:blipFill>
          <a:blip r:embed="rId2"/>
          <a:stretch/>
        </p:blipFill>
        <p:spPr>
          <a:xfrm>
            <a:off x="8141400" y="5590800"/>
            <a:ext cx="1003680" cy="1257120"/>
          </a:xfrm>
          <a:prstGeom prst="rect">
            <a:avLst/>
          </a:prstGeom>
          <a:noFill/>
          <a:ln w="0">
            <a:noFill/>
          </a:ln>
        </p:spPr>
      </p:pic>
      <p:cxnSp>
        <p:nvCxnSpPr>
          <p:cNvPr id="666" name="Gerader Verbinder 9"/>
          <p:cNvCxnSpPr/>
          <p:nvPr/>
        </p:nvCxnSpPr>
        <p:spPr>
          <a:xfrm>
            <a:off x="2289600" y="6504480"/>
            <a:ext cx="5040" cy="370080"/>
          </a:xfrm>
          <a:prstGeom prst="straightConnector1">
            <a:avLst/>
          </a:prstGeom>
          <a:ln w="0">
            <a:solidFill>
              <a:srgbClr val="444D26"/>
            </a:solidFill>
          </a:ln>
        </p:spPr>
      </p:cxnSp>
      <p:cxnSp>
        <p:nvCxnSpPr>
          <p:cNvPr id="667" name="Gerader Verbinder 10"/>
          <p:cNvCxnSpPr/>
          <p:nvPr/>
        </p:nvCxnSpPr>
        <p:spPr>
          <a:xfrm>
            <a:off x="6201360" y="6504480"/>
            <a:ext cx="5040" cy="370080"/>
          </a:xfrm>
          <a:prstGeom prst="straightConnector1">
            <a:avLst/>
          </a:prstGeom>
          <a:ln w="0">
            <a:solidFill>
              <a:srgbClr val="444D26"/>
            </a:solidFill>
          </a:ln>
        </p:spPr>
      </p:cxnSp>
      <p:sp>
        <p:nvSpPr>
          <p:cNvPr id="668"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6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C2BD38-BEF7-499F-926A-DA43F086E72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70"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71"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7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FA88DAB-D1E4-42F6-92FF-4AA5C7B82EB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7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675"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6" name="Grafik 8"/>
          <p:cNvPicPr/>
          <p:nvPr/>
        </p:nvPicPr>
        <p:blipFill>
          <a:blip r:embed="rId2"/>
          <a:stretch/>
        </p:blipFill>
        <p:spPr>
          <a:xfrm>
            <a:off x="8141400" y="5590800"/>
            <a:ext cx="1003680" cy="1257120"/>
          </a:xfrm>
          <a:prstGeom prst="rect">
            <a:avLst/>
          </a:prstGeom>
          <a:noFill/>
          <a:ln w="0">
            <a:noFill/>
          </a:ln>
        </p:spPr>
      </p:pic>
      <p:cxnSp>
        <p:nvCxnSpPr>
          <p:cNvPr id="677" name="Gerader Verbinder 9"/>
          <p:cNvCxnSpPr/>
          <p:nvPr/>
        </p:nvCxnSpPr>
        <p:spPr>
          <a:xfrm>
            <a:off x="2289600" y="6504480"/>
            <a:ext cx="5040" cy="370080"/>
          </a:xfrm>
          <a:prstGeom prst="straightConnector1">
            <a:avLst/>
          </a:prstGeom>
          <a:ln w="0">
            <a:solidFill>
              <a:srgbClr val="444D26"/>
            </a:solidFill>
          </a:ln>
        </p:spPr>
      </p:cxnSp>
      <p:cxnSp>
        <p:nvCxnSpPr>
          <p:cNvPr id="678" name="Gerader Verbinder 10"/>
          <p:cNvCxnSpPr/>
          <p:nvPr/>
        </p:nvCxnSpPr>
        <p:spPr>
          <a:xfrm>
            <a:off x="6201360" y="6504480"/>
            <a:ext cx="5040" cy="370080"/>
          </a:xfrm>
          <a:prstGeom prst="straightConnector1">
            <a:avLst/>
          </a:prstGeom>
          <a:ln w="0">
            <a:solidFill>
              <a:srgbClr val="444D26"/>
            </a:solidFill>
          </a:ln>
        </p:spPr>
      </p:cxnSp>
      <p:sp>
        <p:nvSpPr>
          <p:cNvPr id="67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8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030C9E9-EFE3-44AD-844E-B4F8772393F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2"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83"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8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01AA42-10BC-4088-9BD3-4316A28B2FB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5" name="Resim 5"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86" name="Resim 6"/>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687"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8" name="Grafik 8"/>
          <p:cNvPicPr/>
          <p:nvPr/>
        </p:nvPicPr>
        <p:blipFill>
          <a:blip r:embed="rId2"/>
          <a:stretch/>
        </p:blipFill>
        <p:spPr>
          <a:xfrm>
            <a:off x="8141400" y="5590800"/>
            <a:ext cx="1003680" cy="1257120"/>
          </a:xfrm>
          <a:prstGeom prst="rect">
            <a:avLst/>
          </a:prstGeom>
          <a:noFill/>
          <a:ln w="0">
            <a:noFill/>
          </a:ln>
        </p:spPr>
      </p:pic>
      <p:cxnSp>
        <p:nvCxnSpPr>
          <p:cNvPr id="689" name="Gerader Verbinder 9"/>
          <p:cNvCxnSpPr/>
          <p:nvPr/>
        </p:nvCxnSpPr>
        <p:spPr>
          <a:xfrm>
            <a:off x="2289600" y="6504480"/>
            <a:ext cx="5040" cy="370080"/>
          </a:xfrm>
          <a:prstGeom prst="straightConnector1">
            <a:avLst/>
          </a:prstGeom>
          <a:ln w="0">
            <a:solidFill>
              <a:srgbClr val="444D26"/>
            </a:solidFill>
          </a:ln>
        </p:spPr>
      </p:cxnSp>
      <p:cxnSp>
        <p:nvCxnSpPr>
          <p:cNvPr id="690" name="Gerader Verbinder 10"/>
          <p:cNvCxnSpPr/>
          <p:nvPr/>
        </p:nvCxnSpPr>
        <p:spPr>
          <a:xfrm>
            <a:off x="6201360" y="6504480"/>
            <a:ext cx="5040" cy="370080"/>
          </a:xfrm>
          <a:prstGeom prst="straightConnector1">
            <a:avLst/>
          </a:prstGeom>
          <a:ln w="0">
            <a:solidFill>
              <a:srgbClr val="444D26"/>
            </a:solidFill>
          </a:ln>
        </p:spPr>
      </p:cxnSp>
      <p:sp>
        <p:nvSpPr>
          <p:cNvPr id="691"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9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3D86206-79AD-46F6-8B55-7B7DF3F63E5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94"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5"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510AA3-4C79-4E90-8914-096EA374039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9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99"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00" name="Grafik 8"/>
          <p:cNvPicPr/>
          <p:nvPr/>
        </p:nvPicPr>
        <p:blipFill>
          <a:blip r:embed="rId2"/>
          <a:stretch/>
        </p:blipFill>
        <p:spPr>
          <a:xfrm>
            <a:off x="8141400" y="5590800"/>
            <a:ext cx="1003680" cy="1257120"/>
          </a:xfrm>
          <a:prstGeom prst="rect">
            <a:avLst/>
          </a:prstGeom>
          <a:noFill/>
          <a:ln w="0">
            <a:noFill/>
          </a:ln>
        </p:spPr>
      </p:pic>
      <p:cxnSp>
        <p:nvCxnSpPr>
          <p:cNvPr id="701" name="Gerader Verbinder 9"/>
          <p:cNvCxnSpPr/>
          <p:nvPr/>
        </p:nvCxnSpPr>
        <p:spPr>
          <a:xfrm>
            <a:off x="2289600" y="6504480"/>
            <a:ext cx="5040" cy="370080"/>
          </a:xfrm>
          <a:prstGeom prst="straightConnector1">
            <a:avLst/>
          </a:prstGeom>
          <a:ln w="0">
            <a:solidFill>
              <a:srgbClr val="444D26"/>
            </a:solidFill>
          </a:ln>
        </p:spPr>
      </p:cxnSp>
      <p:cxnSp>
        <p:nvCxnSpPr>
          <p:cNvPr id="702" name="Gerader Verbinder 10"/>
          <p:cNvCxnSpPr/>
          <p:nvPr/>
        </p:nvCxnSpPr>
        <p:spPr>
          <a:xfrm>
            <a:off x="6201360" y="6504480"/>
            <a:ext cx="5040" cy="370080"/>
          </a:xfrm>
          <a:prstGeom prst="straightConnector1">
            <a:avLst/>
          </a:prstGeom>
          <a:ln w="0">
            <a:solidFill>
              <a:srgbClr val="444D26"/>
            </a:solidFill>
          </a:ln>
        </p:spPr>
      </p:cxnSp>
      <p:sp>
        <p:nvSpPr>
          <p:cNvPr id="703"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0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CA8D9C6-664B-4432-9AC6-50FD2610BD7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0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9416D15-FC16-4415-AC8B-CA70668EF6C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0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709"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0" name="Grafik 8"/>
          <p:cNvPicPr/>
          <p:nvPr/>
        </p:nvPicPr>
        <p:blipFill>
          <a:blip r:embed="rId2"/>
          <a:stretch/>
        </p:blipFill>
        <p:spPr>
          <a:xfrm>
            <a:off x="8141400" y="5590800"/>
            <a:ext cx="1003680" cy="1257120"/>
          </a:xfrm>
          <a:prstGeom prst="rect">
            <a:avLst/>
          </a:prstGeom>
          <a:noFill/>
          <a:ln w="0">
            <a:noFill/>
          </a:ln>
        </p:spPr>
      </p:pic>
      <p:cxnSp>
        <p:nvCxnSpPr>
          <p:cNvPr id="711" name="Gerader Verbinder 9"/>
          <p:cNvCxnSpPr/>
          <p:nvPr/>
        </p:nvCxnSpPr>
        <p:spPr>
          <a:xfrm>
            <a:off x="2289600" y="6504480"/>
            <a:ext cx="5040" cy="370080"/>
          </a:xfrm>
          <a:prstGeom prst="straightConnector1">
            <a:avLst/>
          </a:prstGeom>
          <a:ln w="0">
            <a:solidFill>
              <a:srgbClr val="444D26"/>
            </a:solidFill>
          </a:ln>
        </p:spPr>
      </p:cxnSp>
      <p:cxnSp>
        <p:nvCxnSpPr>
          <p:cNvPr id="712" name="Gerader Verbinder 10"/>
          <p:cNvCxnSpPr/>
          <p:nvPr/>
        </p:nvCxnSpPr>
        <p:spPr>
          <a:xfrm>
            <a:off x="6201360" y="6504480"/>
            <a:ext cx="5040" cy="370080"/>
          </a:xfrm>
          <a:prstGeom prst="straightConnector1">
            <a:avLst/>
          </a:prstGeom>
          <a:ln w="0">
            <a:solidFill>
              <a:srgbClr val="444D26"/>
            </a:solidFill>
          </a:ln>
        </p:spPr>
      </p:cxnSp>
      <p:sp>
        <p:nvSpPr>
          <p:cNvPr id="71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71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751528D-A99C-4303-AE8E-452C9A2AFA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7E34A3-BF77-476A-A89E-0288814A342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17"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18"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19"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0" name="Grafik 8"/>
          <p:cNvPicPr/>
          <p:nvPr/>
        </p:nvPicPr>
        <p:blipFill>
          <a:blip r:embed="rId2"/>
          <a:stretch/>
        </p:blipFill>
        <p:spPr>
          <a:xfrm>
            <a:off x="8141400" y="5590800"/>
            <a:ext cx="1003680" cy="1257120"/>
          </a:xfrm>
          <a:prstGeom prst="rect">
            <a:avLst/>
          </a:prstGeom>
          <a:noFill/>
          <a:ln w="0">
            <a:noFill/>
          </a:ln>
        </p:spPr>
      </p:pic>
      <p:cxnSp>
        <p:nvCxnSpPr>
          <p:cNvPr id="721" name="Gerader Verbinder 9"/>
          <p:cNvCxnSpPr/>
          <p:nvPr/>
        </p:nvCxnSpPr>
        <p:spPr>
          <a:xfrm>
            <a:off x="2289600" y="6504480"/>
            <a:ext cx="5040" cy="370080"/>
          </a:xfrm>
          <a:prstGeom prst="straightConnector1">
            <a:avLst/>
          </a:prstGeom>
          <a:ln w="0">
            <a:solidFill>
              <a:srgbClr val="444D26"/>
            </a:solidFill>
          </a:ln>
        </p:spPr>
      </p:cxnSp>
      <p:cxnSp>
        <p:nvCxnSpPr>
          <p:cNvPr id="722" name="Gerader Verbinder 10"/>
          <p:cNvCxnSpPr/>
          <p:nvPr/>
        </p:nvCxnSpPr>
        <p:spPr>
          <a:xfrm>
            <a:off x="6201360" y="6504480"/>
            <a:ext cx="5040" cy="370080"/>
          </a:xfrm>
          <a:prstGeom prst="straightConnector1">
            <a:avLst/>
          </a:prstGeom>
          <a:ln w="0">
            <a:solidFill>
              <a:srgbClr val="444D26"/>
            </a:solidFill>
          </a:ln>
        </p:spPr>
      </p:cxnSp>
      <p:sp>
        <p:nvSpPr>
          <p:cNvPr id="723"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2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474A28-7A92-4DF9-B01D-4D41BDC9C95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4E5A65B-9941-43CF-925F-C1364B7FDF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26"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2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28"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9" name="Grafik 8"/>
          <p:cNvPicPr/>
          <p:nvPr/>
        </p:nvPicPr>
        <p:blipFill>
          <a:blip r:embed="rId2"/>
          <a:stretch/>
        </p:blipFill>
        <p:spPr>
          <a:xfrm>
            <a:off x="8141400" y="5590800"/>
            <a:ext cx="1003680" cy="1257120"/>
          </a:xfrm>
          <a:prstGeom prst="rect">
            <a:avLst/>
          </a:prstGeom>
          <a:noFill/>
          <a:ln w="0">
            <a:noFill/>
          </a:ln>
        </p:spPr>
      </p:pic>
      <p:cxnSp>
        <p:nvCxnSpPr>
          <p:cNvPr id="730" name="Gerader Verbinder 9"/>
          <p:cNvCxnSpPr/>
          <p:nvPr/>
        </p:nvCxnSpPr>
        <p:spPr>
          <a:xfrm>
            <a:off x="2289600" y="6504480"/>
            <a:ext cx="5040" cy="370080"/>
          </a:xfrm>
          <a:prstGeom prst="straightConnector1">
            <a:avLst/>
          </a:prstGeom>
          <a:ln w="0">
            <a:solidFill>
              <a:srgbClr val="444D26"/>
            </a:solidFill>
          </a:ln>
        </p:spPr>
      </p:cxnSp>
      <p:cxnSp>
        <p:nvCxnSpPr>
          <p:cNvPr id="731" name="Gerader Verbinder 10"/>
          <p:cNvCxnSpPr/>
          <p:nvPr/>
        </p:nvCxnSpPr>
        <p:spPr>
          <a:xfrm>
            <a:off x="6201360" y="6504480"/>
            <a:ext cx="5040" cy="370080"/>
          </a:xfrm>
          <a:prstGeom prst="straightConnector1">
            <a:avLst/>
          </a:prstGeom>
          <a:ln w="0">
            <a:solidFill>
              <a:srgbClr val="444D26"/>
            </a:solidFill>
          </a:ln>
        </p:spPr>
      </p:cxnSp>
      <p:sp>
        <p:nvSpPr>
          <p:cNvPr id="73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14BF63-7E44-460B-9614-80B5A7EA6C6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33"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34"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5"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6"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7"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F55D873-25D2-45A5-8A4D-F9056F59BD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9"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40" name="Resim 5"/>
          <p:cNvPicPr/>
          <p:nvPr/>
        </p:nvPicPr>
        <p:blipFill>
          <a:blip r:embed="rId4"/>
          <a:stretch/>
        </p:blipFill>
        <p:spPr>
          <a:xfrm>
            <a:off x="6357600" y="6570360"/>
            <a:ext cx="588600" cy="199800"/>
          </a:xfrm>
          <a:prstGeom prst="rect">
            <a:avLst/>
          </a:prstGeom>
          <a:noFill/>
          <a:ln w="0">
            <a:noFill/>
          </a:ln>
        </p:spPr>
      </p:pic>
      <p:sp>
        <p:nvSpPr>
          <p:cNvPr id="741"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42"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3" name="Grafik 8"/>
          <p:cNvPicPr/>
          <p:nvPr/>
        </p:nvPicPr>
        <p:blipFill>
          <a:blip r:embed="rId2"/>
          <a:stretch/>
        </p:blipFill>
        <p:spPr>
          <a:xfrm>
            <a:off x="8141400" y="5590800"/>
            <a:ext cx="1003680" cy="1257120"/>
          </a:xfrm>
          <a:prstGeom prst="rect">
            <a:avLst/>
          </a:prstGeom>
          <a:noFill/>
          <a:ln w="0">
            <a:noFill/>
          </a:ln>
        </p:spPr>
      </p:pic>
      <p:cxnSp>
        <p:nvCxnSpPr>
          <p:cNvPr id="744" name="Gerader Verbinder 9"/>
          <p:cNvCxnSpPr/>
          <p:nvPr/>
        </p:nvCxnSpPr>
        <p:spPr>
          <a:xfrm>
            <a:off x="2289600" y="6504480"/>
            <a:ext cx="5040" cy="370080"/>
          </a:xfrm>
          <a:prstGeom prst="straightConnector1">
            <a:avLst/>
          </a:prstGeom>
          <a:ln w="0">
            <a:solidFill>
              <a:srgbClr val="444D26"/>
            </a:solidFill>
          </a:ln>
        </p:spPr>
      </p:cxnSp>
      <p:cxnSp>
        <p:nvCxnSpPr>
          <p:cNvPr id="745" name="Gerader Verbinder 10"/>
          <p:cNvCxnSpPr/>
          <p:nvPr/>
        </p:nvCxnSpPr>
        <p:spPr>
          <a:xfrm>
            <a:off x="6201360" y="6504480"/>
            <a:ext cx="5040" cy="370080"/>
          </a:xfrm>
          <a:prstGeom prst="straightConnector1">
            <a:avLst/>
          </a:prstGeom>
          <a:ln w="0">
            <a:solidFill>
              <a:srgbClr val="444D26"/>
            </a:solidFill>
          </a:ln>
        </p:spPr>
      </p:cxnSp>
      <p:sp>
        <p:nvSpPr>
          <p:cNvPr id="74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47"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48F655F-739A-41C2-95E7-BEAA2A9F499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8"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49"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50"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5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CA1447D-BE38-4AF5-832D-DEC4CCEA99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2"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5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54"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5" name="Grafik 8"/>
          <p:cNvPicPr/>
          <p:nvPr/>
        </p:nvPicPr>
        <p:blipFill>
          <a:blip r:embed="rId2"/>
          <a:stretch/>
        </p:blipFill>
        <p:spPr>
          <a:xfrm>
            <a:off x="8141400" y="5590800"/>
            <a:ext cx="1003680" cy="1257120"/>
          </a:xfrm>
          <a:prstGeom prst="rect">
            <a:avLst/>
          </a:prstGeom>
          <a:noFill/>
          <a:ln w="0">
            <a:noFill/>
          </a:ln>
        </p:spPr>
      </p:pic>
      <p:cxnSp>
        <p:nvCxnSpPr>
          <p:cNvPr id="756" name="Gerader Verbinder 9"/>
          <p:cNvCxnSpPr/>
          <p:nvPr/>
        </p:nvCxnSpPr>
        <p:spPr>
          <a:xfrm>
            <a:off x="2289600" y="6504480"/>
            <a:ext cx="5040" cy="370080"/>
          </a:xfrm>
          <a:prstGeom prst="straightConnector1">
            <a:avLst/>
          </a:prstGeom>
          <a:ln w="0">
            <a:solidFill>
              <a:srgbClr val="444D26"/>
            </a:solidFill>
          </a:ln>
        </p:spPr>
      </p:cxnSp>
      <p:cxnSp>
        <p:nvCxnSpPr>
          <p:cNvPr id="757" name="Gerader Verbinder 10"/>
          <p:cNvCxnSpPr/>
          <p:nvPr/>
        </p:nvCxnSpPr>
        <p:spPr>
          <a:xfrm>
            <a:off x="6201360" y="6504480"/>
            <a:ext cx="5040" cy="370080"/>
          </a:xfrm>
          <a:prstGeom prst="straightConnector1">
            <a:avLst/>
          </a:prstGeom>
          <a:ln w="0">
            <a:solidFill>
              <a:srgbClr val="444D26"/>
            </a:solidFill>
          </a:ln>
        </p:spPr>
      </p:cxnSp>
      <p:sp>
        <p:nvSpPr>
          <p:cNvPr id="758" name="Textfeld 14"/>
          <p:cNvSpPr/>
          <p:nvPr/>
        </p:nvSpPr>
        <p:spPr>
          <a:xfrm>
            <a:off x="3220200" y="6495480"/>
            <a:ext cx="234180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75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954845C-F0FC-499B-91D8-19A21C04D40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61"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6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6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209E0B-BE4C-44F0-8271-4A1384ADCEC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6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766"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7" name="Grafik 8"/>
          <p:cNvPicPr/>
          <p:nvPr/>
        </p:nvPicPr>
        <p:blipFill>
          <a:blip r:embed="rId2"/>
          <a:stretch/>
        </p:blipFill>
        <p:spPr>
          <a:xfrm>
            <a:off x="8141400" y="5590800"/>
            <a:ext cx="1003680" cy="1257120"/>
          </a:xfrm>
          <a:prstGeom prst="rect">
            <a:avLst/>
          </a:prstGeom>
          <a:noFill/>
          <a:ln w="0">
            <a:noFill/>
          </a:ln>
        </p:spPr>
      </p:pic>
      <p:cxnSp>
        <p:nvCxnSpPr>
          <p:cNvPr id="768" name="Gerader Verbinder 9"/>
          <p:cNvCxnSpPr/>
          <p:nvPr/>
        </p:nvCxnSpPr>
        <p:spPr>
          <a:xfrm>
            <a:off x="2289600" y="6504480"/>
            <a:ext cx="5040" cy="370080"/>
          </a:xfrm>
          <a:prstGeom prst="straightConnector1">
            <a:avLst/>
          </a:prstGeom>
          <a:ln w="0">
            <a:solidFill>
              <a:srgbClr val="444D26"/>
            </a:solidFill>
          </a:ln>
        </p:spPr>
      </p:cxnSp>
      <p:cxnSp>
        <p:nvCxnSpPr>
          <p:cNvPr id="769" name="Gerader Verbinder 10"/>
          <p:cNvCxnSpPr/>
          <p:nvPr/>
        </p:nvCxnSpPr>
        <p:spPr>
          <a:xfrm>
            <a:off x="6201360" y="6504480"/>
            <a:ext cx="5040" cy="370080"/>
          </a:xfrm>
          <a:prstGeom prst="straightConnector1">
            <a:avLst/>
          </a:prstGeom>
          <a:ln w="0">
            <a:solidFill>
              <a:srgbClr val="444D26"/>
            </a:solidFill>
          </a:ln>
        </p:spPr>
      </p:cxnSp>
      <p:sp>
        <p:nvSpPr>
          <p:cNvPr id="77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7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2B7F28A-1D0D-4E57-A15B-A1E9C8E3C40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73"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235D077-A6B7-4F50-9D1C-2B1AA90F469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7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777"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78" name="Grafik 8"/>
          <p:cNvPicPr/>
          <p:nvPr/>
        </p:nvPicPr>
        <p:blipFill>
          <a:blip r:embed="rId2"/>
          <a:stretch/>
        </p:blipFill>
        <p:spPr>
          <a:xfrm>
            <a:off x="8141400" y="5590800"/>
            <a:ext cx="1003680" cy="1257120"/>
          </a:xfrm>
          <a:prstGeom prst="rect">
            <a:avLst/>
          </a:prstGeom>
          <a:noFill/>
          <a:ln w="0">
            <a:noFill/>
          </a:ln>
        </p:spPr>
      </p:pic>
      <p:cxnSp>
        <p:nvCxnSpPr>
          <p:cNvPr id="779" name="Gerader Verbinder 9"/>
          <p:cNvCxnSpPr/>
          <p:nvPr/>
        </p:nvCxnSpPr>
        <p:spPr>
          <a:xfrm>
            <a:off x="2289600" y="6504480"/>
            <a:ext cx="5040" cy="370080"/>
          </a:xfrm>
          <a:prstGeom prst="straightConnector1">
            <a:avLst/>
          </a:prstGeom>
          <a:ln w="0">
            <a:solidFill>
              <a:srgbClr val="444D26"/>
            </a:solidFill>
          </a:ln>
        </p:spPr>
      </p:cxnSp>
      <p:cxnSp>
        <p:nvCxnSpPr>
          <p:cNvPr id="780" name="Gerader Verbinder 10"/>
          <p:cNvCxnSpPr/>
          <p:nvPr/>
        </p:nvCxnSpPr>
        <p:spPr>
          <a:xfrm>
            <a:off x="6201360" y="6504480"/>
            <a:ext cx="5040" cy="370080"/>
          </a:xfrm>
          <a:prstGeom prst="straightConnector1">
            <a:avLst/>
          </a:prstGeom>
          <a:ln w="0">
            <a:solidFill>
              <a:srgbClr val="444D26"/>
            </a:solidFill>
          </a:ln>
        </p:spPr>
      </p:cxnSp>
      <p:sp>
        <p:nvSpPr>
          <p:cNvPr id="78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8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2EF5D6-B91C-4234-93E0-F9A6228B04E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83"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84"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8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F39DF9C-9458-4474-959A-53EE9193500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6"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8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8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9" name="Grafik 8"/>
          <p:cNvPicPr/>
          <p:nvPr/>
        </p:nvPicPr>
        <p:blipFill>
          <a:blip r:embed="rId2"/>
          <a:stretch/>
        </p:blipFill>
        <p:spPr>
          <a:xfrm>
            <a:off x="8141400" y="5590800"/>
            <a:ext cx="1003680" cy="1257120"/>
          </a:xfrm>
          <a:prstGeom prst="rect">
            <a:avLst/>
          </a:prstGeom>
          <a:noFill/>
          <a:ln w="0">
            <a:noFill/>
          </a:ln>
        </p:spPr>
      </p:pic>
      <p:cxnSp>
        <p:nvCxnSpPr>
          <p:cNvPr id="790" name="Gerader Verbinder 9"/>
          <p:cNvCxnSpPr/>
          <p:nvPr/>
        </p:nvCxnSpPr>
        <p:spPr>
          <a:xfrm>
            <a:off x="2289600" y="6504480"/>
            <a:ext cx="5040" cy="370080"/>
          </a:xfrm>
          <a:prstGeom prst="straightConnector1">
            <a:avLst/>
          </a:prstGeom>
          <a:ln w="0">
            <a:solidFill>
              <a:srgbClr val="444D26"/>
            </a:solidFill>
          </a:ln>
        </p:spPr>
      </p:cxnSp>
      <p:cxnSp>
        <p:nvCxnSpPr>
          <p:cNvPr id="791" name="Gerader Verbinder 10"/>
          <p:cNvCxnSpPr/>
          <p:nvPr/>
        </p:nvCxnSpPr>
        <p:spPr>
          <a:xfrm>
            <a:off x="6201360" y="6504480"/>
            <a:ext cx="5040" cy="370080"/>
          </a:xfrm>
          <a:prstGeom prst="straightConnector1">
            <a:avLst/>
          </a:prstGeom>
          <a:ln w="0">
            <a:solidFill>
              <a:srgbClr val="444D26"/>
            </a:solidFill>
          </a:ln>
        </p:spPr>
      </p:cxnSp>
      <p:sp>
        <p:nvSpPr>
          <p:cNvPr id="79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9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B53AC9-8326-47E8-989E-976743EE80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4"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5"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96"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9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BF82B3B-3257-4E4C-A03D-1399078F3D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9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80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1" name="Grafik 8"/>
          <p:cNvPicPr/>
          <p:nvPr/>
        </p:nvPicPr>
        <p:blipFill>
          <a:blip r:embed="rId2"/>
          <a:stretch/>
        </p:blipFill>
        <p:spPr>
          <a:xfrm>
            <a:off x="8141400" y="5590800"/>
            <a:ext cx="1003680" cy="1257120"/>
          </a:xfrm>
          <a:prstGeom prst="rect">
            <a:avLst/>
          </a:prstGeom>
          <a:noFill/>
          <a:ln w="0">
            <a:noFill/>
          </a:ln>
        </p:spPr>
      </p:pic>
      <p:cxnSp>
        <p:nvCxnSpPr>
          <p:cNvPr id="802" name="Gerader Verbinder 9"/>
          <p:cNvCxnSpPr/>
          <p:nvPr/>
        </p:nvCxnSpPr>
        <p:spPr>
          <a:xfrm>
            <a:off x="2289600" y="6504480"/>
            <a:ext cx="5040" cy="370080"/>
          </a:xfrm>
          <a:prstGeom prst="straightConnector1">
            <a:avLst/>
          </a:prstGeom>
          <a:ln w="0">
            <a:solidFill>
              <a:srgbClr val="444D26"/>
            </a:solidFill>
          </a:ln>
        </p:spPr>
      </p:cxnSp>
      <p:cxnSp>
        <p:nvCxnSpPr>
          <p:cNvPr id="803" name="Gerader Verbinder 10"/>
          <p:cNvCxnSpPr/>
          <p:nvPr/>
        </p:nvCxnSpPr>
        <p:spPr>
          <a:xfrm>
            <a:off x="6201360" y="6504480"/>
            <a:ext cx="5040" cy="370080"/>
          </a:xfrm>
          <a:prstGeom prst="straightConnector1">
            <a:avLst/>
          </a:prstGeom>
          <a:ln w="0">
            <a:solidFill>
              <a:srgbClr val="444D26"/>
            </a:solidFill>
          </a:ln>
        </p:spPr>
      </p:cxnSp>
      <p:sp>
        <p:nvSpPr>
          <p:cNvPr id="804" name="Textfeld 14"/>
          <p:cNvSpPr/>
          <p:nvPr/>
        </p:nvSpPr>
        <p:spPr>
          <a:xfrm>
            <a:off x="3220200" y="6495480"/>
            <a:ext cx="234288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80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EDDF7F5-C338-4980-9571-31DA50264D9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0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0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50820D2-0401-47D6-B91A-936F6A7C156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0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10"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1" name="Grafik 8"/>
          <p:cNvPicPr/>
          <p:nvPr/>
        </p:nvPicPr>
        <p:blipFill>
          <a:blip r:embed="rId2"/>
          <a:stretch/>
        </p:blipFill>
        <p:spPr>
          <a:xfrm>
            <a:off x="8141400" y="5590800"/>
            <a:ext cx="1003680" cy="1257120"/>
          </a:xfrm>
          <a:prstGeom prst="rect">
            <a:avLst/>
          </a:prstGeom>
          <a:noFill/>
          <a:ln w="0">
            <a:noFill/>
          </a:ln>
        </p:spPr>
      </p:pic>
      <p:cxnSp>
        <p:nvCxnSpPr>
          <p:cNvPr id="812" name="Gerader Verbinder 9"/>
          <p:cNvCxnSpPr/>
          <p:nvPr/>
        </p:nvCxnSpPr>
        <p:spPr>
          <a:xfrm>
            <a:off x="2289600" y="6504480"/>
            <a:ext cx="5040" cy="370080"/>
          </a:xfrm>
          <a:prstGeom prst="straightConnector1">
            <a:avLst/>
          </a:prstGeom>
          <a:ln w="0">
            <a:solidFill>
              <a:srgbClr val="444D26"/>
            </a:solidFill>
          </a:ln>
        </p:spPr>
      </p:cxnSp>
      <p:cxnSp>
        <p:nvCxnSpPr>
          <p:cNvPr id="813" name="Gerader Verbinder 10"/>
          <p:cNvCxnSpPr/>
          <p:nvPr/>
        </p:nvCxnSpPr>
        <p:spPr>
          <a:xfrm>
            <a:off x="6201360" y="6504480"/>
            <a:ext cx="5040" cy="370080"/>
          </a:xfrm>
          <a:prstGeom prst="straightConnector1">
            <a:avLst/>
          </a:prstGeom>
          <a:ln w="0">
            <a:solidFill>
              <a:srgbClr val="444D26"/>
            </a:solidFill>
          </a:ln>
        </p:spPr>
      </p:cxnSp>
      <p:sp>
        <p:nvSpPr>
          <p:cNvPr id="814"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1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9048D07-7D1B-43FB-888C-0ED4EF27B61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6"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7"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18"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9"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20"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2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B9B6B6-E3E1-4960-B764-D346346A936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2"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23"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24"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5" name="Grafik 8"/>
          <p:cNvPicPr/>
          <p:nvPr/>
        </p:nvPicPr>
        <p:blipFill>
          <a:blip r:embed="rId2"/>
          <a:stretch/>
        </p:blipFill>
        <p:spPr>
          <a:xfrm>
            <a:off x="8141400" y="5590800"/>
            <a:ext cx="1003680" cy="1257120"/>
          </a:xfrm>
          <a:prstGeom prst="rect">
            <a:avLst/>
          </a:prstGeom>
          <a:noFill/>
          <a:ln w="0">
            <a:noFill/>
          </a:ln>
        </p:spPr>
      </p:pic>
      <p:cxnSp>
        <p:nvCxnSpPr>
          <p:cNvPr id="826" name="Gerader Verbinder 9"/>
          <p:cNvCxnSpPr/>
          <p:nvPr/>
        </p:nvCxnSpPr>
        <p:spPr>
          <a:xfrm>
            <a:off x="2289600" y="6504480"/>
            <a:ext cx="5040" cy="370080"/>
          </a:xfrm>
          <a:prstGeom prst="straightConnector1">
            <a:avLst/>
          </a:prstGeom>
          <a:ln w="0">
            <a:solidFill>
              <a:srgbClr val="444D26"/>
            </a:solidFill>
          </a:ln>
        </p:spPr>
      </p:cxnSp>
      <p:cxnSp>
        <p:nvCxnSpPr>
          <p:cNvPr id="827" name="Gerader Verbinder 10"/>
          <p:cNvCxnSpPr/>
          <p:nvPr/>
        </p:nvCxnSpPr>
        <p:spPr>
          <a:xfrm>
            <a:off x="6201360" y="6504480"/>
            <a:ext cx="5040" cy="370080"/>
          </a:xfrm>
          <a:prstGeom prst="straightConnector1">
            <a:avLst/>
          </a:prstGeom>
          <a:ln w="0">
            <a:solidFill>
              <a:srgbClr val="444D26"/>
            </a:solidFill>
          </a:ln>
        </p:spPr>
      </p:cxnSp>
      <p:sp>
        <p:nvSpPr>
          <p:cNvPr id="828"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2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1BA9BF4-BE5E-4ED8-B78C-26699DBA02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0"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1"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54E672F-4CE3-4625-BAAC-05EA6A0A70A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3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3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35"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6" name="Grafik 8"/>
          <p:cNvPicPr/>
          <p:nvPr/>
        </p:nvPicPr>
        <p:blipFill>
          <a:blip r:embed="rId2"/>
          <a:stretch/>
        </p:blipFill>
        <p:spPr>
          <a:xfrm>
            <a:off x="8141400" y="5590800"/>
            <a:ext cx="1003680" cy="1257120"/>
          </a:xfrm>
          <a:prstGeom prst="rect">
            <a:avLst/>
          </a:prstGeom>
          <a:noFill/>
          <a:ln w="0">
            <a:noFill/>
          </a:ln>
        </p:spPr>
      </p:pic>
      <p:cxnSp>
        <p:nvCxnSpPr>
          <p:cNvPr id="837" name="Gerader Verbinder 9"/>
          <p:cNvCxnSpPr/>
          <p:nvPr/>
        </p:nvCxnSpPr>
        <p:spPr>
          <a:xfrm>
            <a:off x="2289600" y="6504480"/>
            <a:ext cx="5040" cy="370080"/>
          </a:xfrm>
          <a:prstGeom prst="straightConnector1">
            <a:avLst/>
          </a:prstGeom>
          <a:ln w="0">
            <a:solidFill>
              <a:srgbClr val="444D26"/>
            </a:solidFill>
          </a:ln>
        </p:spPr>
      </p:cxnSp>
      <p:cxnSp>
        <p:nvCxnSpPr>
          <p:cNvPr id="838" name="Gerader Verbinder 10"/>
          <p:cNvCxnSpPr/>
          <p:nvPr/>
        </p:nvCxnSpPr>
        <p:spPr>
          <a:xfrm>
            <a:off x="6201360" y="6504480"/>
            <a:ext cx="5040" cy="370080"/>
          </a:xfrm>
          <a:prstGeom prst="straightConnector1">
            <a:avLst/>
          </a:prstGeom>
          <a:ln w="0">
            <a:solidFill>
              <a:srgbClr val="444D26"/>
            </a:solidFill>
          </a:ln>
        </p:spPr>
      </p:cxnSp>
      <p:sp>
        <p:nvSpPr>
          <p:cNvPr id="839"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4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CBFA1C8-0470-42F4-9BC0-9BADBA29CEC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42"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4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F80FBB-489C-4B25-AC2A-F10631F5BAE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4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846"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47" name="Grafik 8"/>
          <p:cNvPicPr/>
          <p:nvPr/>
        </p:nvPicPr>
        <p:blipFill>
          <a:blip r:embed="rId2"/>
          <a:stretch/>
        </p:blipFill>
        <p:spPr>
          <a:xfrm>
            <a:off x="8141400" y="5590800"/>
            <a:ext cx="1003680" cy="1257120"/>
          </a:xfrm>
          <a:prstGeom prst="rect">
            <a:avLst/>
          </a:prstGeom>
          <a:noFill/>
          <a:ln w="0">
            <a:noFill/>
          </a:ln>
        </p:spPr>
      </p:pic>
      <p:cxnSp>
        <p:nvCxnSpPr>
          <p:cNvPr id="848" name="Gerader Verbinder 9"/>
          <p:cNvCxnSpPr/>
          <p:nvPr/>
        </p:nvCxnSpPr>
        <p:spPr>
          <a:xfrm>
            <a:off x="2289600" y="6504480"/>
            <a:ext cx="5040" cy="370080"/>
          </a:xfrm>
          <a:prstGeom prst="straightConnector1">
            <a:avLst/>
          </a:prstGeom>
          <a:ln w="0">
            <a:solidFill>
              <a:srgbClr val="444D26"/>
            </a:solidFill>
          </a:ln>
        </p:spPr>
      </p:cxnSp>
      <p:cxnSp>
        <p:nvCxnSpPr>
          <p:cNvPr id="849" name="Gerader Verbinder 10"/>
          <p:cNvCxnSpPr/>
          <p:nvPr/>
        </p:nvCxnSpPr>
        <p:spPr>
          <a:xfrm>
            <a:off x="6201360" y="6504480"/>
            <a:ext cx="5040" cy="370080"/>
          </a:xfrm>
          <a:prstGeom prst="straightConnector1">
            <a:avLst/>
          </a:prstGeom>
          <a:ln w="0">
            <a:solidFill>
              <a:srgbClr val="444D26"/>
            </a:solidFill>
          </a:ln>
        </p:spPr>
      </p:cxnSp>
      <p:sp>
        <p:nvSpPr>
          <p:cNvPr id="85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5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1D4BDA-9E95-4E1D-BB6B-A0BA41EB527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5D218B-8864-442D-94ED-CEAE9346609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3" name="Resim 7"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54" name="Resim 8"/>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55"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6" name="Grafik 8"/>
          <p:cNvPicPr/>
          <p:nvPr/>
        </p:nvPicPr>
        <p:blipFill>
          <a:blip r:embed="rId2"/>
          <a:stretch/>
        </p:blipFill>
        <p:spPr>
          <a:xfrm>
            <a:off x="8141400" y="5590800"/>
            <a:ext cx="1003680" cy="1257120"/>
          </a:xfrm>
          <a:prstGeom prst="rect">
            <a:avLst/>
          </a:prstGeom>
          <a:noFill/>
          <a:ln w="0">
            <a:noFill/>
          </a:ln>
        </p:spPr>
      </p:pic>
      <p:cxnSp>
        <p:nvCxnSpPr>
          <p:cNvPr id="857" name="Gerader Verbinder 9"/>
          <p:cNvCxnSpPr/>
          <p:nvPr/>
        </p:nvCxnSpPr>
        <p:spPr>
          <a:xfrm>
            <a:off x="2289600" y="6504480"/>
            <a:ext cx="5040" cy="370080"/>
          </a:xfrm>
          <a:prstGeom prst="straightConnector1">
            <a:avLst/>
          </a:prstGeom>
          <a:ln w="0">
            <a:solidFill>
              <a:srgbClr val="444D26"/>
            </a:solidFill>
          </a:ln>
        </p:spPr>
      </p:cxnSp>
      <p:cxnSp>
        <p:nvCxnSpPr>
          <p:cNvPr id="858" name="Gerader Verbinder 10"/>
          <p:cNvCxnSpPr/>
          <p:nvPr/>
        </p:nvCxnSpPr>
        <p:spPr>
          <a:xfrm>
            <a:off x="6201360" y="6504480"/>
            <a:ext cx="5040" cy="370080"/>
          </a:xfrm>
          <a:prstGeom prst="straightConnector1">
            <a:avLst/>
          </a:prstGeom>
          <a:ln w="0">
            <a:solidFill>
              <a:srgbClr val="444D26"/>
            </a:solidFill>
          </a:ln>
        </p:spPr>
      </p:cxnSp>
      <p:sp>
        <p:nvSpPr>
          <p:cNvPr id="85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6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9AAC7C2-1E77-4F8B-9F5C-A529455E926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62"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6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657224-6935-4DA0-907C-CB937330163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6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66"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7" name="Grafik 8"/>
          <p:cNvPicPr/>
          <p:nvPr/>
        </p:nvPicPr>
        <p:blipFill>
          <a:blip r:embed="rId2"/>
          <a:stretch/>
        </p:blipFill>
        <p:spPr>
          <a:xfrm>
            <a:off x="8141400" y="5590800"/>
            <a:ext cx="1003680" cy="1257120"/>
          </a:xfrm>
          <a:prstGeom prst="rect">
            <a:avLst/>
          </a:prstGeom>
          <a:noFill/>
          <a:ln w="0">
            <a:noFill/>
          </a:ln>
        </p:spPr>
      </p:pic>
      <p:cxnSp>
        <p:nvCxnSpPr>
          <p:cNvPr id="868" name="Gerader Verbinder 9"/>
          <p:cNvCxnSpPr/>
          <p:nvPr/>
        </p:nvCxnSpPr>
        <p:spPr>
          <a:xfrm>
            <a:off x="2289600" y="6504480"/>
            <a:ext cx="5040" cy="370080"/>
          </a:xfrm>
          <a:prstGeom prst="straightConnector1">
            <a:avLst/>
          </a:prstGeom>
          <a:ln w="0">
            <a:solidFill>
              <a:srgbClr val="444D26"/>
            </a:solidFill>
          </a:ln>
        </p:spPr>
      </p:cxnSp>
      <p:cxnSp>
        <p:nvCxnSpPr>
          <p:cNvPr id="869" name="Gerader Verbinder 10"/>
          <p:cNvCxnSpPr/>
          <p:nvPr/>
        </p:nvCxnSpPr>
        <p:spPr>
          <a:xfrm>
            <a:off x="6201360" y="6504480"/>
            <a:ext cx="5040" cy="370080"/>
          </a:xfrm>
          <a:prstGeom prst="straightConnector1">
            <a:avLst/>
          </a:prstGeom>
          <a:ln w="0">
            <a:solidFill>
              <a:srgbClr val="444D26"/>
            </a:solidFill>
          </a:ln>
        </p:spPr>
      </p:cxnSp>
      <p:sp>
        <p:nvSpPr>
          <p:cNvPr id="87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02DC25-2C0B-4B14-B070-6410EBD2EB9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2"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7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5BF335-47D8-4FBA-AD3E-1A8AFC1A71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7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75" name="Resim 5"/>
          <p:cNvPicPr/>
          <p:nvPr/>
        </p:nvPicPr>
        <p:blipFill>
          <a:blip r:embed="rId4"/>
          <a:stretch/>
        </p:blipFill>
        <p:spPr>
          <a:xfrm>
            <a:off x="6357600" y="6570360"/>
            <a:ext cx="588600" cy="199800"/>
          </a:xfrm>
          <a:prstGeom prst="rect">
            <a:avLst/>
          </a:prstGeom>
          <a:noFill/>
          <a:ln w="0">
            <a:noFill/>
          </a:ln>
        </p:spPr>
      </p:pic>
      <p:sp>
        <p:nvSpPr>
          <p:cNvPr id="876"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877"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78" name="Grafik 8"/>
          <p:cNvPicPr/>
          <p:nvPr/>
        </p:nvPicPr>
        <p:blipFill>
          <a:blip r:embed="rId2"/>
          <a:stretch/>
        </p:blipFill>
        <p:spPr>
          <a:xfrm>
            <a:off x="8141400" y="5590800"/>
            <a:ext cx="1003680" cy="1257120"/>
          </a:xfrm>
          <a:prstGeom prst="rect">
            <a:avLst/>
          </a:prstGeom>
          <a:noFill/>
          <a:ln w="0">
            <a:noFill/>
          </a:ln>
        </p:spPr>
      </p:pic>
      <p:cxnSp>
        <p:nvCxnSpPr>
          <p:cNvPr id="879" name="Gerader Verbinder 9"/>
          <p:cNvCxnSpPr/>
          <p:nvPr/>
        </p:nvCxnSpPr>
        <p:spPr>
          <a:xfrm>
            <a:off x="2289600" y="6504480"/>
            <a:ext cx="5040" cy="370080"/>
          </a:xfrm>
          <a:prstGeom prst="straightConnector1">
            <a:avLst/>
          </a:prstGeom>
          <a:ln w="0">
            <a:solidFill>
              <a:srgbClr val="444D26"/>
            </a:solidFill>
          </a:ln>
        </p:spPr>
      </p:cxnSp>
      <p:cxnSp>
        <p:nvCxnSpPr>
          <p:cNvPr id="880" name="Gerader Verbinder 10"/>
          <p:cNvCxnSpPr/>
          <p:nvPr/>
        </p:nvCxnSpPr>
        <p:spPr>
          <a:xfrm>
            <a:off x="6201360" y="6504480"/>
            <a:ext cx="5040" cy="370080"/>
          </a:xfrm>
          <a:prstGeom prst="straightConnector1">
            <a:avLst/>
          </a:prstGeom>
          <a:ln w="0">
            <a:solidFill>
              <a:srgbClr val="444D26"/>
            </a:solidFill>
          </a:ln>
        </p:spPr>
      </p:cxnSp>
      <p:sp>
        <p:nvSpPr>
          <p:cNvPr id="881"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8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1EA9D7-7801-4C3B-B8E9-69E778EABBC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3"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884"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885" name="PlaceHolder 3"/>
          <p:cNvSpPr>
            <a:spLocks noGrp="1"/>
          </p:cNvSpPr>
          <p:nvPr>
            <p:ph type="dt" idx="4"/>
          </p:nvPr>
        </p:nvSpPr>
        <p:spPr>
          <a:xfrm>
            <a:off x="628560" y="6356520"/>
            <a:ext cx="2052000" cy="35928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886" name="PlaceHolder 4"/>
          <p:cNvSpPr>
            <a:spLocks noGrp="1"/>
          </p:cNvSpPr>
          <p:nvPr>
            <p:ph type="ftr" idx="5"/>
          </p:nvPr>
        </p:nvSpPr>
        <p:spPr>
          <a:xfrm>
            <a:off x="3029040" y="6356520"/>
            <a:ext cx="3080520" cy="3592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887" name="PlaceHolder 5"/>
          <p:cNvSpPr>
            <a:spLocks noGrp="1"/>
          </p:cNvSpPr>
          <p:nvPr>
            <p:ph type="sldNum" idx="6"/>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14EE79C2-2612-4E81-88D6-5DDC1C7BEFCA}"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88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60EFFF0-78F0-436C-B0E8-BCC1547050C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9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91"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2" name="Grafik 8"/>
          <p:cNvPicPr/>
          <p:nvPr/>
        </p:nvPicPr>
        <p:blipFill>
          <a:blip r:embed="rId2"/>
          <a:stretch/>
        </p:blipFill>
        <p:spPr>
          <a:xfrm>
            <a:off x="8141400" y="5590800"/>
            <a:ext cx="1003680" cy="1257120"/>
          </a:xfrm>
          <a:prstGeom prst="rect">
            <a:avLst/>
          </a:prstGeom>
          <a:noFill/>
          <a:ln w="0">
            <a:noFill/>
          </a:ln>
        </p:spPr>
      </p:pic>
      <p:cxnSp>
        <p:nvCxnSpPr>
          <p:cNvPr id="893" name="Gerader Verbinder 9"/>
          <p:cNvCxnSpPr/>
          <p:nvPr/>
        </p:nvCxnSpPr>
        <p:spPr>
          <a:xfrm>
            <a:off x="2289600" y="6504480"/>
            <a:ext cx="5040" cy="370080"/>
          </a:xfrm>
          <a:prstGeom prst="straightConnector1">
            <a:avLst/>
          </a:prstGeom>
          <a:ln w="0">
            <a:solidFill>
              <a:srgbClr val="444D26"/>
            </a:solidFill>
          </a:ln>
        </p:spPr>
      </p:cxnSp>
      <p:cxnSp>
        <p:nvCxnSpPr>
          <p:cNvPr id="894" name="Gerader Verbinder 10"/>
          <p:cNvCxnSpPr/>
          <p:nvPr/>
        </p:nvCxnSpPr>
        <p:spPr>
          <a:xfrm>
            <a:off x="6201360" y="6504480"/>
            <a:ext cx="5040" cy="370080"/>
          </a:xfrm>
          <a:prstGeom prst="straightConnector1">
            <a:avLst/>
          </a:prstGeom>
          <a:ln w="0">
            <a:solidFill>
              <a:srgbClr val="444D26"/>
            </a:solidFill>
          </a:ln>
        </p:spPr>
      </p:cxnSp>
      <p:sp>
        <p:nvSpPr>
          <p:cNvPr id="895"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9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5CAEA7-596A-4C0B-8AF4-4A021F8ADA2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7"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8"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99"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0"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1"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EE04EB4-6055-4ECB-A23C-425FAAC76A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0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05"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6" name="Grafik 8"/>
          <p:cNvPicPr/>
          <p:nvPr/>
        </p:nvPicPr>
        <p:blipFill>
          <a:blip r:embed="rId2"/>
          <a:stretch/>
        </p:blipFill>
        <p:spPr>
          <a:xfrm>
            <a:off x="8141400" y="5590800"/>
            <a:ext cx="1003680" cy="1257120"/>
          </a:xfrm>
          <a:prstGeom prst="rect">
            <a:avLst/>
          </a:prstGeom>
          <a:noFill/>
          <a:ln w="0">
            <a:noFill/>
          </a:ln>
        </p:spPr>
      </p:pic>
      <p:cxnSp>
        <p:nvCxnSpPr>
          <p:cNvPr id="907" name="Gerader Verbinder 9"/>
          <p:cNvCxnSpPr/>
          <p:nvPr/>
        </p:nvCxnSpPr>
        <p:spPr>
          <a:xfrm>
            <a:off x="2289600" y="6504480"/>
            <a:ext cx="5040" cy="370080"/>
          </a:xfrm>
          <a:prstGeom prst="straightConnector1">
            <a:avLst/>
          </a:prstGeom>
          <a:ln w="0">
            <a:solidFill>
              <a:srgbClr val="444D26"/>
            </a:solidFill>
          </a:ln>
        </p:spPr>
      </p:cxnSp>
      <p:cxnSp>
        <p:nvCxnSpPr>
          <p:cNvPr id="908" name="Gerader Verbinder 10"/>
          <p:cNvCxnSpPr/>
          <p:nvPr/>
        </p:nvCxnSpPr>
        <p:spPr>
          <a:xfrm>
            <a:off x="6201360" y="6504480"/>
            <a:ext cx="5040" cy="370080"/>
          </a:xfrm>
          <a:prstGeom prst="straightConnector1">
            <a:avLst/>
          </a:prstGeom>
          <a:ln w="0">
            <a:solidFill>
              <a:srgbClr val="444D26"/>
            </a:solidFill>
          </a:ln>
        </p:spPr>
      </p:cxnSp>
      <p:sp>
        <p:nvSpPr>
          <p:cNvPr id="909"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91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75C8170-B4E4-44EA-AC51-8233358BEBA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12"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AF62101-1945-4B1C-A816-8F03FB73041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1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916"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7" name="Grafik 8"/>
          <p:cNvPicPr/>
          <p:nvPr/>
        </p:nvPicPr>
        <p:blipFill>
          <a:blip r:embed="rId2"/>
          <a:stretch/>
        </p:blipFill>
        <p:spPr>
          <a:xfrm>
            <a:off x="8141400" y="5590800"/>
            <a:ext cx="1003680" cy="1257120"/>
          </a:xfrm>
          <a:prstGeom prst="rect">
            <a:avLst/>
          </a:prstGeom>
          <a:noFill/>
          <a:ln w="0">
            <a:noFill/>
          </a:ln>
        </p:spPr>
      </p:pic>
      <p:cxnSp>
        <p:nvCxnSpPr>
          <p:cNvPr id="918" name="Gerader Verbinder 9"/>
          <p:cNvCxnSpPr/>
          <p:nvPr/>
        </p:nvCxnSpPr>
        <p:spPr>
          <a:xfrm>
            <a:off x="2289600" y="6504480"/>
            <a:ext cx="5040" cy="370080"/>
          </a:xfrm>
          <a:prstGeom prst="straightConnector1">
            <a:avLst/>
          </a:prstGeom>
          <a:ln w="0">
            <a:solidFill>
              <a:srgbClr val="444D26"/>
            </a:solidFill>
          </a:ln>
        </p:spPr>
      </p:cxnSp>
      <p:cxnSp>
        <p:nvCxnSpPr>
          <p:cNvPr id="919" name="Gerader Verbinder 10"/>
          <p:cNvCxnSpPr/>
          <p:nvPr/>
        </p:nvCxnSpPr>
        <p:spPr>
          <a:xfrm>
            <a:off x="6201360" y="6504480"/>
            <a:ext cx="5040" cy="370080"/>
          </a:xfrm>
          <a:prstGeom prst="straightConnector1">
            <a:avLst/>
          </a:prstGeom>
          <a:ln w="0">
            <a:solidFill>
              <a:srgbClr val="444D26"/>
            </a:solidFill>
          </a:ln>
        </p:spPr>
      </p:cxnSp>
      <p:sp>
        <p:nvSpPr>
          <p:cNvPr id="92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EF3663-698A-4B27-A44C-8EBA90A8CCF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21"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22"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23" name="PlaceHolder 3"/>
          <p:cNvSpPr>
            <a:spLocks noGrp="1"/>
          </p:cNvSpPr>
          <p:nvPr>
            <p:ph type="sldNum" idx="7"/>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203F34E3-7669-475E-8A65-E9522936AA5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2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D03FF71-CF76-42F5-A3F6-3CB1C23A00D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26" name="Resim 4"/>
          <p:cNvPicPr/>
          <p:nvPr/>
        </p:nvPicPr>
        <p:blipFill>
          <a:blip r:embed="rId4"/>
          <a:stretch/>
        </p:blipFill>
        <p:spPr>
          <a:xfrm>
            <a:off x="6357600" y="6570360"/>
            <a:ext cx="588600" cy="199800"/>
          </a:xfrm>
          <a:prstGeom prst="rect">
            <a:avLst/>
          </a:prstGeom>
          <a:noFill/>
          <a:ln w="0">
            <a:noFill/>
          </a:ln>
        </p:spPr>
      </p:pic>
      <p:sp>
        <p:nvSpPr>
          <p:cNvPr id="927"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2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9" name="Grafik 8"/>
          <p:cNvPicPr/>
          <p:nvPr/>
        </p:nvPicPr>
        <p:blipFill>
          <a:blip r:embed="rId2"/>
          <a:stretch/>
        </p:blipFill>
        <p:spPr>
          <a:xfrm>
            <a:off x="8141400" y="5590800"/>
            <a:ext cx="1003680" cy="1257120"/>
          </a:xfrm>
          <a:prstGeom prst="rect">
            <a:avLst/>
          </a:prstGeom>
          <a:noFill/>
          <a:ln w="0">
            <a:noFill/>
          </a:ln>
        </p:spPr>
      </p:pic>
      <p:cxnSp>
        <p:nvCxnSpPr>
          <p:cNvPr id="930" name="Gerader Verbinder 9"/>
          <p:cNvCxnSpPr/>
          <p:nvPr/>
        </p:nvCxnSpPr>
        <p:spPr>
          <a:xfrm>
            <a:off x="2289600" y="6504480"/>
            <a:ext cx="5040" cy="370080"/>
          </a:xfrm>
          <a:prstGeom prst="straightConnector1">
            <a:avLst/>
          </a:prstGeom>
          <a:ln w="0">
            <a:solidFill>
              <a:srgbClr val="444D26"/>
            </a:solidFill>
          </a:ln>
        </p:spPr>
      </p:cxnSp>
      <p:cxnSp>
        <p:nvCxnSpPr>
          <p:cNvPr id="931" name="Gerader Verbinder 10"/>
          <p:cNvCxnSpPr/>
          <p:nvPr/>
        </p:nvCxnSpPr>
        <p:spPr>
          <a:xfrm>
            <a:off x="6201360" y="6504480"/>
            <a:ext cx="5040" cy="370080"/>
          </a:xfrm>
          <a:prstGeom prst="straightConnector1">
            <a:avLst/>
          </a:prstGeom>
          <a:ln w="0">
            <a:solidFill>
              <a:srgbClr val="444D26"/>
            </a:solidFill>
          </a:ln>
        </p:spPr>
      </p:cxnSp>
      <p:sp>
        <p:nvSpPr>
          <p:cNvPr id="93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3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2B3D9A-3F0E-40C6-9E07-8FF718172C5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5"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3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E8A89E-980E-4347-89C0-DFAD07D554F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3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939"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0" name="Grafik 8"/>
          <p:cNvPicPr/>
          <p:nvPr/>
        </p:nvPicPr>
        <p:blipFill>
          <a:blip r:embed="rId2"/>
          <a:stretch/>
        </p:blipFill>
        <p:spPr>
          <a:xfrm>
            <a:off x="8141400" y="5590800"/>
            <a:ext cx="1003680" cy="1257120"/>
          </a:xfrm>
          <a:prstGeom prst="rect">
            <a:avLst/>
          </a:prstGeom>
          <a:noFill/>
          <a:ln w="0">
            <a:noFill/>
          </a:ln>
        </p:spPr>
      </p:pic>
      <p:cxnSp>
        <p:nvCxnSpPr>
          <p:cNvPr id="941" name="Gerader Verbinder 9"/>
          <p:cNvCxnSpPr/>
          <p:nvPr/>
        </p:nvCxnSpPr>
        <p:spPr>
          <a:xfrm>
            <a:off x="2289600" y="6504480"/>
            <a:ext cx="5040" cy="370080"/>
          </a:xfrm>
          <a:prstGeom prst="straightConnector1">
            <a:avLst/>
          </a:prstGeom>
          <a:ln w="0">
            <a:solidFill>
              <a:srgbClr val="444D26"/>
            </a:solidFill>
          </a:ln>
        </p:spPr>
      </p:cxnSp>
      <p:cxnSp>
        <p:nvCxnSpPr>
          <p:cNvPr id="942" name="Gerader Verbinder 10"/>
          <p:cNvCxnSpPr/>
          <p:nvPr/>
        </p:nvCxnSpPr>
        <p:spPr>
          <a:xfrm>
            <a:off x="6201360" y="6504480"/>
            <a:ext cx="5040" cy="370080"/>
          </a:xfrm>
          <a:prstGeom prst="straightConnector1">
            <a:avLst/>
          </a:prstGeom>
          <a:ln w="0">
            <a:solidFill>
              <a:srgbClr val="444D26"/>
            </a:solidFill>
          </a:ln>
        </p:spPr>
      </p:cxnSp>
      <p:sp>
        <p:nvSpPr>
          <p:cNvPr id="94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94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3E020BC-BA30-4067-8786-43D6C0B6D2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4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46DABB-58BE-4FE4-9B63-4A2B25002B3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48" name="Resim 4"/>
          <p:cNvPicPr/>
          <p:nvPr/>
        </p:nvPicPr>
        <p:blipFill>
          <a:blip r:embed="rId4"/>
          <a:stretch/>
        </p:blipFill>
        <p:spPr>
          <a:xfrm>
            <a:off x="6357600" y="6570360"/>
            <a:ext cx="588600" cy="199800"/>
          </a:xfrm>
          <a:prstGeom prst="rect">
            <a:avLst/>
          </a:prstGeom>
          <a:noFill/>
          <a:ln w="0">
            <a:noFill/>
          </a:ln>
        </p:spPr>
      </p:pic>
      <p:sp>
        <p:nvSpPr>
          <p:cNvPr id="949"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5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1" name="Grafik 8"/>
          <p:cNvPicPr/>
          <p:nvPr/>
        </p:nvPicPr>
        <p:blipFill>
          <a:blip r:embed="rId2"/>
          <a:stretch/>
        </p:blipFill>
        <p:spPr>
          <a:xfrm>
            <a:off x="8141400" y="5590800"/>
            <a:ext cx="1003680" cy="1257120"/>
          </a:xfrm>
          <a:prstGeom prst="rect">
            <a:avLst/>
          </a:prstGeom>
          <a:noFill/>
          <a:ln w="0">
            <a:noFill/>
          </a:ln>
        </p:spPr>
      </p:pic>
      <p:cxnSp>
        <p:nvCxnSpPr>
          <p:cNvPr id="952" name="Gerader Verbinder 9"/>
          <p:cNvCxnSpPr/>
          <p:nvPr/>
        </p:nvCxnSpPr>
        <p:spPr>
          <a:xfrm>
            <a:off x="2289600" y="6504480"/>
            <a:ext cx="5040" cy="370080"/>
          </a:xfrm>
          <a:prstGeom prst="straightConnector1">
            <a:avLst/>
          </a:prstGeom>
          <a:ln w="0">
            <a:solidFill>
              <a:srgbClr val="444D26"/>
            </a:solidFill>
          </a:ln>
        </p:spPr>
      </p:cxnSp>
      <p:cxnSp>
        <p:nvCxnSpPr>
          <p:cNvPr id="953" name="Gerader Verbinder 10"/>
          <p:cNvCxnSpPr/>
          <p:nvPr/>
        </p:nvCxnSpPr>
        <p:spPr>
          <a:xfrm>
            <a:off x="6201360" y="6504480"/>
            <a:ext cx="5040" cy="370080"/>
          </a:xfrm>
          <a:prstGeom prst="straightConnector1">
            <a:avLst/>
          </a:prstGeom>
          <a:ln w="0">
            <a:solidFill>
              <a:srgbClr val="444D26"/>
            </a:solidFill>
          </a:ln>
        </p:spPr>
      </p:cxnSp>
      <p:sp>
        <p:nvSpPr>
          <p:cNvPr id="954" name="Textfeld 14"/>
          <p:cNvSpPr/>
          <p:nvPr/>
        </p:nvSpPr>
        <p:spPr>
          <a:xfrm>
            <a:off x="3220200" y="6495480"/>
            <a:ext cx="226836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95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D351AD3-3A46-47F2-B3C2-9D9938A872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6"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57"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5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FCB33C-3747-44F7-8768-6CEE4412145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6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
</Relationships>
</file>

<file path=ppt/slideMasters/_rels/slideMaster24.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
</Relationships>
</file>

<file path=ppt/slideMasters/_rels/slideMaster36.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
</Relationships>
</file>

<file path=ppt/slideMasters/_rels/slideMaster47.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82.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47.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47.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47.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47.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47.xml"/>
</Relationships>
</file>

<file path=ppt/slides/_rels/slide8.xml.rels><?xml version="1.0" encoding="UTF-8"?>
<Relationships xmlns="http://schemas.openxmlformats.org/package/2006/relationships"><Relationship Id="rId1" Type="http://schemas.openxmlformats.org/officeDocument/2006/relationships/slide" Target="slide13.xml"/><Relationship Id="rId2" Type="http://schemas.openxmlformats.org/officeDocument/2006/relationships/slide" Target="slide15.xml"/><Relationship Id="rId3" Type="http://schemas.openxmlformats.org/officeDocument/2006/relationships/slide" Target="slide14.xml"/><Relationship Id="rId4" Type="http://schemas.openxmlformats.org/officeDocument/2006/relationships/slideLayout" Target="../slideLayouts/slideLayout47.xml"/><Relationship Id="rId5"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hyperlink" Target="https://eur02.safelinks.protection.outlook.com/?url=https%3A%2F%2Fmampf.mathi.uni-heidelberg.de%2F&amp;data=05%7C02%7Cvuslat.sekerakin%40hu.nl%7C5a52b782b3914e68d72f08df22d1632f%7C989329099a5a4d18ace47236b5b5e11d%7C0%7C0%7C639267954927569289%7CUnknown%7CTWFpbGZsb3d8eyJFbXB0eU1hcGkiOnRydWUsIlYiOiIwLjAuMDAwMCIsIlAiOiJXaW4zMiIsIkFOIjoiTWFpbCIsIldUIjoyfQ%3D%3D%7C0%7C%7C%7C&amp;sdata=XA2hd%2F3pjq6kTHfmHYD62Oa%2F09KbmFyUAP8ZQ7ucYw4%3D&amp;reserved=0" TargetMode="External"/><Relationship Id="rId2" Type="http://schemas.openxmlformats.org/officeDocument/2006/relationships/hyperlink" Target="https://mampf.mathi.uni-heidelberg.de/lectures/358" TargetMode="External"/><Relationship Id="rId3" Type="http://schemas.openxmlformats.org/officeDocument/2006/relationships/slideLayout" Target="../slideLayouts/slideLayout47.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84.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 Target="slide8.xml"/><Relationship Id="rId3" Type="http://schemas.openxmlformats.org/officeDocument/2006/relationships/slideLayout" Target="../slideLayouts/slideLayout74.xml"/>
</Relationships>
</file>

<file path=ppt/slides/_rels/slide14.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 Target="slide8.xml"/><Relationship Id="rId3" Type="http://schemas.openxmlformats.org/officeDocument/2006/relationships/slideLayout" Target="../slideLayouts/slideLayout74.xml"/>
</Relationships>
</file>

<file path=ppt/slides/_rels/slide15.xml.rels><?xml version="1.0" encoding="UTF-8"?>
<Relationships xmlns="http://schemas.openxmlformats.org/package/2006/relationships"><Relationship Id="rId1" Type="http://schemas.openxmlformats.org/officeDocument/2006/relationships/video" Target="../media/media7.mp4"/><Relationship Id="rId2" Type="http://schemas.microsoft.com/office/2007/relationships/media" Target="../media/media7.mp4"/><Relationship Id="rId3" Type="http://schemas.openxmlformats.org/officeDocument/2006/relationships/image" Target="../media/image8.png"/><Relationship Id="rId4" Type="http://schemas.openxmlformats.org/officeDocument/2006/relationships/slide" Target="slide8.xml"/><Relationship Id="rId5" Type="http://schemas.openxmlformats.org/officeDocument/2006/relationships/slideLayout" Target="../slideLayouts/slideLayout74.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8.xml.rels><?xml version="1.0" encoding="UTF-8"?>
<Relationships xmlns="http://schemas.openxmlformats.org/package/2006/relationships"><Relationship Id="rId1" Type="http://schemas.openxmlformats.org/officeDocument/2006/relationships/hyperlink" Target="https://mampf.mathi.uni-heidelberg.de/lectures/358" TargetMode="External"/><Relationship Id="rId2" Type="http://schemas.openxmlformats.org/officeDocument/2006/relationships/slideLayout" Target="../slideLayouts/slideLayout5.xml"/>
</Relationships>
</file>

<file path=ppt/slides/_rels/slide19.xml.rels><?xml version="1.0" encoding="UTF-8"?>
<Relationships xmlns="http://schemas.openxmlformats.org/package/2006/relationships"><Relationship Id="rId1" Type="http://schemas.openxmlformats.org/officeDocument/2006/relationships/slide" Target="slide53.xml"/><Relationship Id="rId2" Type="http://schemas.openxmlformats.org/officeDocument/2006/relationships/slideLayout" Target="../slideLayouts/slideLayout5.xml"/><Relationship Id="rId3"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5.xml"/><Relationship Id="rId3"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5.xml"/><Relationship Id="rId3"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41.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46.xml"/>
</Relationships>
</file>

<file path=ppt/slides/_rels/slide26.xml.rels><?xml version="1.0" encoding="UTF-8"?>
<Relationships xmlns="http://schemas.openxmlformats.org/package/2006/relationships"><Relationship Id="rId1" Type="http://schemas.openxmlformats.org/officeDocument/2006/relationships/hyperlink" Target="https://mampf.mathi.uni-heidelberg.de/lectures/358" TargetMode="External"/><Relationship Id="rId2" Type="http://schemas.openxmlformats.org/officeDocument/2006/relationships/slideLayout" Target="../slideLayouts/slideLayout46.xml"/>
</Relationships>
</file>

<file path=ppt/slides/_rels/slide27.xml.rels><?xml version="1.0" encoding="UTF-8"?>
<Relationships xmlns="http://schemas.openxmlformats.org/package/2006/relationships"><Relationship Id="rId1" Type="http://schemas.openxmlformats.org/officeDocument/2006/relationships/slide" Target="slide57.xml"/><Relationship Id="rId2" Type="http://schemas.openxmlformats.org/officeDocument/2006/relationships/slideLayout" Target="../slideLayouts/slideLayout46.xml"/><Relationship Id="rId3"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6.xml"/><Relationship Id="rId3" Type="http://schemas.openxmlformats.org/officeDocument/2006/relationships/notesSlide" Target="../notesSlides/notesSlide30.xml"/>
</Relationships>
</file>

<file path=ppt/slides/_rels/slide31.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46.xml"/><Relationship Id="rId3"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46.xml"/><Relationship Id="rId3"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46.xml"/><Relationship Id="rId3"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23.xml"/>
</Relationships>
</file>

<file path=ppt/slides/_rels/slide36.xml.rels><?xml version="1.0" encoding="UTF-8"?>
<Relationships xmlns="http://schemas.openxmlformats.org/package/2006/relationships"><Relationship Id="rId1" Type="http://schemas.openxmlformats.org/officeDocument/2006/relationships/hyperlink" Target="https://mampf.mathi.uni-heidelberg.de/lectures/358" TargetMode="External"/><Relationship Id="rId2" Type="http://schemas.openxmlformats.org/officeDocument/2006/relationships/slideLayout" Target="../slideLayouts/slideLayout23.xml"/>
</Relationships>
</file>

<file path=ppt/slides/_rels/slide37.xml.rels><?xml version="1.0" encoding="UTF-8"?>
<Relationships xmlns="http://schemas.openxmlformats.org/package/2006/relationships"><Relationship Id="rId1" Type="http://schemas.openxmlformats.org/officeDocument/2006/relationships/slide" Target="slide60.xml"/><Relationship Id="rId2" Type="http://schemas.openxmlformats.org/officeDocument/2006/relationships/slideLayout" Target="../slideLayouts/slideLayout23.xml"/><Relationship Id="rId3" Type="http://schemas.openxmlformats.org/officeDocument/2006/relationships/notesSlide" Target="../notesSlides/notesSlide37.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23.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9.xml"/>
</Relationships>
</file>

<file path=ppt/slides/_rels/slide40.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3.xml"/><Relationship Id="rId3" Type="http://schemas.openxmlformats.org/officeDocument/2006/relationships/notesSlide" Target="../notesSlides/notesSlide40.xml"/>
</Relationships>
</file>

<file path=ppt/slides/_rels/slide41.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23.xml"/><Relationship Id="rId3" Type="http://schemas.openxmlformats.org/officeDocument/2006/relationships/notesSlide" Target="../notesSlides/notesSlide41.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28.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28.xml"/>
</Relationships>
</file>

<file path=ppt/slides/_rels/slide44.xml.rels><?xml version="1.0" encoding="UTF-8"?>
<Relationships xmlns="http://schemas.openxmlformats.org/package/2006/relationships"><Relationship Id="rId1" Type="http://schemas.openxmlformats.org/officeDocument/2006/relationships/hyperlink" Target="https://mampf.mathi.uni-heidelberg.de/lectures/358" TargetMode="External"/><Relationship Id="rId2" Type="http://schemas.openxmlformats.org/officeDocument/2006/relationships/slideLayout" Target="../slideLayouts/slideLayout28.xml"/>
</Relationships>
</file>

<file path=ppt/slides/_rels/slide45.xml.rels><?xml version="1.0" encoding="UTF-8"?>
<Relationships xmlns="http://schemas.openxmlformats.org/package/2006/relationships"><Relationship Id="rId1" Type="http://schemas.openxmlformats.org/officeDocument/2006/relationships/slide" Target="slide63.xml"/><Relationship Id="rId2" Type="http://schemas.openxmlformats.org/officeDocument/2006/relationships/slideLayout" Target="../slideLayouts/slideLayout28.xml"/><Relationship Id="rId3" Type="http://schemas.openxmlformats.org/officeDocument/2006/relationships/notesSlide" Target="../notesSlides/notesSlide45.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28.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7.xml"/>
</Relationships>
</file>

<file path=ppt/slides/_rels/slide48.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27.xml"/><Relationship Id="rId3" Type="http://schemas.openxmlformats.org/officeDocument/2006/relationships/notesSlide" Target="../notesSlides/notesSlide48.xml"/>
</Relationships>
</file>

<file path=ppt/slides/_rels/slide49.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27.xml"/><Relationship Id="rId3" Type="http://schemas.openxmlformats.org/officeDocument/2006/relationships/notesSlide" Target="../notesSlides/notesSlide49.xml"/>
</Relationships>
</file>

<file path=ppt/slides/_rels/slide50.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image" Target="../media/image21.svg"/><Relationship Id="rId4" Type="http://schemas.openxmlformats.org/officeDocument/2006/relationships/slideLayout" Target="../slideLayouts/slideLayout27.xml"/><Relationship Id="rId5" Type="http://schemas.openxmlformats.org/officeDocument/2006/relationships/notesSlide" Target="../notesSlides/notesSlide50.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75.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58.xml"/>
</Relationships>
</file>

<file path=ppt/slides/_rels/slide53.xml.rels><?xml version="1.0" encoding="UTF-8"?>
<Relationships xmlns="http://schemas.openxmlformats.org/package/2006/relationships"><Relationship Id="rId1" Type="http://schemas.openxmlformats.org/officeDocument/2006/relationships/slide" Target="slide19.xml"/><Relationship Id="rId2" Type="http://schemas.openxmlformats.org/officeDocument/2006/relationships/slideLayout" Target="../slideLayouts/slideLayout58.xml"/><Relationship Id="rId3" Type="http://schemas.openxmlformats.org/officeDocument/2006/relationships/notesSlide" Target="../notesSlides/notesSlide53.xml"/>
</Relationships>
</file>

<file path=ppt/slides/_rels/slide54.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slide" Target="slide19.xml"/><Relationship Id="rId3" Type="http://schemas.openxmlformats.org/officeDocument/2006/relationships/slideLayout" Target="../slideLayouts/slideLayout79.xml"/><Relationship Id="rId4" Type="http://schemas.openxmlformats.org/officeDocument/2006/relationships/notesSlide" Target="../notesSlides/notesSlide54.xml"/>
</Relationships>
</file>

<file path=ppt/slides/_rels/slide55.xml.rels><?xml version="1.0" encoding="UTF-8"?>
<Relationships xmlns="http://schemas.openxmlformats.org/package/2006/relationships"><Relationship Id="rId1" Type="http://schemas.openxmlformats.org/officeDocument/2006/relationships/slide" Target="slide19.xml"/><Relationship Id="rId2" Type="http://schemas.openxmlformats.org/officeDocument/2006/relationships/slideLayout" Target="../slideLayouts/slideLayout79.xml"/><Relationship Id="rId3" Type="http://schemas.openxmlformats.org/officeDocument/2006/relationships/notesSlide" Target="../notesSlides/notesSlide55.xml"/>
</Relationships>
</file>

<file path=ppt/slides/_rels/slide56.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slide" Target="slide19.xml"/><Relationship Id="rId3" Type="http://schemas.openxmlformats.org/officeDocument/2006/relationships/slideLayout" Target="../slideLayouts/slideLayout79.xml"/><Relationship Id="rId4" Type="http://schemas.openxmlformats.org/officeDocument/2006/relationships/notesSlide" Target="../notesSlides/notesSlide56.xml"/>
</Relationships>
</file>

<file path=ppt/slides/_rels/slide57.xml.rels><?xml version="1.0" encoding="UTF-8"?>
<Relationships xmlns="http://schemas.openxmlformats.org/package/2006/relationships"><Relationship Id="rId1" Type="http://schemas.openxmlformats.org/officeDocument/2006/relationships/slide" Target="slide27.xml"/><Relationship Id="rId2" Type="http://schemas.openxmlformats.org/officeDocument/2006/relationships/slideLayout" Target="../slideLayouts/slideLayout58.xml"/><Relationship Id="rId3" Type="http://schemas.openxmlformats.org/officeDocument/2006/relationships/notesSlide" Target="../notesSlides/notesSlide57.xml"/>
</Relationships>
</file>

<file path=ppt/slides/_rels/slide58.xml.rels><?xml version="1.0" encoding="UTF-8"?>
<Relationships xmlns="http://schemas.openxmlformats.org/package/2006/relationships"><Relationship Id="rId1" Type="http://schemas.openxmlformats.org/officeDocument/2006/relationships/slide" Target="slide27.xml"/><Relationship Id="rId2" Type="http://schemas.openxmlformats.org/officeDocument/2006/relationships/slideLayout" Target="../slideLayouts/slideLayout79.xml"/>
</Relationships>
</file>

<file path=ppt/slides/_rels/slide59.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slide" Target="slide27.xml"/><Relationship Id="rId3" Type="http://schemas.openxmlformats.org/officeDocument/2006/relationships/slideLayout" Target="../slideLayouts/slideLayout62.xml"/>
</Relationships>
</file>

<file path=ppt/slides/_rels/slide60.xml.rels><?xml version="1.0" encoding="UTF-8"?>
<Relationships xmlns="http://schemas.openxmlformats.org/package/2006/relationships"><Relationship Id="rId1" Type="http://schemas.openxmlformats.org/officeDocument/2006/relationships/slide" Target="slide37.xml"/><Relationship Id="rId2" Type="http://schemas.openxmlformats.org/officeDocument/2006/relationships/slideLayout" Target="../slideLayouts/slideLayout58.xml"/><Relationship Id="rId3" Type="http://schemas.openxmlformats.org/officeDocument/2006/relationships/notesSlide" Target="../notesSlides/notesSlide60.xml"/>
</Relationships>
</file>

<file path=ppt/slides/_rels/slide61.xml.rels><?xml version="1.0" encoding="UTF-8"?>
<Relationships xmlns="http://schemas.openxmlformats.org/package/2006/relationships"><Relationship Id="rId1" Type="http://schemas.openxmlformats.org/officeDocument/2006/relationships/slide" Target="slide37.xml"/><Relationship Id="rId2" Type="http://schemas.openxmlformats.org/officeDocument/2006/relationships/slideLayout" Target="../slideLayouts/slideLayout79.xml"/>
</Relationships>
</file>

<file path=ppt/slides/_rels/slide62.xml.rels><?xml version="1.0" encoding="UTF-8"?>
<Relationships xmlns="http://schemas.openxmlformats.org/package/2006/relationships"><Relationship Id="rId1" Type="http://schemas.openxmlformats.org/officeDocument/2006/relationships/slide" Target="slide37.xml"/><Relationship Id="rId2" Type="http://schemas.openxmlformats.org/officeDocument/2006/relationships/image" Target="../media/image25.png"/><Relationship Id="rId3" Type="http://schemas.openxmlformats.org/officeDocument/2006/relationships/slideLayout" Target="../slideLayouts/slideLayout62.xml"/>
</Relationships>
</file>

<file path=ppt/slides/_rels/slide63.xml.rels><?xml version="1.0" encoding="UTF-8"?>
<Relationships xmlns="http://schemas.openxmlformats.org/package/2006/relationships"><Relationship Id="rId1" Type="http://schemas.openxmlformats.org/officeDocument/2006/relationships/slide" Target="slide45.xml"/><Relationship Id="rId2" Type="http://schemas.openxmlformats.org/officeDocument/2006/relationships/slideLayout" Target="../slideLayouts/slideLayout58.xml"/><Relationship Id="rId3" Type="http://schemas.openxmlformats.org/officeDocument/2006/relationships/notesSlide" Target="../notesSlides/notesSlide63.xml"/>
</Relationships>
</file>

<file path=ppt/slides/_rels/slide64.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slide" Target="slide45.xml"/><Relationship Id="rId3" Type="http://schemas.openxmlformats.org/officeDocument/2006/relationships/slideLayout" Target="../slideLayouts/slideLayout79.xml"/><Relationship Id="rId4" Type="http://schemas.openxmlformats.org/officeDocument/2006/relationships/notesSlide" Target="../notesSlides/notesSlide64.xml"/>
</Relationships>
</file>

<file path=ppt/slides/_rels/slide65.xml.rels><?xml version="1.0" encoding="UTF-8"?>
<Relationships xmlns="http://schemas.openxmlformats.org/package/2006/relationships"><Relationship Id="rId1" Type="http://schemas.openxmlformats.org/officeDocument/2006/relationships/video" Target="../media/media27.mov"/><Relationship Id="rId2" Type="http://schemas.microsoft.com/office/2007/relationships/media" Target="../media/media27.mov"/><Relationship Id="rId3" Type="http://schemas.openxmlformats.org/officeDocument/2006/relationships/image" Target="../media/image28.png"/><Relationship Id="rId4" Type="http://schemas.openxmlformats.org/officeDocument/2006/relationships/slide" Target="slide45.xml"/><Relationship Id="rId5" Type="http://schemas.openxmlformats.org/officeDocument/2006/relationships/slideLayout" Target="../slideLayouts/slideLayout75.xml"/><Relationship Id="rId6" Type="http://schemas.openxmlformats.org/officeDocument/2006/relationships/notesSlide" Target="../notesSlides/notesSlide65.xml"/>
</Relationships>
</file>

<file path=ppt/slides/_rels/slide66.xml.rels><?xml version="1.0" encoding="UTF-8"?>
<Relationships xmlns="http://schemas.openxmlformats.org/package/2006/relationships"><Relationship Id="rId1" Type="http://schemas.openxmlformats.org/officeDocument/2006/relationships/slideLayout" Target="../slideLayouts/slideLayout75.xml"/>
</Relationships>
</file>

<file path=ppt/slides/_rels/slide67.xml.rels><?xml version="1.0" encoding="UTF-8"?>
<Relationships xmlns="http://schemas.openxmlformats.org/package/2006/relationships"><Relationship Id="rId1" Type="http://schemas.openxmlformats.org/officeDocument/2006/relationships/slideLayout" Target="../slideLayouts/slideLayout75.xml"/>
</Relationships>
</file>

<file path=ppt/slides/_rels/slide68.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0.png"/><Relationship Id="rId3" Type="http://schemas.openxmlformats.org/officeDocument/2006/relationships/image" Target="../media/image31.jpe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 Id="rId9" Type="http://schemas.openxmlformats.org/officeDocument/2006/relationships/image" Target="../media/image37.jpeg"/><Relationship Id="rId10" Type="http://schemas.openxmlformats.org/officeDocument/2006/relationships/image" Target="../media/image38.png"/><Relationship Id="rId11" Type="http://schemas.openxmlformats.org/officeDocument/2006/relationships/image" Target="../media/image39.png"/><Relationship Id="rId12" Type="http://schemas.openxmlformats.org/officeDocument/2006/relationships/image" Target="../media/image40.jpeg"/><Relationship Id="rId13" Type="http://schemas.openxmlformats.org/officeDocument/2006/relationships/image" Target="../media/image41.jpeg"/><Relationship Id="rId14" Type="http://schemas.openxmlformats.org/officeDocument/2006/relationships/image" Target="../media/image42.png"/><Relationship Id="rId15" Type="http://schemas.openxmlformats.org/officeDocument/2006/relationships/slideLayout" Target="../slideLayouts/slideLayout75.xml"/>
</Relationships>
</file>

<file path=ppt/slides/_rels/slide69.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3.png"/><Relationship Id="rId4" Type="http://schemas.openxmlformats.org/officeDocument/2006/relationships/slideLayout" Target="../slideLayouts/slideLayout75.xml"/><Relationship Id="rId5" Type="http://schemas.openxmlformats.org/officeDocument/2006/relationships/notesSlide" Target="../notesSlides/notesSlide69.xml"/>
</Relationships>
</file>

<file path=ppt/slides/_rels/slide70.xml.rels><?xml version="1.0" encoding="UTF-8"?>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75.xml"/><Relationship Id="rId5" Type="http://schemas.openxmlformats.org/officeDocument/2006/relationships/notesSlide" Target="../notesSlides/notesSlide70.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4480" cy="4006440"/>
          </a:xfrm>
          <a:prstGeom prst="rect">
            <a:avLst/>
          </a:prstGeom>
          <a:noFill/>
          <a:ln w="0">
            <a:noFill/>
          </a:ln>
          <a:effectLst>
            <a:softEdge rad="31680"/>
          </a:effectLst>
        </p:spPr>
      </p:pic>
      <p:sp>
        <p:nvSpPr>
          <p:cNvPr id="968" name="Textfeld 6"/>
          <p:cNvSpPr/>
          <p:nvPr/>
        </p:nvSpPr>
        <p:spPr>
          <a:xfrm>
            <a:off x="106560" y="763200"/>
            <a:ext cx="8925480" cy="92124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en-GB"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1840" cy="58104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en-GB" sz="3200" b="0" u="none" strike="noStrike">
                <a:solidFill>
                  <a:schemeClr val="dk1"/>
                </a:solidFill>
                <a:effectLst/>
                <a:uFillTx/>
                <a:latin typeface="Calibri"/>
              </a:rPr>
              <a:t>Teaching Modules</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0" name="PlaceHolder 1"/>
          <p:cNvSpPr>
            <a:spLocks noGrp="1"/>
          </p:cNvSpPr>
          <p:nvPr>
            <p:ph type="title"/>
          </p:nvPr>
        </p:nvSpPr>
        <p:spPr>
          <a:xfrm>
            <a:off x="972000" y="1186560"/>
            <a:ext cx="7914960" cy="894960"/>
          </a:xfrm>
          <a:prstGeom prst="rect">
            <a:avLst/>
          </a:prstGeom>
          <a:noFill/>
          <a:ln w="0">
            <a:noFill/>
          </a:ln>
        </p:spPr>
        <p:txBody>
          <a:bodyPr lIns="91440" tIns="45720" rIns="91440" bIns="45720" anchor="ctr">
            <a:noAutofit/>
          </a:bodyPr>
          <a:p>
            <a:pPr indent="0" algn="r" defTabSz="457200">
              <a:lnSpc>
                <a:spcPct val="100000"/>
              </a:lnSpc>
              <a:buNone/>
              <a:tabLst>
                <a:tab pos="0" algn="l"/>
              </a:tabLst>
            </a:pPr>
            <a:r>
              <a:rPr lang="en-GB" sz="4000" b="0" u="none" strike="noStrike">
                <a:solidFill>
                  <a:schemeClr val="dk1"/>
                </a:solidFill>
                <a:effectLst/>
                <a:uFillTx/>
                <a:latin typeface="Calibri"/>
              </a:rPr>
              <a:t>Opening question</a:t>
            </a:r>
            <a:endParaRPr lang="de-DE" sz="4000" b="0" u="none" strike="noStrike">
              <a:solidFill>
                <a:schemeClr val="dk2"/>
              </a:solidFill>
              <a:effectLst/>
              <a:uFillTx/>
              <a:latin typeface="Calibri Light"/>
            </a:endParaRPr>
          </a:p>
        </p:txBody>
      </p:sp>
      <p:sp>
        <p:nvSpPr>
          <p:cNvPr id="971" name="PlaceHolder 2"/>
          <p:cNvSpPr>
            <a:spLocks noGrp="1"/>
          </p:cNvSpPr>
          <p:nvPr>
            <p:ph/>
          </p:nvPr>
        </p:nvSpPr>
        <p:spPr>
          <a:xfrm>
            <a:off x="972000" y="2869200"/>
            <a:ext cx="7547400" cy="1086480"/>
          </a:xfrm>
          <a:prstGeom prst="rect">
            <a:avLst/>
          </a:prstGeom>
          <a:noFill/>
          <a:ln w="0">
            <a:noFill/>
          </a:ln>
        </p:spPr>
        <p:txBody>
          <a:bodyPr lIns="91440" tIns="45720" rIns="91440" bIns="45720" anchor="t">
            <a:noAutofit/>
          </a:bodyPr>
          <a:p>
            <a:pPr indent="0" algn="ctr" defTabSz="914400">
              <a:lnSpc>
                <a:spcPct val="90000"/>
              </a:lnSpc>
              <a:spcBef>
                <a:spcPts val="1001"/>
              </a:spcBef>
              <a:buNone/>
              <a:tabLst>
                <a:tab pos="0" algn="l"/>
              </a:tabLst>
            </a:pPr>
            <a:r>
              <a:rPr lang="en-GB" sz="2800" b="1" u="none" strike="noStrike">
                <a:solidFill>
                  <a:schemeClr val="dk2"/>
                </a:solidFill>
                <a:effectLst/>
                <a:uFillTx/>
                <a:latin typeface="Calibri"/>
              </a:rPr>
              <a:t>How can we understand students’ thinking while interpreting statistical graphs?</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972" name="Metin kutusu 4"/>
          <p:cNvSpPr/>
          <p:nvPr/>
        </p:nvSpPr>
        <p:spPr>
          <a:xfrm>
            <a:off x="2458440" y="4173840"/>
            <a:ext cx="4574160" cy="363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en-GB" sz="1800" b="0" u="none" strike="noStrike">
                <a:solidFill>
                  <a:schemeClr val="dk1"/>
                </a:solidFill>
                <a:effectLst/>
                <a:uFillTx/>
                <a:latin typeface="Calibri"/>
              </a:rPr>
              <a:t>Take a moment to reflect before continuing.</a:t>
            </a: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3" name="PlaceHolder 1"/>
          <p:cNvSpPr>
            <a:spLocks noGrp="1"/>
          </p:cNvSpPr>
          <p:nvPr>
            <p:ph/>
          </p:nvPr>
        </p:nvSpPr>
        <p:spPr>
          <a:xfrm>
            <a:off x="825120" y="2395080"/>
            <a:ext cx="7488360" cy="1410840"/>
          </a:xfrm>
          <a:prstGeom prst="rect">
            <a:avLst/>
          </a:prstGeom>
          <a:noFill/>
          <a:ln w="0">
            <a:noFill/>
          </a:ln>
        </p:spPr>
        <p:txBody>
          <a:bodyPr lIns="91440" tIns="45720" rIns="91440" bIns="45720" anchor="t">
            <a:noAutofit/>
          </a:bodyPr>
          <a:p>
            <a:pPr indent="0" algn="ctr" defTabSz="914400">
              <a:lnSpc>
                <a:spcPct val="90000"/>
              </a:lnSpc>
              <a:spcBef>
                <a:spcPts val="1001"/>
              </a:spcBef>
              <a:buNone/>
              <a:tabLst>
                <a:tab pos="0" algn="l"/>
              </a:tabLst>
            </a:pPr>
            <a:r>
              <a:rPr lang="en-GB" sz="2800" b="1" u="none" strike="noStrike">
                <a:solidFill>
                  <a:schemeClr val="dk2"/>
                </a:solidFill>
                <a:effectLst/>
                <a:uFillTx/>
                <a:latin typeface="Calibri"/>
              </a:rPr>
              <a:t>When a student misinterprets a statistical graph, what evidence would you use to understand their thinking?</a:t>
            </a:r>
            <a:endParaRPr lang="de-DE" sz="2800" b="0" u="none" strike="noStrike">
              <a:solidFill>
                <a:schemeClr val="dk2"/>
              </a:solidFill>
              <a:effectLst/>
              <a:uFillTx/>
              <a:latin typeface="Calibri"/>
            </a:endParaRPr>
          </a:p>
        </p:txBody>
      </p:sp>
      <p:sp>
        <p:nvSpPr>
          <p:cNvPr id="974" name="PlaceHolder 2"/>
          <p:cNvSpPr>
            <a:spLocks noGrp="1"/>
          </p:cNvSpPr>
          <p:nvPr>
            <p:ph type="title"/>
          </p:nvPr>
        </p:nvSpPr>
        <p:spPr>
          <a:xfrm>
            <a:off x="957240" y="1117440"/>
            <a:ext cx="7914960" cy="765360"/>
          </a:xfrm>
          <a:prstGeom prst="rect">
            <a:avLst/>
          </a:prstGeom>
          <a:noFill/>
          <a:ln w="0">
            <a:noFill/>
          </a:ln>
        </p:spPr>
        <p:txBody>
          <a:bodyPr lIns="91440" tIns="45720" rIns="91440" bIns="45720" anchor="ctr">
            <a:noAutofit/>
          </a:bodyPr>
          <a:p>
            <a:pPr indent="0" algn="r" defTabSz="457200">
              <a:lnSpc>
                <a:spcPct val="100000"/>
              </a:lnSpc>
              <a:buNone/>
              <a:tabLst>
                <a:tab pos="0" algn="l"/>
              </a:tabLst>
            </a:pPr>
            <a:r>
              <a:rPr lang="en-GB" sz="4000" b="0" u="none" strike="noStrike">
                <a:solidFill>
                  <a:schemeClr val="dk1"/>
                </a:solidFill>
                <a:effectLst/>
                <a:uFillTx/>
                <a:latin typeface="Calibri"/>
              </a:rPr>
              <a:t>Reflection</a:t>
            </a:r>
            <a:endParaRPr lang="de-DE" sz="4000" b="0" u="none" strike="noStrike">
              <a:solidFill>
                <a:schemeClr val="dk2"/>
              </a:solidFill>
              <a:effectLst/>
              <a:uFillTx/>
              <a:latin typeface="Calibri Light"/>
            </a:endParaRPr>
          </a:p>
        </p:txBody>
      </p:sp>
      <p:sp>
        <p:nvSpPr>
          <p:cNvPr id="975" name="Metin kutusu 6"/>
          <p:cNvSpPr/>
          <p:nvPr/>
        </p:nvSpPr>
        <p:spPr>
          <a:xfrm>
            <a:off x="3318480" y="4011480"/>
            <a:ext cx="2708640" cy="1472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en-GB" sz="1800" b="0" u="none" strike="noStrike">
                <a:solidFill>
                  <a:schemeClr val="dk1"/>
                </a:solidFill>
                <a:effectLst/>
                <a:uFillTx/>
                <a:latin typeface="Calibri"/>
              </a:rPr>
              <a:t>☐ Student’s answer</a:t>
            </a:r>
            <a:endParaRPr lang="de-DE" sz="1800" b="0" u="none" strike="noStrike">
              <a:solidFill>
                <a:srgbClr val="000000"/>
              </a:solidFill>
              <a:effectLst/>
              <a:uFillTx/>
              <a:latin typeface="Calibri"/>
            </a:endParaRPr>
          </a:p>
          <a:p>
            <a:pPr defTabSz="457200">
              <a:lnSpc>
                <a:spcPct val="100000"/>
              </a:lnSpc>
            </a:pPr>
            <a:r>
              <a:rPr lang="en-GB" sz="1800" b="0" u="none" strike="noStrike">
                <a:solidFill>
                  <a:schemeClr val="dk1"/>
                </a:solidFill>
                <a:effectLst/>
                <a:uFillTx/>
                <a:latin typeface="Calibri"/>
              </a:rPr>
              <a:t>☐ Student’s explanation</a:t>
            </a:r>
            <a:endParaRPr lang="de-DE" sz="1800" b="0" u="none" strike="noStrike">
              <a:solidFill>
                <a:srgbClr val="000000"/>
              </a:solidFill>
              <a:effectLst/>
              <a:uFillTx/>
              <a:latin typeface="Calibri"/>
            </a:endParaRPr>
          </a:p>
          <a:p>
            <a:pPr defTabSz="457200">
              <a:lnSpc>
                <a:spcPct val="100000"/>
              </a:lnSpc>
            </a:pPr>
            <a:r>
              <a:rPr lang="en-GB" sz="1800" b="0" u="none" strike="noStrike">
                <a:solidFill>
                  <a:schemeClr val="dk1"/>
                </a:solidFill>
                <a:effectLst/>
                <a:uFillTx/>
                <a:latin typeface="Calibri"/>
              </a:rPr>
              <a:t>☐ Written work</a:t>
            </a:r>
            <a:endParaRPr lang="de-DE" sz="1800" b="0" u="none" strike="noStrike">
              <a:solidFill>
                <a:srgbClr val="000000"/>
              </a:solidFill>
              <a:effectLst/>
              <a:uFillTx/>
              <a:latin typeface="Calibri"/>
            </a:endParaRPr>
          </a:p>
          <a:p>
            <a:pPr defTabSz="457200">
              <a:lnSpc>
                <a:spcPct val="100000"/>
              </a:lnSpc>
            </a:pPr>
            <a:r>
              <a:rPr lang="en-GB" sz="1800" b="0" u="none" strike="noStrike">
                <a:solidFill>
                  <a:schemeClr val="dk1"/>
                </a:solidFill>
                <a:effectLst/>
                <a:uFillTx/>
                <a:latin typeface="Calibri"/>
              </a:rPr>
              <a:t>☐ Classroom observation</a:t>
            </a:r>
            <a:endParaRPr lang="de-DE" sz="1800" b="0" u="none" strike="noStrike">
              <a:solidFill>
                <a:srgbClr val="000000"/>
              </a:solidFill>
              <a:effectLst/>
              <a:uFillTx/>
              <a:latin typeface="Calibri"/>
            </a:endParaRPr>
          </a:p>
          <a:p>
            <a:pPr defTabSz="457200">
              <a:lnSpc>
                <a:spcPct val="100000"/>
              </a:lnSpc>
            </a:pPr>
            <a:r>
              <a:rPr lang="en-GB" sz="1800" b="0" u="none" strike="noStrike">
                <a:solidFill>
                  <a:schemeClr val="dk1"/>
                </a:solidFill>
                <a:effectLst/>
                <a:uFillTx/>
                <a:latin typeface="Calibri"/>
              </a:rPr>
              <a:t>☐ Other</a:t>
            </a: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9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6" name="PlaceHolder 1"/>
          <p:cNvSpPr>
            <a:spLocks noGrp="1"/>
          </p:cNvSpPr>
          <p:nvPr>
            <p:ph type="title"/>
          </p:nvPr>
        </p:nvSpPr>
        <p:spPr>
          <a:xfrm>
            <a:off x="986400" y="754560"/>
            <a:ext cx="7914960" cy="894960"/>
          </a:xfrm>
          <a:prstGeom prst="rect">
            <a:avLst/>
          </a:prstGeom>
          <a:noFill/>
          <a:ln w="0">
            <a:noFill/>
          </a:ln>
        </p:spPr>
        <p:txBody>
          <a:bodyPr lIns="91440" tIns="45720" rIns="91440" bIns="45720" anchor="ctr">
            <a:noAutofit/>
          </a:bodyPr>
          <a:p>
            <a:pPr indent="0" algn="r" defTabSz="457200">
              <a:lnSpc>
                <a:spcPct val="100000"/>
              </a:lnSpc>
              <a:buNone/>
              <a:tabLst>
                <a:tab pos="0" algn="l"/>
              </a:tabLst>
            </a:pPr>
            <a:r>
              <a:rPr lang="en-GB" sz="4000" b="0" u="none" strike="noStrike">
                <a:solidFill>
                  <a:schemeClr val="dk1"/>
                </a:solidFill>
                <a:effectLst/>
                <a:uFillTx/>
                <a:latin typeface="Calibri"/>
              </a:rPr>
              <a:t>Why does it matter?</a:t>
            </a:r>
            <a:endParaRPr lang="de-DE" sz="4000" b="0" u="none" strike="noStrike">
              <a:solidFill>
                <a:schemeClr val="dk2"/>
              </a:solidFill>
              <a:effectLst/>
              <a:uFillTx/>
              <a:latin typeface="Calibri Light"/>
            </a:endParaRPr>
          </a:p>
        </p:txBody>
      </p:sp>
      <p:sp>
        <p:nvSpPr>
          <p:cNvPr id="977" name="PlaceHolder 2"/>
          <p:cNvSpPr>
            <a:spLocks noGrp="1"/>
          </p:cNvSpPr>
          <p:nvPr>
            <p:ph/>
          </p:nvPr>
        </p:nvSpPr>
        <p:spPr>
          <a:xfrm>
            <a:off x="612720" y="2151720"/>
            <a:ext cx="7914960" cy="2943000"/>
          </a:xfrm>
          <a:prstGeom prst="rect">
            <a:avLst/>
          </a:prstGeom>
          <a:noFill/>
          <a:ln w="0">
            <a:noFill/>
          </a:ln>
        </p:spPr>
        <p:txBody>
          <a:bodyPr lIns="91440" tIns="45720" rIns="91440" bIns="45720" anchor="t">
            <a:noAutofit/>
          </a:bodyPr>
          <a:p>
            <a:pPr indent="0" algn="ctr" defTabSz="914400">
              <a:lnSpc>
                <a:spcPct val="90000"/>
              </a:lnSpc>
              <a:spcBef>
                <a:spcPts val="1001"/>
              </a:spcBef>
              <a:buNone/>
              <a:tabLst>
                <a:tab pos="0" algn="l"/>
              </a:tabLst>
            </a:pPr>
            <a:r>
              <a:rPr lang="en-GB" sz="2800" b="1" u="none" strike="noStrike">
                <a:solidFill>
                  <a:schemeClr val="dk2"/>
                </a:solidFill>
                <a:effectLst/>
                <a:uFillTx/>
                <a:latin typeface="Calibri"/>
              </a:rPr>
              <a:t>Understanding students’ interpretations is essential for teaching statistics.</a:t>
            </a:r>
            <a:endParaRPr lang="de-DE" sz="2800" b="0" u="none" strike="noStrike">
              <a:solidFill>
                <a:schemeClr val="dk2"/>
              </a:solidFill>
              <a:effectLst/>
              <a:uFillTx/>
              <a:latin typeface="Calibri"/>
            </a:endParaRPr>
          </a:p>
          <a:p>
            <a:pPr indent="0" algn="ctr"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0" algn="ctr" defTabSz="914400">
              <a:lnSpc>
                <a:spcPct val="90000"/>
              </a:lnSpc>
              <a:spcBef>
                <a:spcPts val="1001"/>
              </a:spcBef>
              <a:buNone/>
              <a:tabLst>
                <a:tab pos="0" algn="l"/>
              </a:tabLst>
            </a:pPr>
            <a:r>
              <a:rPr lang="en-GB" sz="2000" b="0" u="none" strike="noStrike">
                <a:solidFill>
                  <a:schemeClr val="dk2"/>
                </a:solidFill>
                <a:effectLst/>
                <a:uFillTx/>
                <a:latin typeface="Calibri"/>
              </a:rPr>
              <a:t>Students may arrive at the same answer for different reasons. Understanding how students interpret statistical graphs helps teachers analyse and respond to students’ (mis)interpretations.</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4960" cy="894960"/>
          </a:xfrm>
          <a:prstGeom prst="rect">
            <a:avLst/>
          </a:prstGeom>
          <a:noFill/>
          <a:ln w="0">
            <a:noFill/>
          </a:ln>
        </p:spPr>
        <p:txBody>
          <a:bodyPr lIns="91440" tIns="45720" rIns="91440" bIns="45720" anchor="ctr">
            <a:normAutofit/>
          </a:bodyPr>
          <a:p>
            <a:pPr indent="0" algn="r" defTabSz="457200">
              <a:lnSpc>
                <a:spcPct val="100000"/>
              </a:lnSpc>
              <a:buNone/>
              <a:tabLst>
                <a:tab pos="0" algn="l"/>
              </a:tabLst>
            </a:pPr>
            <a:r>
              <a:rPr lang="en-GB" sz="4000" b="0" u="none" strike="noStrike">
                <a:solidFill>
                  <a:schemeClr val="dk1"/>
                </a:solidFill>
                <a:effectLst/>
                <a:uFillTx/>
                <a:latin typeface="Calibri"/>
              </a:rPr>
              <a:t>Purpose</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595440" y="2733120"/>
            <a:ext cx="7914960" cy="3433320"/>
          </a:xfrm>
          <a:prstGeom prst="rect">
            <a:avLst/>
          </a:prstGeom>
          <a:noFill/>
          <a:ln w="0">
            <a:noFill/>
          </a:ln>
        </p:spPr>
        <p:txBody>
          <a:bodyPr numCol="1" spcCol="0" lIns="91440" tIns="45720" rIns="91440" bIns="45720" anchor="ctr">
            <a:spAutoFit/>
          </a:bodyPr>
          <a:p>
            <a:pPr indent="0" algn="l" defTabSz="914400">
              <a:lnSpc>
                <a:spcPct val="100000"/>
              </a:lnSpc>
              <a:spcBef>
                <a:spcPts val="1001"/>
              </a:spcBef>
              <a:buNone/>
              <a:tabLst>
                <a:tab pos="0" algn="l"/>
              </a:tabLst>
            </a:pPr>
            <a:r>
              <a:rPr lang="en-GB" sz="2400" b="0" u="none" strike="noStrike">
                <a:solidFill>
                  <a:schemeClr val="dk1"/>
                </a:solidFill>
                <a:effectLst/>
                <a:uFillTx/>
                <a:latin typeface="Calibri"/>
              </a:rPr>
              <a:t>In this course you will learn to…</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analyse students’ interpretations of statistical graphs.</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recognise how students interpret different types of statistical graphs</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recognise how these interpretations can lead to specific systematic errors.</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0" name="PlaceHolder 1"/>
          <p:cNvSpPr>
            <a:spLocks noGrp="1"/>
          </p:cNvSpPr>
          <p:nvPr>
            <p:ph type="title"/>
          </p:nvPr>
        </p:nvSpPr>
        <p:spPr>
          <a:xfrm>
            <a:off x="972000" y="785160"/>
            <a:ext cx="7914960" cy="894960"/>
          </a:xfrm>
          <a:prstGeom prst="rect">
            <a:avLst/>
          </a:prstGeom>
          <a:noFill/>
          <a:ln w="0">
            <a:noFill/>
          </a:ln>
        </p:spPr>
        <p:txBody>
          <a:bodyPr lIns="91440" tIns="45720" rIns="91440" bIns="45720" anchor="ctr">
            <a:noAutofit/>
          </a:bodyPr>
          <a:p>
            <a:pPr indent="0" algn="r" defTabSz="457200">
              <a:lnSpc>
                <a:spcPct val="100000"/>
              </a:lnSpc>
              <a:buNone/>
              <a:tabLst>
                <a:tab pos="0" algn="l"/>
              </a:tabLst>
            </a:pPr>
            <a:r>
              <a:rPr lang="en-GB" sz="3600" b="0" u="none" strike="noStrike">
                <a:solidFill>
                  <a:schemeClr val="dk1"/>
                </a:solidFill>
                <a:effectLst/>
                <a:uFillTx/>
                <a:latin typeface="Calibri"/>
              </a:rPr>
              <a:t>Origin of the course: </a:t>
            </a:r>
            <a:br>
              <a:rPr sz="3600"/>
            </a:br>
            <a:r>
              <a:rPr lang="en-GB" sz="2800" b="0" u="none" strike="noStrike">
                <a:solidFill>
                  <a:schemeClr val="dk1"/>
                </a:solidFill>
                <a:effectLst/>
                <a:uFillTx/>
                <a:latin typeface="Calibri"/>
              </a:rPr>
              <a:t>From research with students to teacher learning</a:t>
            </a:r>
            <a:endParaRPr lang="de-DE" sz="2800" b="0" u="none" strike="noStrike">
              <a:solidFill>
                <a:schemeClr val="dk2"/>
              </a:solidFill>
              <a:effectLst/>
              <a:uFillTx/>
              <a:latin typeface="Calibri Light"/>
            </a:endParaRPr>
          </a:p>
        </p:txBody>
      </p:sp>
      <p:sp>
        <p:nvSpPr>
          <p:cNvPr id="981" name="PlaceHolder 2"/>
          <p:cNvSpPr>
            <a:spLocks noGrp="1"/>
          </p:cNvSpPr>
          <p:nvPr>
            <p:ph/>
          </p:nvPr>
        </p:nvSpPr>
        <p:spPr>
          <a:xfrm>
            <a:off x="629280" y="2103120"/>
            <a:ext cx="7881840" cy="2942280"/>
          </a:xfrm>
          <a:prstGeom prst="rect">
            <a:avLst/>
          </a:prstGeom>
          <a:noFill/>
          <a:ln w="0">
            <a:noFill/>
          </a:ln>
        </p:spPr>
        <p:txBody>
          <a:bodyPr lIns="91440" tIns="45720" rIns="91440" bIns="45720" anchor="t">
            <a:spAutoFit/>
          </a:bodyPr>
          <a:p>
            <a:pPr marL="228600" indent="-228600" algn="l" defTabSz="914400">
              <a:lnSpc>
                <a:spcPct val="90000"/>
              </a:lnSpc>
              <a:spcBef>
                <a:spcPts val="1001"/>
              </a:spcBef>
              <a:buClr>
                <a:srgbClr val="444D26"/>
              </a:buClr>
              <a:buFont typeface="Arial"/>
              <a:buChar char="•"/>
            </a:pPr>
            <a:r>
              <a:rPr lang="en-GB" sz="2000" b="0" u="none" strike="noStrike">
                <a:solidFill>
                  <a:schemeClr val="dk1"/>
                </a:solidFill>
                <a:effectLst/>
                <a:uFillTx/>
                <a:latin typeface="Calibri"/>
              </a:rPr>
              <a:t>The Eye-Teach-Stats course is based on research with primary and secondary school students interpreting statistical graphs (Abt et al., 2025; Boels et al., 2025; Schreiter &amp; Vogel, 2024).</a:t>
            </a:r>
            <a:endParaRPr lang="de-DE" sz="2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2000" b="0" u="none" strike="noStrike">
                <a:solidFill>
                  <a:schemeClr val="dk1"/>
                </a:solidFill>
                <a:effectLst/>
                <a:uFillTx/>
                <a:latin typeface="Calibri"/>
              </a:rPr>
              <a:t>In these studies, students’ answers, explanations, and eye-tracking data were analysed together to better understand how students read graphs and where systematic errors arise.</a:t>
            </a:r>
            <a:endParaRPr lang="de-DE" sz="2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2000" b="0" u="none" strike="noStrike">
                <a:solidFill>
                  <a:schemeClr val="dk1"/>
                </a:solidFill>
                <a:effectLst/>
                <a:uFillTx/>
                <a:latin typeface="Calibri"/>
              </a:rPr>
              <a:t>These insights were used to develop eye-tracking vignettes that help teachers analyse students’ reasoning, not only their answers.</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2" name="PlaceHolder 1"/>
          <p:cNvSpPr>
            <a:spLocks noGrp="1"/>
          </p:cNvSpPr>
          <p:nvPr>
            <p:ph type="title"/>
          </p:nvPr>
        </p:nvSpPr>
        <p:spPr>
          <a:xfrm>
            <a:off x="972000" y="72576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The Course Journey</a:t>
            </a:r>
            <a:endParaRPr lang="de-DE" sz="4000" b="0" u="none" strike="noStrike">
              <a:solidFill>
                <a:schemeClr val="dk2"/>
              </a:solidFill>
              <a:effectLst/>
              <a:uFillTx/>
              <a:latin typeface="Calibri Light"/>
            </a:endParaRPr>
          </a:p>
        </p:txBody>
      </p:sp>
      <p:sp>
        <p:nvSpPr>
          <p:cNvPr id="983" name="PlaceHolder 2"/>
          <p:cNvSpPr>
            <a:spLocks noGrp="1"/>
          </p:cNvSpPr>
          <p:nvPr>
            <p:ph/>
          </p:nvPr>
        </p:nvSpPr>
        <p:spPr>
          <a:xfrm>
            <a:off x="628560" y="3200040"/>
            <a:ext cx="7567200" cy="2876400"/>
          </a:xfrm>
          <a:prstGeom prst="rect">
            <a:avLst/>
          </a:prstGeom>
          <a:noFill/>
          <a:ln w="0">
            <a:noFill/>
          </a:ln>
        </p:spPr>
        <p:txBody>
          <a:bodyPr numCol="1" spcCol="0" lIns="91440" tIns="0" rIns="91440" bIns="45720" anchor="ctr">
            <a:spAutoFit/>
          </a:bodyPr>
          <a:p>
            <a:pPr indent="0" algn="l" defTabSz="914400">
              <a:lnSpc>
                <a:spcPct val="100000"/>
              </a:lnSpc>
              <a:spcBef>
                <a:spcPts val="1001"/>
              </a:spcBef>
              <a:buNone/>
              <a:tabLst>
                <a:tab pos="0" algn="l"/>
              </a:tabLst>
            </a:pPr>
            <a:r>
              <a:rPr lang="en-GB" sz="2400" b="0" u="none" strike="noStrike">
                <a:solidFill>
                  <a:schemeClr val="dk2"/>
                </a:solidFill>
                <a:effectLst/>
                <a:uFillTx/>
                <a:latin typeface="Calibri"/>
              </a:rPr>
              <a:t>The course is organised into five main modules:</a:t>
            </a:r>
            <a:endParaRPr lang="de-DE" sz="2400" b="0" u="none" strike="noStrike">
              <a:solidFill>
                <a:schemeClr val="dk2"/>
              </a:solidFill>
              <a:effectLst/>
              <a:uFillTx/>
              <a:latin typeface="Calibri"/>
            </a:endParaRPr>
          </a:p>
          <a:p>
            <a:pPr marL="343080" indent="-343080" algn="l" defTabSz="914400">
              <a:lnSpc>
                <a:spcPct val="100000"/>
              </a:lnSpc>
              <a:spcBef>
                <a:spcPts val="1001"/>
              </a:spcBef>
              <a:buClr>
                <a:srgbClr val="444D26"/>
              </a:buClr>
              <a:buFont typeface="Arial"/>
              <a:buChar char="•"/>
              <a:tabLst>
                <a:tab pos="0" algn="l"/>
              </a:tabLst>
            </a:pPr>
            <a:r>
              <a:rPr lang="en-GB" sz="2400" b="0" u="none" strike="noStrike">
                <a:solidFill>
                  <a:schemeClr val="dk2"/>
                </a:solidFill>
                <a:effectLst/>
                <a:uFillTx/>
                <a:latin typeface="Calibri"/>
              </a:rPr>
              <a:t>Module 1: Eye-tracking Information</a:t>
            </a:r>
            <a:endParaRPr lang="de-DE" sz="2400" b="0" u="none" strike="noStrike">
              <a:solidFill>
                <a:schemeClr val="dk2"/>
              </a:solidFill>
              <a:effectLst/>
              <a:uFillTx/>
              <a:latin typeface="Calibri"/>
            </a:endParaRPr>
          </a:p>
          <a:p>
            <a:pPr marL="343080" indent="-343080" algn="l" defTabSz="914400">
              <a:lnSpc>
                <a:spcPct val="100000"/>
              </a:lnSpc>
              <a:spcBef>
                <a:spcPts val="1001"/>
              </a:spcBef>
              <a:buClr>
                <a:srgbClr val="444D26"/>
              </a:buClr>
              <a:buFont typeface="Arial"/>
              <a:buChar char="•"/>
              <a:tabLst>
                <a:tab pos="0" algn="l"/>
              </a:tabLst>
            </a:pPr>
            <a:r>
              <a:rPr lang="en-GB" sz="2400" b="0" u="none" strike="noStrike">
                <a:solidFill>
                  <a:schemeClr val="dk2"/>
                </a:solidFill>
                <a:effectLst/>
                <a:uFillTx/>
                <a:latin typeface="Calibri"/>
              </a:rPr>
              <a:t>Module 2: Dotplots</a:t>
            </a:r>
            <a:endParaRPr lang="de-DE" sz="2400" b="0" u="none" strike="noStrike">
              <a:solidFill>
                <a:schemeClr val="dk2"/>
              </a:solidFill>
              <a:effectLst/>
              <a:uFillTx/>
              <a:latin typeface="Calibri"/>
            </a:endParaRPr>
          </a:p>
          <a:p>
            <a:pPr marL="343080" indent="-343080" algn="l" defTabSz="914400">
              <a:lnSpc>
                <a:spcPct val="100000"/>
              </a:lnSpc>
              <a:spcBef>
                <a:spcPts val="1001"/>
              </a:spcBef>
              <a:buClr>
                <a:srgbClr val="444D26"/>
              </a:buClr>
              <a:buFont typeface="Arial"/>
              <a:buChar char="•"/>
              <a:tabLst>
                <a:tab pos="0" algn="l"/>
              </a:tabLst>
            </a:pPr>
            <a:r>
              <a:rPr lang="en-GB" sz="2400" b="0" u="none" strike="noStrike">
                <a:solidFill>
                  <a:schemeClr val="dk2"/>
                </a:solidFill>
                <a:effectLst/>
                <a:uFillTx/>
                <a:latin typeface="Calibri"/>
              </a:rPr>
              <a:t>Module 3: Histograms</a:t>
            </a:r>
            <a:endParaRPr lang="de-DE" sz="2400" b="0" u="none" strike="noStrike">
              <a:solidFill>
                <a:schemeClr val="dk2"/>
              </a:solidFill>
              <a:effectLst/>
              <a:uFillTx/>
              <a:latin typeface="Calibri"/>
            </a:endParaRPr>
          </a:p>
          <a:p>
            <a:pPr marL="343080" indent="-343080" algn="l" defTabSz="914400">
              <a:lnSpc>
                <a:spcPct val="100000"/>
              </a:lnSpc>
              <a:spcBef>
                <a:spcPts val="1001"/>
              </a:spcBef>
              <a:buClr>
                <a:srgbClr val="444D26"/>
              </a:buClr>
              <a:buFont typeface="Arial"/>
              <a:buChar char="•"/>
              <a:tabLst>
                <a:tab pos="0" algn="l"/>
              </a:tabLst>
            </a:pPr>
            <a:r>
              <a:rPr lang="en-GB" sz="2400" b="0" u="none" strike="noStrike">
                <a:solidFill>
                  <a:schemeClr val="dk2"/>
                </a:solidFill>
                <a:effectLst/>
                <a:uFillTx/>
                <a:latin typeface="Calibri"/>
              </a:rPr>
              <a:t>Module 4: Case-value plots</a:t>
            </a:r>
            <a:endParaRPr lang="de-DE" sz="2400" b="0" u="none" strike="noStrike">
              <a:solidFill>
                <a:schemeClr val="dk2"/>
              </a:solidFill>
              <a:effectLst/>
              <a:uFillTx/>
              <a:latin typeface="Calibri"/>
            </a:endParaRPr>
          </a:p>
          <a:p>
            <a:pPr marL="343080" indent="-343080" algn="l" defTabSz="914400">
              <a:lnSpc>
                <a:spcPct val="100000"/>
              </a:lnSpc>
              <a:spcBef>
                <a:spcPts val="1001"/>
              </a:spcBef>
              <a:buClr>
                <a:srgbClr val="444D26"/>
              </a:buClr>
              <a:buFont typeface="Arial"/>
              <a:buChar char="•"/>
              <a:tabLst>
                <a:tab pos="0" algn="l"/>
              </a:tabLst>
            </a:pPr>
            <a:r>
              <a:rPr lang="en-GB" sz="2400" b="0" u="none" strike="noStrike">
                <a:solidFill>
                  <a:schemeClr val="dk2"/>
                </a:solidFill>
                <a:effectLst/>
                <a:uFillTx/>
                <a:latin typeface="Calibri"/>
              </a:rPr>
              <a:t>Module 5: Boxplots</a:t>
            </a:r>
            <a:endParaRPr lang="de-DE" sz="2400" b="0" u="none" strike="noStrike">
              <a:solidFill>
                <a:schemeClr val="dk2"/>
              </a:solidFill>
              <a:effectLst/>
              <a:uFillTx/>
              <a:latin typeface="Calibri"/>
            </a:endParaRPr>
          </a:p>
        </p:txBody>
      </p:sp>
      <p:sp>
        <p:nvSpPr>
          <p:cNvPr id="984" name="Metin kutusu 2"/>
          <p:cNvSpPr/>
          <p:nvPr/>
        </p:nvSpPr>
        <p:spPr>
          <a:xfrm>
            <a:off x="628560" y="2265480"/>
            <a:ext cx="4719960" cy="45684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en-GB" sz="2400" b="1" u="none" strike="noStrike">
                <a:solidFill>
                  <a:schemeClr val="dk1"/>
                </a:solidFill>
                <a:effectLst/>
                <a:uFillTx/>
                <a:latin typeface="Calibri"/>
              </a:rPr>
              <a:t>A Roadmap of the Five Modules</a:t>
            </a:r>
            <a:endParaRPr lang="de-DE" sz="2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5" name="PlaceHolder 1"/>
          <p:cNvSpPr>
            <a:spLocks noGrp="1"/>
          </p:cNvSpPr>
          <p:nvPr>
            <p:ph type="title"/>
          </p:nvPr>
        </p:nvSpPr>
        <p:spPr>
          <a:xfrm>
            <a:off x="972000" y="40068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The Course Journey</a:t>
            </a:r>
            <a:endParaRPr lang="de-DE" sz="4000" b="0" u="none" strike="noStrike">
              <a:solidFill>
                <a:schemeClr val="dk2"/>
              </a:solidFill>
              <a:effectLst/>
              <a:uFillTx/>
              <a:latin typeface="Calibri Light"/>
            </a:endParaRPr>
          </a:p>
        </p:txBody>
      </p:sp>
      <p:sp>
        <p:nvSpPr>
          <p:cNvPr id="986" name="PlaceHolder 2"/>
          <p:cNvSpPr>
            <a:spLocks noGrp="1"/>
          </p:cNvSpPr>
          <p:nvPr>
            <p:ph/>
          </p:nvPr>
        </p:nvSpPr>
        <p:spPr>
          <a:xfrm>
            <a:off x="628560" y="2843280"/>
            <a:ext cx="7914960" cy="1975680"/>
          </a:xfrm>
          <a:prstGeom prst="rect">
            <a:avLst/>
          </a:prstGeom>
          <a:noFill/>
          <a:ln w="0">
            <a:noFill/>
          </a:ln>
        </p:spPr>
        <p:txBody>
          <a:bodyPr lIns="91440" tIns="45720" rIns="91440" bIns="45720" anchor="t">
            <a:normAutofit/>
          </a:bodyPr>
          <a:p>
            <a:pPr marL="228600" indent="-228600" algn="just" defTabSz="914400">
              <a:lnSpc>
                <a:spcPct val="90000"/>
              </a:lnSpc>
              <a:spcBef>
                <a:spcPts val="1001"/>
              </a:spcBef>
              <a:buClr>
                <a:srgbClr val="444D26"/>
              </a:buClr>
              <a:buFont typeface="Arial"/>
              <a:buChar char="•"/>
            </a:pPr>
            <a:r>
              <a:rPr lang="en-GB" sz="2400" b="0" u="none" strike="noStrike">
                <a:solidFill>
                  <a:schemeClr val="dk2"/>
                </a:solidFill>
                <a:effectLst/>
                <a:uFillTx/>
                <a:latin typeface="Calibri"/>
              </a:rPr>
              <a:t>Each module is built around vignettes: short, authentic scenes of a student working on a graph task, combined with eye-tracking data showing where the student looked.</a:t>
            </a:r>
            <a:endParaRPr lang="de-DE" sz="2400" b="0" u="none" strike="noStrike">
              <a:solidFill>
                <a:schemeClr val="dk2"/>
              </a:solidFill>
              <a:effectLst/>
              <a:uFillTx/>
              <a:latin typeface="Calibri"/>
            </a:endParaRPr>
          </a:p>
          <a:p>
            <a:pPr marL="228600" indent="-228600" algn="just" defTabSz="914400">
              <a:lnSpc>
                <a:spcPct val="90000"/>
              </a:lnSpc>
              <a:spcBef>
                <a:spcPts val="1001"/>
              </a:spcBef>
              <a:buClr>
                <a:srgbClr val="444D26"/>
              </a:buClr>
              <a:buFont typeface="Arial"/>
              <a:buChar char="•"/>
            </a:pPr>
            <a:r>
              <a:rPr lang="en-GB" sz="2400" b="0" u="none" strike="noStrike">
                <a:solidFill>
                  <a:schemeClr val="dk2"/>
                </a:solidFill>
                <a:effectLst/>
                <a:uFillTx/>
                <a:latin typeface="Calibri"/>
              </a:rPr>
              <a:t>Eye movements are presented in three ways: </a:t>
            </a:r>
            <a:r>
              <a:rPr lang="en-GB" sz="2400" b="0" u="sng" strike="noStrike">
                <a:solidFill>
                  <a:schemeClr val="dk2"/>
                </a:solidFill>
                <a:effectLst/>
                <a:uFillTx/>
                <a:latin typeface="Calibri"/>
                <a:hlinkClick r:id="rId1" action="ppaction://hlinksldjump"/>
              </a:rPr>
              <a:t>gazeplots</a:t>
            </a:r>
            <a:r>
              <a:rPr lang="en-GB" sz="2400" b="0" u="none" strike="noStrike">
                <a:solidFill>
                  <a:schemeClr val="dk2"/>
                </a:solidFill>
                <a:effectLst/>
                <a:uFillTx/>
                <a:latin typeface="Calibri"/>
              </a:rPr>
              <a:t>, </a:t>
            </a:r>
            <a:r>
              <a:rPr lang="en-GB" sz="2400" b="0" u="sng" strike="noStrike">
                <a:solidFill>
                  <a:schemeClr val="dk2"/>
                </a:solidFill>
                <a:effectLst/>
                <a:uFillTx/>
                <a:latin typeface="Calibri"/>
                <a:hlinkClick r:id="rId2" action="ppaction://hlinksldjump"/>
              </a:rPr>
              <a:t>gaze videos</a:t>
            </a:r>
            <a:r>
              <a:rPr lang="en-GB" sz="2400" b="0" u="none" strike="noStrike">
                <a:solidFill>
                  <a:schemeClr val="dk2"/>
                </a:solidFill>
                <a:effectLst/>
                <a:uFillTx/>
                <a:latin typeface="Calibri"/>
              </a:rPr>
              <a:t>, and </a:t>
            </a:r>
            <a:r>
              <a:rPr lang="en-GB" sz="2400" b="0" u="sng" strike="noStrike">
                <a:solidFill>
                  <a:schemeClr val="dk2"/>
                </a:solidFill>
                <a:effectLst/>
                <a:uFillTx/>
                <a:latin typeface="Calibri"/>
                <a:hlinkClick r:id="rId3" action="ppaction://hlinksldjump"/>
              </a:rPr>
              <a:t>heatmaps</a:t>
            </a:r>
            <a:r>
              <a:rPr lang="en-GB" sz="2400" b="0" u="none" strike="noStrike">
                <a:solidFill>
                  <a:schemeClr val="dk2"/>
                </a:solidFill>
                <a:effectLst/>
                <a:uFillTx/>
                <a:latin typeface="Calibri"/>
              </a:rPr>
              <a:t>.</a:t>
            </a:r>
            <a:endParaRPr lang="de-DE" sz="2400" b="0" u="none" strike="noStrike">
              <a:solidFill>
                <a:schemeClr val="dk2"/>
              </a:solidFill>
              <a:effectLst/>
              <a:uFillTx/>
              <a:latin typeface="Calibri"/>
            </a:endParaRPr>
          </a:p>
          <a:p>
            <a:pPr indent="0" algn="just" defTabSz="914400">
              <a:lnSpc>
                <a:spcPct val="90000"/>
              </a:lnSpc>
              <a:spcBef>
                <a:spcPts val="1001"/>
              </a:spcBef>
              <a:buNone/>
              <a:tabLst>
                <a:tab pos="0" algn="l"/>
              </a:tabLst>
            </a:pPr>
            <a:endParaRPr lang="de-DE" sz="2400" b="0" u="none" strike="noStrike">
              <a:solidFill>
                <a:schemeClr val="dk2"/>
              </a:solidFill>
              <a:effectLst/>
              <a:uFillTx/>
              <a:latin typeface="Calibri"/>
            </a:endParaRPr>
          </a:p>
        </p:txBody>
      </p:sp>
      <p:sp>
        <p:nvSpPr>
          <p:cNvPr id="987" name="Metin kutusu 3"/>
          <p:cNvSpPr/>
          <p:nvPr/>
        </p:nvSpPr>
        <p:spPr>
          <a:xfrm>
            <a:off x="628560" y="2031840"/>
            <a:ext cx="6253920" cy="3945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en-GB" sz="2000" b="1" u="none" strike="noStrike">
                <a:solidFill>
                  <a:schemeClr val="dk1"/>
                </a:solidFill>
                <a:effectLst/>
                <a:uFillTx/>
                <a:latin typeface="Calibri"/>
              </a:rPr>
              <a:t>Eye-tracking Vignettes: Short scenes from real classrooms</a:t>
            </a:r>
            <a:endParaRPr lang="de-DE" sz="20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The Course Journey</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1840" cy="509184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0" u="none" strike="noStrike">
                <a:solidFill>
                  <a:schemeClr val="dk2"/>
                </a:solidFill>
                <a:effectLst/>
                <a:uFillTx/>
                <a:latin typeface="Calibri"/>
              </a:rPr>
              <a:t>Access the vignettes</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en-GB" sz="2800" b="0" u="none" strike="noStrike">
                <a:solidFill>
                  <a:schemeClr val="dk2"/>
                </a:solidFill>
                <a:effectLst/>
                <a:uFillTx/>
                <a:latin typeface="Calibri"/>
              </a:rPr>
              <a:t>1) Sign into MaMpf </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tr-TR" sz="2400" b="0" u="sng" strike="noStrike">
                <a:solidFill>
                  <a:schemeClr val="dk2"/>
                </a:solidFill>
                <a:effectLst/>
                <a:uFillTx/>
                <a:latin typeface="Calibri"/>
                <a:hlinkClick r:id="rId1"/>
              </a:rPr>
              <a:t>https://mampf.mathi.uni-heidelberg.de/</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en-GB" sz="2800" b="0" u="none" strike="noStrike">
                <a:solidFill>
                  <a:schemeClr val="dk2"/>
                </a:solidFill>
                <a:effectLst/>
                <a:uFillTx/>
                <a:latin typeface="Calibri"/>
              </a:rPr>
              <a:t>2) Subscribe to the course</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tr-TR" sz="2400" b="0" u="sng" strike="noStrike">
                <a:solidFill>
                  <a:schemeClr val="dk2"/>
                </a:solidFill>
                <a:effectLst/>
                <a:uFillTx/>
                <a:latin typeface="Calibri"/>
                <a:hlinkClick r:id="rId2"/>
              </a:rPr>
              <a:t>https://mampf.mathi.uni-heidelberg.de/lectures/358</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0" name="PlaceHolder 1"/>
          <p:cNvSpPr>
            <a:spLocks noGrp="1"/>
          </p:cNvSpPr>
          <p:nvPr>
            <p:ph type="title"/>
          </p:nvPr>
        </p:nvSpPr>
        <p:spPr>
          <a:xfrm>
            <a:off x="986760" y="718920"/>
            <a:ext cx="7915680" cy="89568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3600" b="0" u="none" strike="noStrike">
                <a:solidFill>
                  <a:schemeClr val="dk2"/>
                </a:solidFill>
                <a:effectLst/>
                <a:uFillTx/>
                <a:latin typeface="Calibri Light"/>
              </a:rPr>
              <a:t>Let’s Work Through a Vignette Together</a:t>
            </a:r>
            <a:endParaRPr lang="de-DE" sz="3600" b="0" u="none" strike="noStrike">
              <a:solidFill>
                <a:schemeClr val="dk2"/>
              </a:solidFill>
              <a:effectLst/>
              <a:uFillTx/>
              <a:latin typeface="Calibri Light"/>
            </a:endParaRPr>
          </a:p>
        </p:txBody>
      </p:sp>
      <p:sp>
        <p:nvSpPr>
          <p:cNvPr id="991" name="PlaceHolder 2"/>
          <p:cNvSpPr>
            <a:spLocks noGrp="1"/>
          </p:cNvSpPr>
          <p:nvPr>
            <p:ph/>
          </p:nvPr>
        </p:nvSpPr>
        <p:spPr>
          <a:xfrm>
            <a:off x="612720" y="2174400"/>
            <a:ext cx="8021880" cy="318240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Before working independently in MaMpf, let’s walk through one vignette together.</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Example vignette:</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	</a:t>
            </a:r>
            <a:r>
              <a:rPr lang="en-GB" sz="2800" b="0" u="none" strike="noStrike">
                <a:solidFill>
                  <a:schemeClr val="dk2"/>
                </a:solidFill>
                <a:effectLst/>
                <a:uFillTx/>
                <a:latin typeface="Calibri"/>
              </a:rPr>
              <a:t>20 Histogram</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2" name="PlaceHolder 1"/>
          <p:cNvSpPr>
            <a:spLocks noGrp="1"/>
          </p:cNvSpPr>
          <p:nvPr>
            <p:ph type="title"/>
          </p:nvPr>
        </p:nvSpPr>
        <p:spPr>
          <a:xfrm>
            <a:off x="632160" y="2484720"/>
            <a:ext cx="7876440" cy="1482480"/>
          </a:xfrm>
          <a:prstGeom prst="rect">
            <a:avLst/>
          </a:prstGeom>
          <a:noFill/>
          <a:ln w="0">
            <a:solidFill>
              <a:srgbClr val="FFC000"/>
            </a:solidFill>
          </a:ln>
        </p:spPr>
        <p:txBody>
          <a:bodyPr lIns="91440" tIns="45720" rIns="91440" bIns="45720" anchor="ctr">
            <a:noAutofit/>
          </a:bodyPr>
          <a:p>
            <a:pPr indent="0" algn="ctr" defTabSz="914400">
              <a:lnSpc>
                <a:spcPct val="90000"/>
              </a:lnSpc>
              <a:buNone/>
              <a:tabLst>
                <a:tab pos="0" algn="l"/>
              </a:tabLst>
            </a:pPr>
            <a:r>
              <a:rPr lang="en-GB" sz="6000" b="1" u="none" strike="noStrike">
                <a:solidFill>
                  <a:schemeClr val="dk2"/>
                </a:solidFill>
                <a:effectLst/>
                <a:uFillTx/>
                <a:latin typeface="Calibri Light"/>
              </a:rPr>
              <a:t>MODULE 1:</a:t>
            </a:r>
            <a:br>
              <a:rPr sz="6000"/>
            </a:br>
            <a:r>
              <a:rPr lang="en-GB" sz="6000" b="1" u="none" strike="noStrike">
                <a:solidFill>
                  <a:schemeClr val="dk2"/>
                </a:solidFill>
                <a:effectLst/>
                <a:uFillTx/>
                <a:latin typeface="Calibri Light"/>
              </a:rPr>
              <a:t> EYE-TRACKING</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What is eye-tracking?</a:t>
            </a:r>
            <a:endParaRPr lang="de-DE" sz="4000" b="0" u="none" strike="noStrike">
              <a:solidFill>
                <a:schemeClr val="dk2"/>
              </a:solidFill>
              <a:effectLst/>
              <a:uFillTx/>
              <a:latin typeface="Calibri Light"/>
            </a:endParaRPr>
          </a:p>
        </p:txBody>
      </p:sp>
      <p:sp>
        <p:nvSpPr>
          <p:cNvPr id="994" name="PlaceHolder 2"/>
          <p:cNvSpPr>
            <a:spLocks noGrp="1"/>
          </p:cNvSpPr>
          <p:nvPr>
            <p:ph/>
          </p:nvPr>
        </p:nvSpPr>
        <p:spPr>
          <a:xfrm>
            <a:off x="612000" y="2153160"/>
            <a:ext cx="7914960" cy="2074320"/>
          </a:xfrm>
          <a:prstGeom prst="rect">
            <a:avLst/>
          </a:prstGeom>
          <a:noFill/>
          <a:ln w="0">
            <a:noFill/>
          </a:ln>
        </p:spPr>
        <p:txBody>
          <a:bodyPr lIns="91440" tIns="45720" rIns="91440" bIns="45720" anchor="t">
            <a:noAutofit/>
          </a:bodyPr>
          <a:p>
            <a:pPr marL="228600" indent="-228600" algn="just"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Eye-tracking records where students look, in what order, and for how long while working on a task.</a:t>
            </a:r>
            <a:endParaRPr lang="de-DE" sz="2800" b="0" u="none" strike="noStrike">
              <a:solidFill>
                <a:schemeClr val="dk2"/>
              </a:solidFill>
              <a:effectLst/>
              <a:uFillTx/>
              <a:latin typeface="Calibri"/>
            </a:endParaRPr>
          </a:p>
          <a:p>
            <a:pPr marL="228600" indent="-228600" algn="just"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These gaze data can reveal visual search patterns that are normally hidden in the classroom.</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5" name="PlaceHolder 1"/>
          <p:cNvSpPr>
            <a:spLocks noGrp="1"/>
          </p:cNvSpPr>
          <p:nvPr>
            <p:ph type="title"/>
          </p:nvPr>
        </p:nvSpPr>
        <p:spPr>
          <a:xfrm>
            <a:off x="957600" y="6264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Gazeplot</a:t>
            </a:r>
            <a:endParaRPr lang="de-DE" sz="4000" b="0" u="none" strike="noStrike">
              <a:solidFill>
                <a:schemeClr val="dk2"/>
              </a:solidFill>
              <a:effectLst/>
              <a:uFillTx/>
              <a:latin typeface="Calibri Light"/>
            </a:endParaRPr>
          </a:p>
        </p:txBody>
      </p:sp>
      <p:pic>
        <p:nvPicPr>
          <p:cNvPr id="996" name="Picture 1" descr="A cityscape with a tower and text&#10;&#10;AI-generated content may be incorrect."/>
          <p:cNvPicPr/>
          <p:nvPr/>
        </p:nvPicPr>
        <p:blipFill>
          <a:blip r:embed="rId1"/>
          <a:stretch/>
        </p:blipFill>
        <p:spPr>
          <a:xfrm>
            <a:off x="2574720" y="1731960"/>
            <a:ext cx="3989520" cy="2982600"/>
          </a:xfrm>
          <a:prstGeom prst="rect">
            <a:avLst/>
          </a:prstGeom>
          <a:noFill/>
          <a:ln w="0">
            <a:noFill/>
          </a:ln>
        </p:spPr>
      </p:pic>
      <p:sp>
        <p:nvSpPr>
          <p:cNvPr id="997" name="Metin kutusu 4"/>
          <p:cNvSpPr/>
          <p:nvPr/>
        </p:nvSpPr>
        <p:spPr>
          <a:xfrm>
            <a:off x="383400" y="809280"/>
            <a:ext cx="7914960" cy="137988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en-GB" sz="1600" b="0" u="none" strike="noStrike">
                <a:solidFill>
                  <a:schemeClr val="dk1"/>
                </a:solidFill>
                <a:effectLst/>
                <a:uFillTx/>
                <a:latin typeface="Calibri"/>
              </a:rPr>
              <a:t>In a gaze plot, gaze data collected from eye-tracking devices is superimposed onto the original stimulus, creating a combined view of both the stimulus and the participants’ eye movements.</a:t>
            </a:r>
            <a:endParaRPr lang="de-DE" sz="1600" b="0" u="none" strike="noStrike">
              <a:solidFill>
                <a:srgbClr val="000000"/>
              </a:solidFill>
              <a:effectLst/>
              <a:uFillTx/>
              <a:latin typeface="Calibri"/>
            </a:endParaRPr>
          </a:p>
          <a:p>
            <a:pPr algn="just" defTabSz="457200">
              <a:lnSpc>
                <a:spcPct val="100000"/>
              </a:lnSpc>
            </a:pPr>
            <a:br>
              <a:rPr sz="1800"/>
            </a:br>
            <a:endParaRPr lang="de-DE" sz="1800" b="0" u="none" strike="noStrike">
              <a:solidFill>
                <a:srgbClr val="000000"/>
              </a:solidFill>
              <a:effectLst/>
              <a:uFillTx/>
              <a:latin typeface="Calibri"/>
            </a:endParaRPr>
          </a:p>
        </p:txBody>
      </p:sp>
      <p:sp>
        <p:nvSpPr>
          <p:cNvPr id="998" name="Metin kutusu 5"/>
          <p:cNvSpPr/>
          <p:nvPr/>
        </p:nvSpPr>
        <p:spPr>
          <a:xfrm>
            <a:off x="383400" y="4719960"/>
            <a:ext cx="7914960" cy="203940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en-GB" sz="1600" b="0" u="none" strike="noStrike">
                <a:solidFill>
                  <a:srgbClr val="212529"/>
                </a:solidFill>
                <a:effectLst/>
                <a:uFillTx/>
                <a:latin typeface="system-ui"/>
              </a:rPr>
              <a:t>The visualisation includes dots and lines representing fixations and saccades, respectively. Fixations are depicted as dots, with each dot indicating a phase when the participant's gaze remains relatively stable on a specific area of the stimulus. The size of the dot typically corresponds to the duration of the fixation, with larger dots representing longer durations of fixation. Saccades, on the other hand, are represented by lines connecting two consecutive fixations. These lines indicate rapid eye movements between different areas of the stimulus.</a:t>
            </a:r>
            <a:endParaRPr lang="de-DE" sz="1600" b="0" u="none" strike="noStrike">
              <a:solidFill>
                <a:srgbClr val="000000"/>
              </a:solidFill>
              <a:effectLst/>
              <a:uFillTx/>
              <a:latin typeface="Calibri"/>
            </a:endParaRPr>
          </a:p>
        </p:txBody>
      </p:sp>
      <p:sp>
        <p:nvSpPr>
          <p:cNvPr id="999" name="Rectangle 1"/>
          <p:cNvSpPr/>
          <p:nvPr/>
        </p:nvSpPr>
        <p:spPr>
          <a:xfrm>
            <a:off x="0" y="-276840"/>
            <a:ext cx="360" cy="54864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1000" name="Eylem Düğmesi: Geri Dön 1">
            <a:hlinkClick r:id="rId2" action="ppaction://hlinksldjump"/>
          </p:cNvPr>
          <p:cNvSpPr/>
          <p:nvPr/>
        </p:nvSpPr>
        <p:spPr>
          <a:xfrm rot="16200000">
            <a:off x="7859520" y="226656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001" name="Metin kutusu 2"/>
          <p:cNvSpPr/>
          <p:nvPr/>
        </p:nvSpPr>
        <p:spPr>
          <a:xfrm>
            <a:off x="7380720" y="2768760"/>
            <a:ext cx="1759680" cy="2271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900" b="0" u="none" strike="noStrike">
                <a:solidFill>
                  <a:schemeClr val="dk1"/>
                </a:solidFill>
                <a:effectLst/>
                <a:uFillTx/>
                <a:latin typeface="Calibri"/>
              </a:rPr>
              <a:t>Go back to the original slide</a:t>
            </a:r>
            <a:endParaRPr lang="de-DE" sz="9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2" name="PlaceHolder 1"/>
          <p:cNvSpPr>
            <a:spLocks noGrp="1"/>
          </p:cNvSpPr>
          <p:nvPr>
            <p:ph type="title"/>
          </p:nvPr>
        </p:nvSpPr>
        <p:spPr>
          <a:xfrm>
            <a:off x="972000" y="36252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Heatmaps</a:t>
            </a:r>
            <a:endParaRPr lang="de-DE" sz="4000" b="0" u="none" strike="noStrike">
              <a:solidFill>
                <a:schemeClr val="dk2"/>
              </a:solidFill>
              <a:effectLst/>
              <a:uFillTx/>
              <a:latin typeface="Calibri Light"/>
            </a:endParaRPr>
          </a:p>
        </p:txBody>
      </p:sp>
      <p:pic>
        <p:nvPicPr>
          <p:cNvPr id="1003" name="Picture 1" descr="A city with a tower&#10;&#10;AI-generated content may be incorrect."/>
          <p:cNvPicPr/>
          <p:nvPr/>
        </p:nvPicPr>
        <p:blipFill>
          <a:blip r:embed="rId1"/>
          <a:stretch/>
        </p:blipFill>
        <p:spPr>
          <a:xfrm>
            <a:off x="2441880" y="2039400"/>
            <a:ext cx="4254840" cy="3172320"/>
          </a:xfrm>
          <a:prstGeom prst="rect">
            <a:avLst/>
          </a:prstGeom>
          <a:noFill/>
          <a:ln w="0">
            <a:noFill/>
          </a:ln>
        </p:spPr>
      </p:pic>
      <p:sp>
        <p:nvSpPr>
          <p:cNvPr id="1004" name="Metin kutusu 8"/>
          <p:cNvSpPr/>
          <p:nvPr/>
        </p:nvSpPr>
        <p:spPr>
          <a:xfrm>
            <a:off x="446400" y="1136880"/>
            <a:ext cx="7717320" cy="147240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en-GB" sz="1800" b="0" u="none" strike="noStrike">
                <a:solidFill>
                  <a:schemeClr val="dk1"/>
                </a:solidFill>
                <a:effectLst/>
                <a:uFillTx/>
                <a:latin typeface="Calibri"/>
              </a:rPr>
              <a:t>In heat maps, gaze data captured by eye-tracking devices is superimposed on the original stimulus to create a combined view of both the stimulus and the participants’ gaze data.</a:t>
            </a:r>
            <a:endParaRPr lang="de-DE" sz="1800" b="0" u="none" strike="noStrike">
              <a:solidFill>
                <a:srgbClr val="000000"/>
              </a:solidFill>
              <a:effectLst/>
              <a:uFillTx/>
              <a:latin typeface="Calibri"/>
            </a:endParaRPr>
          </a:p>
          <a:p>
            <a:pPr algn="just" defTabSz="457200">
              <a:lnSpc>
                <a:spcPct val="100000"/>
              </a:lnSpc>
            </a:pPr>
            <a:br>
              <a:rPr sz="1800"/>
            </a:br>
            <a:endParaRPr lang="de-DE" sz="1800" b="0" u="none" strike="noStrike">
              <a:solidFill>
                <a:srgbClr val="000000"/>
              </a:solidFill>
              <a:effectLst/>
              <a:uFillTx/>
              <a:latin typeface="Calibri"/>
            </a:endParaRPr>
          </a:p>
        </p:txBody>
      </p:sp>
      <p:sp>
        <p:nvSpPr>
          <p:cNvPr id="1005" name="Rectangle 3"/>
          <p:cNvSpPr/>
          <p:nvPr/>
        </p:nvSpPr>
        <p:spPr>
          <a:xfrm>
            <a:off x="0" y="-276840"/>
            <a:ext cx="360" cy="54864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1006" name="Rectangle 4"/>
          <p:cNvSpPr/>
          <p:nvPr/>
        </p:nvSpPr>
        <p:spPr>
          <a:xfrm>
            <a:off x="0" y="-276840"/>
            <a:ext cx="360" cy="54864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1007" name="Metin kutusu 12"/>
          <p:cNvSpPr/>
          <p:nvPr/>
        </p:nvSpPr>
        <p:spPr>
          <a:xfrm>
            <a:off x="214200" y="5254920"/>
            <a:ext cx="7949520" cy="173556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en-GB" sz="1800" b="0" u="none" strike="noStrike">
                <a:solidFill>
                  <a:srgbClr val="212529"/>
                </a:solidFill>
                <a:effectLst/>
                <a:uFillTx/>
                <a:latin typeface="system-ui"/>
              </a:rPr>
              <a:t>The visualisation shows coloured areas that represent fixations or saccades. The distribution of fixations, in which the participant remains relatively stable on an area of the stimulus, is indicated by the colouring from green to yellow to red. The redder and brighter the colours are, the longer this area is viewed.</a:t>
            </a:r>
            <a:endParaRPr lang="de-DE" sz="1800" b="0" u="none" strike="noStrike">
              <a:solidFill>
                <a:srgbClr val="000000"/>
              </a:solidFill>
              <a:effectLst/>
              <a:uFillTx/>
              <a:latin typeface="Calibri"/>
            </a:endParaRPr>
          </a:p>
          <a:p>
            <a:pPr defTabSz="457200">
              <a:lnSpc>
                <a:spcPct val="100000"/>
              </a:lnSpc>
            </a:pPr>
            <a:endParaRPr lang="de-DE" sz="1800" b="0" u="none" strike="noStrike">
              <a:solidFill>
                <a:srgbClr val="000000"/>
              </a:solidFill>
              <a:effectLst/>
              <a:uFillTx/>
              <a:latin typeface="Calibri"/>
            </a:endParaRPr>
          </a:p>
        </p:txBody>
      </p:sp>
      <p:sp>
        <p:nvSpPr>
          <p:cNvPr id="1008" name="Eylem Düğmesi: Geri Dön 2">
            <a:hlinkClick r:id="rId2" action="ppaction://hlinksldjump"/>
          </p:cNvPr>
          <p:cNvSpPr/>
          <p:nvPr/>
        </p:nvSpPr>
        <p:spPr>
          <a:xfrm rot="16200000">
            <a:off x="7954200" y="221364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009" name="Metin kutusu 3"/>
          <p:cNvSpPr/>
          <p:nvPr/>
        </p:nvSpPr>
        <p:spPr>
          <a:xfrm>
            <a:off x="7380720" y="2768760"/>
            <a:ext cx="1759680" cy="2271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900" b="0" u="none" strike="noStrike">
                <a:solidFill>
                  <a:schemeClr val="dk1"/>
                </a:solidFill>
                <a:effectLst/>
                <a:uFillTx/>
                <a:latin typeface="Calibri"/>
              </a:rPr>
              <a:t>Go back to the original slide</a:t>
            </a:r>
            <a:endParaRPr lang="de-DE" sz="9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0"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Gaze video</a:t>
            </a:r>
            <a:endParaRPr lang="de-DE" sz="4000" b="0" u="none" strike="noStrike">
              <a:solidFill>
                <a:schemeClr val="dk2"/>
              </a:solidFill>
              <a:effectLst/>
              <a:uFillTx/>
              <a:latin typeface="Calibri Light"/>
            </a:endParaRPr>
          </a:p>
        </p:txBody>
      </p:sp>
      <p:pic>
        <p:nvPicPr>
          <p:cNvPr id="1011" name="">
            <a:hlinkClick r:id="" action="ppaction://media"/>
          </p:cNvPr>
          <p:cNvPicPr/>
          <p:nvPr>
            <a:videoFile r:link="rId1"/>
            <p:extLst>
              <p:ext uri="{DAA4B4D4-6D71-4841-9C94-3DE7FCFB9230}">
                <p14:media r:embed="rId2"/>
              </p:ext>
            </p:extLst>
          </p:nvPr>
        </p:nvPicPr>
        <p:blipFill>
          <a:blip r:embed="rId3"/>
          <a:stretch>
            <a:fillRect/>
          </a:stretch>
        </p:blipFill>
        <p:spPr>
          <a:xfrm>
            <a:off x="1737360" y="2000880"/>
            <a:ext cx="5306040" cy="2982240"/>
          </a:xfrm>
          <a:prstGeom prst="rect">
            <a:avLst/>
          </a:prstGeom>
          <a:ln w="0">
            <a:noFill/>
          </a:ln>
        </p:spPr>
      </p:pic>
      <p:sp>
        <p:nvSpPr>
          <p:cNvPr id="1012" name="Metin kutusu 11"/>
          <p:cNvSpPr/>
          <p:nvPr/>
        </p:nvSpPr>
        <p:spPr>
          <a:xfrm>
            <a:off x="243360" y="953640"/>
            <a:ext cx="8015400" cy="91836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en-GB" sz="1800" b="0" u="none" strike="noStrike">
                <a:solidFill>
                  <a:srgbClr val="212529"/>
                </a:solidFill>
                <a:effectLst/>
                <a:uFillTx/>
                <a:latin typeface="Calibri"/>
              </a:rPr>
              <a:t>In gaze video, gaze data collected from eye-tracking devices is superimposed onto the original stimulus, creating a combined view of both the stimulus and the participants’ eye movements.</a:t>
            </a:r>
            <a:endParaRPr lang="de-DE" sz="1800" b="0" u="none" strike="noStrike">
              <a:solidFill>
                <a:srgbClr val="000000"/>
              </a:solidFill>
              <a:effectLst/>
              <a:uFillTx/>
              <a:latin typeface="Calibri"/>
            </a:endParaRPr>
          </a:p>
        </p:txBody>
      </p:sp>
      <p:sp>
        <p:nvSpPr>
          <p:cNvPr id="1013" name="Metin kutusu 13"/>
          <p:cNvSpPr/>
          <p:nvPr/>
        </p:nvSpPr>
        <p:spPr>
          <a:xfrm>
            <a:off x="252000" y="5362200"/>
            <a:ext cx="8015400" cy="119520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en-GB" sz="1800" b="0" u="none" strike="noStrike">
                <a:solidFill>
                  <a:srgbClr val="212529"/>
                </a:solidFill>
                <a:effectLst/>
                <a:uFillTx/>
                <a:latin typeface="Calibri"/>
              </a:rPr>
              <a:t>The visualisation includes dots representing fixations and lines representing saccades. Each dot indicating a moment when the participant’s gaze remains relatively stable on a specific area of the stimulus. The lines indicate rapid eye movements between two points.</a:t>
            </a:r>
            <a:endParaRPr lang="de-DE" sz="1800" b="0" u="none" strike="noStrike">
              <a:solidFill>
                <a:srgbClr val="000000"/>
              </a:solidFill>
              <a:effectLst/>
              <a:uFillTx/>
              <a:latin typeface="Calibri"/>
            </a:endParaRPr>
          </a:p>
        </p:txBody>
      </p:sp>
      <p:sp>
        <p:nvSpPr>
          <p:cNvPr id="1014" name="Eylem Düğmesi: Geri Dön 1">
            <a:hlinkClick r:id="rId4" action="ppaction://hlinksldjump"/>
          </p:cNvPr>
          <p:cNvSpPr/>
          <p:nvPr/>
        </p:nvSpPr>
        <p:spPr>
          <a:xfrm rot="16200000">
            <a:off x="7942320" y="229572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015" name="Metin kutusu 3"/>
          <p:cNvSpPr/>
          <p:nvPr/>
        </p:nvSpPr>
        <p:spPr>
          <a:xfrm>
            <a:off x="7380720" y="2768760"/>
            <a:ext cx="1759680" cy="2271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900" b="0" u="none" strike="noStrike">
                <a:solidFill>
                  <a:schemeClr val="dk1"/>
                </a:solidFill>
                <a:effectLst/>
                <a:uFillTx/>
                <a:latin typeface="Calibri"/>
              </a:rPr>
              <a:t>Go back to the original slide</a:t>
            </a:r>
            <a:endParaRPr lang="de-DE" sz="9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timing>
    <p:tnLst>
      <p:par>
        <p:cTn id="7" dur="indefinite" restart="never" nodeType="tmRoot">
          <p:childTnLst>
            <p:seq>
              <p:cTn id="8" dur="indefinite" nodeType="mainSeq">
                <p:childTnLst>
                  <p:par>
                    <p:cTn id="9" fill="hold">
                      <p:stCondLst>
                        <p:cond delay="indefinite"/>
                      </p:stCondLst>
                      <p:childTnLst>
                        <p:par>
                          <p:cTn id="10" fill="hold">
                            <p:stCondLst>
                              <p:cond delay="0"/>
                            </p:stCondLst>
                            <p:childTnLst>
                              <p:par>
                                <p:cTn id="11" presetClass="mediacall" fill="hold" nodeType="clickEffect">
                                  <p:stCondLst>
                                    <p:cond delay="0"/>
                                  </p:stCondLst>
                                  <p:childTnLst>
                                    <p:cmd type="call" cmd="playFrom(0.0)">
                                      <p:cBhvr>
                                        <p:cTn id="12" dur="28600" fill="hold"/>
                                        <p:tgtEl>
                                          <p:spTgt spid="1011"/>
                                        </p:tgtEl>
                                      </p:cBhvr>
                                    </p:cmd>
                                  </p:childTnLst>
                                </p:cTn>
                              </p:par>
                            </p:childTnLst>
                          </p:cTn>
                        </p:par>
                      </p:childTnLst>
                    </p:cTn>
                  </p:par>
                </p:childTnLst>
              </p:cTn>
              <p:prevCondLst>
                <p:cond evt="onPrev">
                  <p:tgtEl>
                    <p:sldTgt/>
                  </p:tgtEl>
                </p:cond>
              </p:prevCondLst>
              <p:nextCondLst>
                <p:cond evt="onNext">
                  <p:tgtEl>
                    <p:sldTgt/>
                  </p:tgtEl>
                </p:cond>
              </p:nextCondLst>
            </p:seq>
            <p:video>
              <p:cMediaNode>
                <p:cTn>
                  <p:stCondLst>
                    <p:cond delay="indefinite"/>
                  </p:stCondLst>
                </p:cTn>
                <p:tgtEl>
                  <p:spTgt spid="1011"/>
                </p:tgtEl>
              </p:cMediaNode>
            </p:video>
            <p:seq>
              <p:cTn id="13" restart="whenNotActive" fill="hold" nodeType="interactiveSeq">
                <p:stCondLst>
                  <p:cond delay="0" evt="onClick">
                    <p:tgtEl>
                      <p:spTgt spid="1011"/>
                    </p:tgtEl>
                  </p:cond>
                </p:stCondLst>
                <p:childTnLst>
                  <p:par>
                    <p:cTn id="14" fill="hold">
                      <p:stCondLst>
                        <p:cond delay="0" evt="onClick">
                          <p:tgtEl>
                            <p:spTgt spid="1011"/>
                          </p:tgtEl>
                        </p:cond>
                      </p:stCondLst>
                      <p:childTnLst>
                        <p:par>
                          <p:cTn id="15" fill="hold">
                            <p:stCondLst>
                              <p:cond delay="0"/>
                            </p:stCondLst>
                            <p:childTnLst>
                              <p:par>
                                <p:cTn id="16" presetClass="mediacall" fill="hold" nodeType="clickEffect">
                                  <p:stCondLst>
                                    <p:cond delay="0"/>
                                  </p:stCondLst>
                                  <p:childTnLst>
                                    <p:cmd type="call" cmd="togglePause">
                                      <p:cBhvr>
                                        <p:cTn id="17" dur="1" fill="hold"/>
                                        <p:tgtEl>
                                          <p:spTgt spid="1011"/>
                                        </p:tgtEl>
                                      </p:cBhvr>
                                    </p:cmd>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6" name="PlaceHolder 1"/>
          <p:cNvSpPr>
            <a:spLocks noGrp="1"/>
          </p:cNvSpPr>
          <p:nvPr>
            <p:ph type="title"/>
          </p:nvPr>
        </p:nvSpPr>
        <p:spPr>
          <a:xfrm>
            <a:off x="612720" y="2607120"/>
            <a:ext cx="7915320" cy="1640160"/>
          </a:xfrm>
          <a:prstGeom prst="rect">
            <a:avLst/>
          </a:prstGeom>
          <a:noFill/>
          <a:ln w="0">
            <a:solidFill>
              <a:schemeClr val="accent4"/>
            </a:solidFill>
          </a:ln>
        </p:spPr>
        <p:txBody>
          <a:bodyPr lIns="91440" tIns="45720" rIns="91440" bIns="45720" anchor="b">
            <a:noAutofit/>
          </a:bodyPr>
          <a:p>
            <a:pPr indent="0" algn="ctr" defTabSz="914400">
              <a:lnSpc>
                <a:spcPct val="90000"/>
              </a:lnSpc>
              <a:buNone/>
              <a:tabLst>
                <a:tab pos="0" algn="l"/>
              </a:tabLst>
            </a:pPr>
            <a:r>
              <a:rPr lang="en-GB" sz="6000" b="1" u="none" strike="noStrike">
                <a:solidFill>
                  <a:schemeClr val="dk2"/>
                </a:solidFill>
                <a:effectLst/>
                <a:uFillTx/>
                <a:latin typeface="Calibri Light"/>
              </a:rPr>
              <a:t>MODULE 2:</a:t>
            </a:r>
            <a:br>
              <a:rPr sz="6000"/>
            </a:br>
            <a:r>
              <a:rPr lang="en-GB" sz="6000" b="1" u="none" strike="noStrike">
                <a:solidFill>
                  <a:schemeClr val="dk2"/>
                </a:solidFill>
                <a:effectLst/>
                <a:uFillTx/>
                <a:latin typeface="Calibri Light"/>
              </a:rPr>
              <a:t> DOTPLOTS</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Introduction</a:t>
            </a:r>
            <a:endParaRPr lang="de-DE" sz="4000" b="0" u="none" strike="noStrike">
              <a:solidFill>
                <a:schemeClr val="dk2"/>
              </a:solidFill>
              <a:effectLst/>
              <a:uFillTx/>
              <a:latin typeface="Calibri Light"/>
            </a:endParaRPr>
          </a:p>
        </p:txBody>
      </p:sp>
      <p:sp>
        <p:nvSpPr>
          <p:cNvPr id="1018" name="PlaceHolder 2"/>
          <p:cNvSpPr>
            <a:spLocks noGrp="1"/>
          </p:cNvSpPr>
          <p:nvPr>
            <p:ph/>
          </p:nvPr>
        </p:nvSpPr>
        <p:spPr>
          <a:xfrm>
            <a:off x="628560" y="1825560"/>
            <a:ext cx="7881840" cy="4346280"/>
          </a:xfrm>
          <a:prstGeom prst="rect">
            <a:avLst/>
          </a:prstGeom>
          <a:noFill/>
          <a:ln w="0">
            <a:noFill/>
          </a:ln>
        </p:spPr>
        <p:txBody>
          <a:bodyPr lIns="91440" tIns="45720" rIns="91440" bIns="45720" anchor="t">
            <a:normAutofit/>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Analysing Student Interpretations</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en-GB" sz="2800" b="0" u="none" strike="noStrike">
                <a:solidFill>
                  <a:schemeClr val="dk2"/>
                </a:solidFill>
                <a:effectLst/>
                <a:uFillTx/>
                <a:latin typeface="Calibri"/>
              </a:rPr>
              <a:t>In this module, you will analyse how students interpret dotplots, using eye-tracking vignettes to examine how specific solution strategies can lead to systematic errors.</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9" name="PlaceHolder 1"/>
          <p:cNvSpPr>
            <a:spLocks noGrp="1"/>
          </p:cNvSpPr>
          <p:nvPr>
            <p:ph/>
          </p:nvPr>
        </p:nvSpPr>
        <p:spPr>
          <a:xfrm>
            <a:off x="628560" y="1825560"/>
            <a:ext cx="7881840" cy="4346280"/>
          </a:xfrm>
          <a:prstGeom prst="rect">
            <a:avLst/>
          </a:prstGeom>
          <a:noFill/>
          <a:ln w="0">
            <a:noFill/>
          </a:ln>
        </p:spPr>
        <p:txBody>
          <a:bodyPr lIns="91440" tIns="45720" rIns="91440" bIns="45720" anchor="t">
            <a:normAutofit fontScale="62500" lnSpcReduction="19999"/>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Eye tracking vignettes</a:t>
            </a:r>
            <a:br>
              <a:rPr sz="2800"/>
            </a:b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The following eye-tracking vignettes present students’ interpretations of dotplots.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Access and complete the vignette activities below. Focus on how the student interprets the graph and which systematic errors may be present.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tr-TR" sz="2400" b="0" u="sng" strike="noStrike">
                <a:solidFill>
                  <a:schemeClr val="dk2"/>
                </a:solidFill>
                <a:effectLst/>
                <a:uFillTx/>
                <a:latin typeface="Calibri"/>
                <a:hlinkClick r:id="rId1"/>
              </a:rPr>
              <a:t>https://mampf.mathi.uni-heidelberg.de/lectures/358</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01 Dotplot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06 Dotplot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10 Dotplot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11 Dotplot</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20"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Eye-Tracking Vignettes</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1" name="PlaceHolder 1"/>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Refreshing Content Knowledge</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For a short recap, see </a:t>
            </a:r>
            <a:r>
              <a:rPr lang="en-GB" sz="2800" b="0" u="sng" strike="noStrike">
                <a:solidFill>
                  <a:schemeClr val="dk2"/>
                </a:solidFill>
                <a:effectLst/>
                <a:uFillTx/>
                <a:latin typeface="Calibri"/>
                <a:hlinkClick r:id="rId1" action="ppaction://hlinksldjump"/>
              </a:rPr>
              <a:t>Dotplots Recap</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It outlines key features of dotplots, including the distinction between local and global perspectives.</a:t>
            </a:r>
            <a:endParaRPr lang="de-DE" sz="2800" b="0" u="none" strike="noStrike">
              <a:solidFill>
                <a:schemeClr val="dk2"/>
              </a:solidFill>
              <a:effectLst/>
              <a:uFillTx/>
              <a:latin typeface="Calibri"/>
            </a:endParaRPr>
          </a:p>
        </p:txBody>
      </p:sp>
      <p:sp>
        <p:nvSpPr>
          <p:cNvPr id="1022"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Content Knowledge Recap</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3" name="PlaceHolder 1"/>
          <p:cNvSpPr>
            <a:spLocks noGrp="1"/>
          </p:cNvSpPr>
          <p:nvPr>
            <p:ph/>
          </p:nvPr>
        </p:nvSpPr>
        <p:spPr>
          <a:xfrm>
            <a:off x="628560" y="1253160"/>
            <a:ext cx="7881840" cy="4346280"/>
          </a:xfrm>
          <a:prstGeom prst="rect">
            <a:avLst/>
          </a:prstGeom>
          <a:noFill/>
          <a:ln w="0">
            <a:noFill/>
          </a:ln>
        </p:spPr>
        <p:txBody>
          <a:bodyPr lIns="91440" tIns="45720" rIns="91440" bIns="45720" anchor="t">
            <a:normAutofit/>
          </a:bodyPr>
          <a:p>
            <a:pPr marL="228600" indent="-228600" algn="l" defTabSz="914400">
              <a:lnSpc>
                <a:spcPct val="90000"/>
              </a:lnSpc>
              <a:spcBef>
                <a:spcPts val="1001"/>
              </a:spcBef>
              <a:buClr>
                <a:srgbClr val="444D26"/>
              </a:buClr>
              <a:buFont typeface="Arial"/>
              <a:buChar char="•"/>
            </a:pPr>
            <a:r>
              <a:rPr lang="en-GB" sz="2400" b="0" u="none" strike="noStrike">
                <a:solidFill>
                  <a:schemeClr val="dk2"/>
                </a:solidFill>
                <a:effectLst/>
                <a:uFillTx/>
                <a:latin typeface="Calibri"/>
              </a:rPr>
              <a:t>In this module, you explored how students (mis)interpret dotplots. You worked with examples related to:</a:t>
            </a:r>
            <a:br>
              <a:rPr sz="2400"/>
            </a:br>
            <a:r>
              <a:rPr lang="en-GB" sz="2400" b="0" u="none" strike="noStrike">
                <a:solidFill>
                  <a:schemeClr val="dk2"/>
                </a:solidFill>
                <a:effectLst/>
                <a:uFillTx/>
                <a:latin typeface="Calibri"/>
              </a:rPr>
              <a:t> </a:t>
            </a:r>
            <a:endParaRPr lang="de-DE" sz="2400" b="0" u="none" strike="noStrike">
              <a:solidFill>
                <a:schemeClr val="dk2"/>
              </a:solidFill>
              <a:effectLst/>
              <a:uFillTx/>
              <a:latin typeface="Calibri"/>
            </a:endParaRPr>
          </a:p>
        </p:txBody>
      </p:sp>
      <p:sp>
        <p:nvSpPr>
          <p:cNvPr id="1024"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What have you worked on in this module?</a:t>
            </a:r>
            <a:endParaRPr lang="de-DE" sz="4000" b="0" u="none" strike="noStrike">
              <a:solidFill>
                <a:schemeClr val="dk2"/>
              </a:solidFill>
              <a:effectLst/>
              <a:uFillTx/>
              <a:latin typeface="Calibri Light"/>
            </a:endParaRPr>
          </a:p>
        </p:txBody>
      </p:sp>
      <p:graphicFrame>
        <p:nvGraphicFramePr>
          <p:cNvPr id="1025" name="Tablo 4"/>
          <p:cNvGraphicFramePr/>
          <p:nvPr/>
        </p:nvGraphicFramePr>
        <p:xfrm>
          <a:off x="325080" y="2239920"/>
          <a:ext cx="8493120" cy="4045320"/>
        </p:xfrm>
        <a:graphic>
          <a:graphicData uri="http://schemas.openxmlformats.org/drawingml/2006/table">
            <a:tbl>
              <a:tblPr/>
              <a:tblGrid>
                <a:gridCol w="4269960"/>
                <a:gridCol w="4223520"/>
              </a:tblGrid>
              <a:tr h="340560">
                <a:tc>
                  <a:txBody>
                    <a:bodyPr anchor="ctr">
                      <a:noAutofit/>
                    </a:bodyPr>
                    <a:p>
                      <a:pPr defTabSz="914400">
                        <a:lnSpc>
                          <a:spcPct val="100000"/>
                        </a:lnSpc>
                      </a:pPr>
                      <a:r>
                        <a:rPr lang="en-GB" sz="2000" b="1" u="none" strike="noStrike">
                          <a:solidFill>
                            <a:schemeClr val="dk1"/>
                          </a:solidFill>
                          <a:effectLst/>
                          <a:uFillTx/>
                          <a:latin typeface="Calibri"/>
                        </a:rPr>
                        <a:t>Systematic error</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2000" b="1" u="none" strike="noStrike">
                          <a:solidFill>
                            <a:schemeClr val="dk1"/>
                          </a:solidFill>
                          <a:effectLst/>
                          <a:uFillTx/>
                          <a:latin typeface="Calibri"/>
                        </a:rPr>
                        <a:t>Definition</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596160">
                <a:tc>
                  <a:txBody>
                    <a:bodyPr anchor="ctr">
                      <a:noAutofit/>
                    </a:bodyPr>
                    <a:p>
                      <a:pPr defTabSz="914400">
                        <a:lnSpc>
                          <a:spcPct val="100000"/>
                        </a:lnSpc>
                      </a:pPr>
                      <a:r>
                        <a:rPr lang="en-GB" sz="2000" b="0" u="none" strike="noStrike">
                          <a:solidFill>
                            <a:schemeClr val="dk1"/>
                          </a:solidFill>
                          <a:effectLst/>
                          <a:uFillTx/>
                          <a:latin typeface="Calibri"/>
                        </a:rPr>
                        <a:t>Frequency–value confusion</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2000" b="0" u="none" strike="noStrike">
                          <a:solidFill>
                            <a:schemeClr val="dk1"/>
                          </a:solidFill>
                          <a:effectLst/>
                          <a:uFillTx/>
                          <a:latin typeface="Calibri"/>
                        </a:rPr>
                        <a:t>Incorrect estimation of the mean of frequencies instead of the mean value.</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596160">
                <a:tc>
                  <a:txBody>
                    <a:bodyPr anchor="ctr">
                      <a:noAutofit/>
                    </a:bodyPr>
                    <a:p>
                      <a:pPr defTabSz="914400">
                        <a:lnSpc>
                          <a:spcPct val="100000"/>
                        </a:lnSpc>
                      </a:pPr>
                      <a:r>
                        <a:rPr lang="en-GB" sz="2000" b="0" u="none" strike="noStrike">
                          <a:solidFill>
                            <a:schemeClr val="dk1"/>
                          </a:solidFill>
                          <a:effectLst/>
                          <a:uFillTx/>
                          <a:latin typeface="Calibri"/>
                        </a:rPr>
                        <a:t>Overemphasising outlier</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2000" b="0" u="none" strike="noStrike">
                          <a:solidFill>
                            <a:schemeClr val="dk1"/>
                          </a:solidFill>
                          <a:effectLst/>
                          <a:uFillTx/>
                          <a:latin typeface="Calibri"/>
                        </a:rPr>
                        <a:t>Judgement based on an outlier rather than on the distribution.</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340560">
                <a:tc>
                  <a:txBody>
                    <a:bodyPr anchor="ctr">
                      <a:noAutofit/>
                    </a:bodyPr>
                    <a:p>
                      <a:pPr defTabSz="914400">
                        <a:lnSpc>
                          <a:spcPct val="100000"/>
                        </a:lnSpc>
                      </a:pPr>
                      <a:r>
                        <a:rPr lang="en-GB" sz="2000" b="0" u="none" strike="noStrike">
                          <a:solidFill>
                            <a:schemeClr val="dk1"/>
                          </a:solidFill>
                          <a:effectLst/>
                          <a:uFillTx/>
                          <a:latin typeface="Calibri"/>
                        </a:rPr>
                        <a:t>Pairwise stack comparison</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9360" tIns="9360" rIns="9360" bIns="9360" anchor="ctr">
                      <a:noAutofit/>
                    </a:bodyPr>
                    <a:p>
                      <a:pPr defTabSz="914400">
                        <a:lnSpc>
                          <a:spcPct val="100000"/>
                        </a:lnSpc>
                      </a:pPr>
                      <a:r>
                        <a:rPr lang="en-GB" sz="2000" b="0" u="none" strike="noStrike">
                          <a:solidFill>
                            <a:schemeClr val="dk1"/>
                          </a:solidFill>
                          <a:effectLst/>
                          <a:uFillTx/>
                          <a:latin typeface="Calibri"/>
                        </a:rPr>
                        <a:t>Judgement based on comparing corresponding stacks/bars one by one, rather than on the distribution as a whole.</a:t>
                      </a:r>
                      <a:endParaRPr lang="de-DE" sz="2000" b="0" u="none" strike="noStrike">
                        <a:solidFill>
                          <a:srgbClr val="000000"/>
                        </a:solidFill>
                        <a:effectLst/>
                        <a:uFillTx/>
                        <a:latin typeface="Calibri"/>
                      </a:endParaRPr>
                    </a:p>
                  </a:txBody>
                  <a:tcPr anchor="ctr" marL="9360" marR="9360" marT="9360" marB="936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51760">
                <a:tc>
                  <a:txBody>
                    <a:bodyPr anchor="ctr">
                      <a:noAutofit/>
                    </a:bodyPr>
                    <a:p>
                      <a:pPr defTabSz="914400">
                        <a:lnSpc>
                          <a:spcPct val="100000"/>
                        </a:lnSpc>
                      </a:pPr>
                      <a:r>
                        <a:rPr lang="en-GB" sz="2000" b="0" u="none" strike="noStrike">
                          <a:solidFill>
                            <a:schemeClr val="dk1"/>
                          </a:solidFill>
                          <a:effectLst/>
                          <a:uFillTx/>
                          <a:latin typeface="Calibri"/>
                        </a:rPr>
                        <a:t>Sum for Mean: Sum of measured values</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2000" b="0" u="none" strike="noStrike">
                          <a:solidFill>
                            <a:schemeClr val="dk1"/>
                          </a:solidFill>
                          <a:effectLst/>
                          <a:uFillTx/>
                          <a:latin typeface="Calibri"/>
                        </a:rPr>
                        <a:t>Data values are added up—multiplied by their frequencies—to draw conclusions about the distribution.</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PCK Recap: Understanding student error</a:t>
            </a:r>
            <a:endParaRPr lang="de-DE" sz="4000" b="0" u="none" strike="noStrike">
              <a:solidFill>
                <a:schemeClr val="dk2"/>
              </a:solidFill>
              <a:effectLst/>
              <a:uFillTx/>
              <a:latin typeface="Calibri Light"/>
            </a:endParaRPr>
          </a:p>
        </p:txBody>
      </p:sp>
      <p:sp>
        <p:nvSpPr>
          <p:cNvPr id="1027" name="PlaceHolder 2"/>
          <p:cNvSpPr>
            <a:spLocks noGrp="1"/>
          </p:cNvSpPr>
          <p:nvPr>
            <p:ph/>
          </p:nvPr>
        </p:nvSpPr>
        <p:spPr>
          <a:xfrm>
            <a:off x="595440" y="1194480"/>
            <a:ext cx="8101080" cy="4977360"/>
          </a:xfrm>
          <a:prstGeom prst="rect">
            <a:avLst/>
          </a:prstGeom>
          <a:noFill/>
          <a:ln w="0">
            <a:noFill/>
          </a:ln>
        </p:spPr>
        <p:txBody>
          <a:bodyPr lIns="91440" tIns="45720" rIns="91440" bIns="45720" anchor="t">
            <a:normAutofit fontScale="92500" lnSpcReduction="9999"/>
          </a:bodyPr>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This module focuses on how students interpret dotplot and what their systematic errors may reveal about underlying conceptual difficulties.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Students may</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Focus on individual dots, specific stacks, or extreme values or outliers.</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Overlook that stacked dots represent frequency at a given value</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Draw conclusions from local features rather than from the overall shape, centre, or spread</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Focus too much on global features only, such as the shape, rather than the values of the measurement.</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This is closely related to the local–global distinction: students may correctly read individual values but struggle to use them to reason about the distribution.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8"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Discuss: Pairwise stack comparison</a:t>
            </a:r>
            <a:endParaRPr lang="de-DE" sz="4000" b="0" u="none" strike="noStrike">
              <a:solidFill>
                <a:schemeClr val="dk2"/>
              </a:solidFill>
              <a:effectLst/>
              <a:uFillTx/>
              <a:latin typeface="Calibri Light"/>
            </a:endParaRPr>
          </a:p>
        </p:txBody>
      </p:sp>
      <p:pic>
        <p:nvPicPr>
          <p:cNvPr id="1029" name="Picture 2"/>
          <p:cNvPicPr/>
          <p:nvPr/>
        </p:nvPicPr>
        <p:blipFill>
          <a:blip r:embed="rId1"/>
          <a:srcRect l="445" t="0" r="383" b="18332"/>
          <a:stretch/>
        </p:blipFill>
        <p:spPr>
          <a:xfrm>
            <a:off x="179280" y="1082880"/>
            <a:ext cx="8707680" cy="3827160"/>
          </a:xfrm>
          <a:prstGeom prst="rect">
            <a:avLst/>
          </a:prstGeom>
          <a:noFill/>
          <a:ln w="0">
            <a:noFill/>
          </a:ln>
        </p:spPr>
      </p:pic>
      <p:sp>
        <p:nvSpPr>
          <p:cNvPr id="1030" name="Dikdörtgen 1030"/>
          <p:cNvSpPr/>
          <p:nvPr/>
        </p:nvSpPr>
        <p:spPr>
          <a:xfrm>
            <a:off x="457200" y="5258520"/>
            <a:ext cx="7771680" cy="7300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US" sz="1400" b="0" u="none" strike="noStrike">
                <a:solidFill>
                  <a:srgbClr val="000000"/>
                </a:solidFill>
                <a:effectLst/>
                <a:uFillTx/>
                <a:latin typeface="Calibri"/>
              </a:rPr>
              <a:t>Look at the dotplots above. Consider a student who compares corresponding stacks one by one rather than reading the distributions as wholes. What conclusion might this student reach? Describe the gaze pattern you would expect, and consider whether this error is likely to occur with this particular graph.</a:t>
            </a:r>
            <a:endParaRPr lang="de-DE" sz="1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Discuss: Frequency-value confusion</a:t>
            </a:r>
            <a:endParaRPr lang="de-DE" sz="4000" b="0" u="none" strike="noStrike">
              <a:solidFill>
                <a:schemeClr val="dk2"/>
              </a:solidFill>
              <a:effectLst/>
              <a:uFillTx/>
              <a:latin typeface="Calibri Light"/>
            </a:endParaRPr>
          </a:p>
        </p:txBody>
      </p:sp>
      <p:pic>
        <p:nvPicPr>
          <p:cNvPr id="1032" name="Picture 1"/>
          <p:cNvPicPr/>
          <p:nvPr/>
        </p:nvPicPr>
        <p:blipFill>
          <a:blip r:embed="rId1"/>
          <a:stretch/>
        </p:blipFill>
        <p:spPr>
          <a:xfrm>
            <a:off x="628560" y="1279800"/>
            <a:ext cx="7881840" cy="3343320"/>
          </a:xfrm>
          <a:prstGeom prst="rect">
            <a:avLst/>
          </a:prstGeom>
          <a:noFill/>
          <a:ln w="0">
            <a:noFill/>
          </a:ln>
        </p:spPr>
      </p:pic>
      <p:sp>
        <p:nvSpPr>
          <p:cNvPr id="1033" name="Metin kutusu 3"/>
          <p:cNvSpPr/>
          <p:nvPr/>
        </p:nvSpPr>
        <p:spPr>
          <a:xfrm>
            <a:off x="628560" y="4827600"/>
            <a:ext cx="7881840" cy="1472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en-GB" sz="1800" b="0" u="none" strike="noStrike">
                <a:solidFill>
                  <a:schemeClr val="dk1"/>
                </a:solidFill>
                <a:effectLst/>
                <a:uFillTx/>
                <a:latin typeface="Calibri"/>
              </a:rPr>
              <a:t>Look at the task above. A student with frequency–value confusion would use the frequencies of the data points rather than the data values themselves to estimate the mean. Based on this, what answer would this student likely give? Describe the gaze pattern you would expect to see.</a:t>
            </a:r>
            <a:endParaRPr lang="de-DE" sz="1800" b="0" u="none" strike="noStrike">
              <a:solidFill>
                <a:srgbClr val="000000"/>
              </a:solidFill>
              <a:effectLst/>
              <a:uFillTx/>
              <a:latin typeface="Calibri"/>
            </a:endParaRPr>
          </a:p>
          <a:p>
            <a:pPr defTabSz="457200">
              <a:lnSpc>
                <a:spcPct val="100000"/>
              </a:lnSpc>
            </a:pP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4" name="PlaceHolder 1"/>
          <p:cNvSpPr>
            <a:spLocks noGrp="1"/>
          </p:cNvSpPr>
          <p:nvPr>
            <p:ph type="title"/>
          </p:nvPr>
        </p:nvSpPr>
        <p:spPr>
          <a:xfrm>
            <a:off x="612720" y="2424240"/>
            <a:ext cx="7915320" cy="1640160"/>
          </a:xfrm>
          <a:prstGeom prst="rect">
            <a:avLst/>
          </a:prstGeom>
          <a:noFill/>
          <a:ln w="0">
            <a:solidFill>
              <a:schemeClr val="accent6"/>
            </a:solidFill>
          </a:ln>
        </p:spPr>
        <p:txBody>
          <a:bodyPr lIns="91440" tIns="45720" rIns="91440" bIns="45720" anchor="b">
            <a:noAutofit/>
          </a:bodyPr>
          <a:p>
            <a:pPr indent="0" algn="ctr" defTabSz="914400">
              <a:lnSpc>
                <a:spcPct val="90000"/>
              </a:lnSpc>
              <a:buNone/>
              <a:tabLst>
                <a:tab pos="0" algn="l"/>
              </a:tabLst>
            </a:pPr>
            <a:r>
              <a:rPr lang="en-GB" sz="6000" b="1" u="none" strike="noStrike">
                <a:solidFill>
                  <a:schemeClr val="dk2"/>
                </a:solidFill>
                <a:effectLst/>
                <a:uFillTx/>
                <a:latin typeface="Calibri Light"/>
              </a:rPr>
              <a:t>MODULE 3:</a:t>
            </a:r>
            <a:br>
              <a:rPr sz="6000"/>
            </a:br>
            <a:r>
              <a:rPr lang="en-GB" sz="6000" b="1" u="none" strike="noStrike">
                <a:solidFill>
                  <a:schemeClr val="dk2"/>
                </a:solidFill>
                <a:effectLst/>
                <a:uFillTx/>
                <a:latin typeface="Calibri Light"/>
              </a:rPr>
              <a:t>HISTOGRAM</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5" name="PlaceHolder 1"/>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Analysing Student Interpretations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In this module, you will analyse how students interpret histograms, using eye-tracking vignettes to examine how specific solution strategies can lead to systematic errors.</a:t>
            </a:r>
            <a:endParaRPr lang="de-DE" sz="2800" b="0" u="none" strike="noStrike">
              <a:solidFill>
                <a:schemeClr val="dk2"/>
              </a:solidFill>
              <a:effectLst/>
              <a:uFillTx/>
              <a:latin typeface="Calibri"/>
            </a:endParaRPr>
          </a:p>
        </p:txBody>
      </p:sp>
      <p:sp>
        <p:nvSpPr>
          <p:cNvPr id="1036"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Introduction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7" name="PlaceHolder 1"/>
          <p:cNvSpPr>
            <a:spLocks noGrp="1"/>
          </p:cNvSpPr>
          <p:nvPr>
            <p:ph/>
          </p:nvPr>
        </p:nvSpPr>
        <p:spPr>
          <a:xfrm>
            <a:off x="628560" y="1825560"/>
            <a:ext cx="7881840" cy="4346280"/>
          </a:xfrm>
          <a:prstGeom prst="rect">
            <a:avLst/>
          </a:prstGeom>
          <a:noFill/>
          <a:ln w="0">
            <a:noFill/>
          </a:ln>
        </p:spPr>
        <p:txBody>
          <a:bodyPr lIns="91440" tIns="45720" rIns="91440" bIns="45720" anchor="t">
            <a:normAutofit fontScale="92500" lnSpcReduction="9999"/>
          </a:bodyPr>
          <a:p>
            <a:pPr indent="0" algn="l" defTabSz="914400">
              <a:lnSpc>
                <a:spcPct val="90000"/>
              </a:lnSpc>
              <a:spcBef>
                <a:spcPts val="1001"/>
              </a:spcBef>
              <a:buNone/>
              <a:tabLst>
                <a:tab pos="0" algn="l"/>
              </a:tabLst>
            </a:pPr>
            <a:r>
              <a:rPr lang="en-GB" sz="1800" b="1" u="none" strike="noStrike">
                <a:solidFill>
                  <a:schemeClr val="dk2"/>
                </a:solidFill>
                <a:effectLst/>
                <a:uFillTx/>
                <a:latin typeface="Calibri"/>
              </a:rPr>
              <a:t>Eye tracking vignettes</a:t>
            </a:r>
            <a:br>
              <a:rPr sz="1800"/>
            </a:b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1800" b="0" u="none" strike="noStrike">
                <a:solidFill>
                  <a:schemeClr val="dk2"/>
                </a:solidFill>
                <a:effectLst/>
                <a:uFillTx/>
                <a:latin typeface="Calibri"/>
              </a:rPr>
              <a:t>The following eye-tracking vignettes present students’ interpretations of histograms.</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1800" b="0" u="none" strike="noStrike">
                <a:solidFill>
                  <a:schemeClr val="dk2"/>
                </a:solidFill>
                <a:effectLst/>
                <a:uFillTx/>
                <a:latin typeface="Calibri"/>
              </a:rPr>
              <a:t>Access and complete the vignette activities below. Focus on how the student interprets the graph and which systematic errors may be present.</a:t>
            </a:r>
            <a:br>
              <a:rPr sz="1800"/>
            </a:br>
            <a:br>
              <a:rPr sz="1800"/>
            </a:br>
            <a:r>
              <a:rPr lang="tr-TR" sz="1800" b="0" u="sng" strike="noStrike">
                <a:solidFill>
                  <a:schemeClr val="dk2"/>
                </a:solidFill>
                <a:effectLst/>
                <a:uFillTx/>
                <a:latin typeface="Calibri"/>
                <a:hlinkClick r:id="rId1"/>
              </a:rPr>
              <a:t>https://mampf.mathi.uni-heidelberg.de/lectures/358</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1800" b="0" u="none" strike="noStrike">
                <a:solidFill>
                  <a:schemeClr val="dk2"/>
                </a:solidFill>
                <a:effectLst/>
                <a:uFillTx/>
                <a:latin typeface="Calibri"/>
              </a:rPr>
              <a:t>07 Histogram</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1800" b="0" u="none" strike="noStrike">
                <a:solidFill>
                  <a:schemeClr val="dk2"/>
                </a:solidFill>
                <a:effectLst/>
                <a:uFillTx/>
                <a:latin typeface="Calibri"/>
              </a:rPr>
              <a:t>09 Histogram</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1800" b="0" u="none" strike="noStrike">
                <a:solidFill>
                  <a:schemeClr val="dk2"/>
                </a:solidFill>
                <a:effectLst/>
                <a:uFillTx/>
                <a:latin typeface="Calibri"/>
              </a:rPr>
              <a:t>12 Histogram</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1800" b="0" u="none" strike="noStrike">
                <a:solidFill>
                  <a:schemeClr val="dk2"/>
                </a:solidFill>
                <a:effectLst/>
                <a:uFillTx/>
                <a:latin typeface="Calibri"/>
              </a:rPr>
              <a:t>13 Histogram</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1800" b="0" u="none" strike="noStrike">
                <a:solidFill>
                  <a:schemeClr val="dk2"/>
                </a:solidFill>
                <a:effectLst/>
                <a:uFillTx/>
                <a:latin typeface="Calibri"/>
              </a:rPr>
              <a:t>17 Histogram</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1800" b="0" u="none" strike="noStrike">
                <a:solidFill>
                  <a:schemeClr val="dk2"/>
                </a:solidFill>
                <a:effectLst/>
                <a:uFillTx/>
                <a:latin typeface="Calibri"/>
              </a:rPr>
              <a:t>19 Histogram</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
        <p:nvSpPr>
          <p:cNvPr id="1038" name="PlaceHolder 2"/>
          <p:cNvSpPr>
            <a:spLocks noGrp="1"/>
          </p:cNvSpPr>
          <p:nvPr>
            <p:ph type="title"/>
          </p:nvPr>
        </p:nvSpPr>
        <p:spPr>
          <a:xfrm>
            <a:off x="997200" y="443160"/>
            <a:ext cx="7914960" cy="894960"/>
          </a:xfrm>
          <a:prstGeom prst="rect">
            <a:avLst/>
          </a:prstGeom>
          <a:noFill/>
          <a:ln w="0">
            <a:noFill/>
          </a:ln>
        </p:spPr>
        <p:txBody>
          <a:bodyPr lIns="91440" tIns="45720" rIns="91440" bIns="45720" anchor="ctr">
            <a:normAutofit fontScale="85000" lnSpcReduction="9999"/>
          </a:bodyPr>
          <a:p>
            <a:pPr indent="0" algn="r" defTabSz="914400">
              <a:lnSpc>
                <a:spcPct val="90000"/>
              </a:lnSpc>
              <a:buNone/>
              <a:tabLst>
                <a:tab pos="0" algn="l"/>
              </a:tabLst>
            </a:pPr>
            <a:r>
              <a:rPr lang="en-GB" sz="4000" b="0" u="none" strike="noStrike">
                <a:solidFill>
                  <a:schemeClr val="dk2"/>
                </a:solidFill>
                <a:effectLst/>
                <a:uFillTx/>
                <a:latin typeface="Calibri Light"/>
              </a:rPr>
              <a:t>Histogram: Eye-Tracking Vignettes</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9" name="PlaceHolder 1"/>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Refreshing Content Knowledge</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For a short recap, see the </a:t>
            </a:r>
            <a:r>
              <a:rPr lang="en-GB" sz="2800" b="0" u="sng" strike="noStrike">
                <a:solidFill>
                  <a:schemeClr val="dk2"/>
                </a:solidFill>
                <a:effectLst/>
                <a:uFillTx/>
                <a:latin typeface="Calibri"/>
                <a:hlinkClick r:id="rId1" action="ppaction://hlinksldjump"/>
              </a:rPr>
              <a:t>Histograms Recap</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It outlines the key features of histograms.</a:t>
            </a:r>
            <a:endParaRPr lang="de-DE" sz="2800" b="0" u="none" strike="noStrike">
              <a:solidFill>
                <a:schemeClr val="dk2"/>
              </a:solidFill>
              <a:effectLst/>
              <a:uFillTx/>
              <a:latin typeface="Calibri"/>
            </a:endParaRPr>
          </a:p>
        </p:txBody>
      </p:sp>
      <p:sp>
        <p:nvSpPr>
          <p:cNvPr id="1040"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Content Knowledge Recap</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1" name="PlaceHolder 1"/>
          <p:cNvSpPr>
            <a:spLocks noGrp="1"/>
          </p:cNvSpPr>
          <p:nvPr>
            <p:ph/>
          </p:nvPr>
        </p:nvSpPr>
        <p:spPr>
          <a:xfrm>
            <a:off x="442800" y="1479600"/>
            <a:ext cx="8444160" cy="4346280"/>
          </a:xfrm>
          <a:prstGeom prst="rect">
            <a:avLst/>
          </a:prstGeom>
          <a:noFill/>
          <a:ln w="0">
            <a:noFill/>
          </a:ln>
        </p:spPr>
        <p:txBody>
          <a:bodyPr lIns="91440" tIns="45720" rIns="91440" bIns="45720" anchor="t">
            <a:normAutofit/>
          </a:bodyPr>
          <a:p>
            <a:pPr indent="0" algn="l" defTabSz="914400">
              <a:lnSpc>
                <a:spcPct val="90000"/>
              </a:lnSpc>
              <a:spcBef>
                <a:spcPts val="1001"/>
              </a:spcBef>
              <a:buNone/>
              <a:tabLst>
                <a:tab pos="0" algn="l"/>
              </a:tabLst>
            </a:pPr>
            <a:r>
              <a:rPr lang="en-GB" sz="2400" b="0" u="none" strike="noStrike">
                <a:solidFill>
                  <a:schemeClr val="dk2"/>
                </a:solidFill>
                <a:effectLst/>
                <a:uFillTx/>
                <a:latin typeface="Calibri"/>
              </a:rPr>
              <a:t>In this module, you explored how students (mis)interpret histograms. You worked with examples related to:</a:t>
            </a:r>
            <a:endParaRPr lang="de-DE" sz="2400" b="0" u="none" strike="noStrike">
              <a:solidFill>
                <a:schemeClr val="dk2"/>
              </a:solidFill>
              <a:effectLst/>
              <a:uFillTx/>
              <a:latin typeface="Calibri"/>
            </a:endParaRPr>
          </a:p>
        </p:txBody>
      </p:sp>
      <p:sp>
        <p:nvSpPr>
          <p:cNvPr id="1042" name="PlaceHolder 2"/>
          <p:cNvSpPr>
            <a:spLocks noGrp="1"/>
          </p:cNvSpPr>
          <p:nvPr>
            <p:ph type="title"/>
          </p:nvPr>
        </p:nvSpPr>
        <p:spPr>
          <a:xfrm>
            <a:off x="590040" y="226080"/>
            <a:ext cx="829692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What have you worked on in this module?</a:t>
            </a:r>
            <a:endParaRPr lang="de-DE" sz="4000" b="0" u="none" strike="noStrike">
              <a:solidFill>
                <a:schemeClr val="dk2"/>
              </a:solidFill>
              <a:effectLst/>
              <a:uFillTx/>
              <a:latin typeface="Calibri Light"/>
            </a:endParaRPr>
          </a:p>
        </p:txBody>
      </p:sp>
      <p:graphicFrame>
        <p:nvGraphicFramePr>
          <p:cNvPr id="1043" name="Tablo 3"/>
          <p:cNvGraphicFramePr/>
          <p:nvPr/>
        </p:nvGraphicFramePr>
        <p:xfrm>
          <a:off x="442800" y="2190960"/>
          <a:ext cx="8448120" cy="3580560"/>
        </p:xfrm>
        <a:graphic>
          <a:graphicData uri="http://schemas.openxmlformats.org/drawingml/2006/table">
            <a:tbl>
              <a:tblPr/>
              <a:tblGrid>
                <a:gridCol w="4247280"/>
                <a:gridCol w="4201200"/>
              </a:tblGrid>
              <a:tr h="389880">
                <a:tc>
                  <a:txBody>
                    <a:bodyPr anchor="ctr">
                      <a:noAutofit/>
                    </a:bodyPr>
                    <a:p>
                      <a:pPr defTabSz="914400">
                        <a:lnSpc>
                          <a:spcPct val="100000"/>
                        </a:lnSpc>
                      </a:pPr>
                      <a:r>
                        <a:rPr lang="en-GB" sz="1800" b="1" u="none" strike="noStrike">
                          <a:solidFill>
                            <a:schemeClr val="dk1"/>
                          </a:solidFill>
                          <a:effectLst/>
                          <a:uFillTx/>
                          <a:latin typeface="Calibri"/>
                        </a:rPr>
                        <a:t>Systematic error</a:t>
                      </a:r>
                      <a:endParaRPr lang="de-DE" sz="18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1800" b="1" u="none" strike="noStrike">
                          <a:solidFill>
                            <a:schemeClr val="dk1"/>
                          </a:solidFill>
                          <a:effectLst/>
                          <a:uFillTx/>
                          <a:latin typeface="Calibri"/>
                        </a:rPr>
                        <a:t>Definition</a:t>
                      </a:r>
                      <a:endParaRPr lang="de-DE" sz="18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689760">
                <a:tc>
                  <a:txBody>
                    <a:bodyPr anchor="ctr">
                      <a:noAutofit/>
                    </a:bodyPr>
                    <a:p>
                      <a:pPr defTabSz="914400">
                        <a:lnSpc>
                          <a:spcPct val="100000"/>
                        </a:lnSpc>
                      </a:pPr>
                      <a:r>
                        <a:rPr lang="en-GB" sz="1600" b="0" u="none" strike="noStrike">
                          <a:solidFill>
                            <a:schemeClr val="dk1"/>
                          </a:solidFill>
                          <a:effectLst/>
                          <a:uFillTx/>
                          <a:latin typeface="Calibri"/>
                        </a:rPr>
                        <a:t>Frequency–value confusion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1600" b="0" u="none" strike="noStrike">
                          <a:solidFill>
                            <a:schemeClr val="dk1"/>
                          </a:solidFill>
                          <a:effectLst/>
                          <a:uFillTx/>
                          <a:latin typeface="Calibri"/>
                        </a:rPr>
                        <a:t>Incorrect estimation of the mean of frequencies instead of the mean value.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39520">
                <a:tc>
                  <a:txBody>
                    <a:bodyPr anchor="ctr">
                      <a:noAutofit/>
                    </a:bodyPr>
                    <a:p>
                      <a:pPr defTabSz="914400">
                        <a:lnSpc>
                          <a:spcPct val="100000"/>
                        </a:lnSpc>
                      </a:pPr>
                      <a:r>
                        <a:rPr lang="en-GB" sz="1600" b="0" u="none" strike="noStrike">
                          <a:solidFill>
                            <a:schemeClr val="dk1"/>
                          </a:solidFill>
                          <a:effectLst/>
                          <a:uFillTx/>
                          <a:latin typeface="Calibri"/>
                        </a:rPr>
                        <a:t>Sum for mean: Sum of frequencies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1600" b="0" u="none" strike="noStrike">
                          <a:solidFill>
                            <a:schemeClr val="dk1"/>
                          </a:solidFill>
                          <a:effectLst/>
                          <a:uFillTx/>
                          <a:latin typeface="Calibri"/>
                        </a:rPr>
                        <a:t>Frequencies are added up to draw conclusions about statistical concepts or the overall data distribution.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389880">
                <a:tc>
                  <a:txBody>
                    <a:bodyPr anchor="ctr">
                      <a:noAutofit/>
                    </a:bodyPr>
                    <a:p>
                      <a:pPr defTabSz="914400">
                        <a:lnSpc>
                          <a:spcPct val="100000"/>
                        </a:lnSpc>
                      </a:pPr>
                      <a:r>
                        <a:rPr lang="en-GB" sz="1600" b="0" u="none" strike="noStrike">
                          <a:solidFill>
                            <a:schemeClr val="dk1"/>
                          </a:solidFill>
                          <a:effectLst/>
                          <a:uFillTx/>
                          <a:latin typeface="Calibri"/>
                        </a:rPr>
                        <a:t>Pairwise stack comparison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1600" b="0" u="none" strike="noStrike">
                          <a:solidFill>
                            <a:schemeClr val="dk1"/>
                          </a:solidFill>
                          <a:effectLst/>
                          <a:uFillTx/>
                          <a:latin typeface="Calibri"/>
                        </a:rPr>
                        <a:t>Judgement based on comparing corresponding stacks/bars one by one, rather than on the distribution as a whole.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38440">
                <a:tc>
                  <a:txBody>
                    <a:bodyPr anchor="ctr">
                      <a:noAutofit/>
                    </a:bodyPr>
                    <a:p>
                      <a:pPr defTabSz="914400">
                        <a:lnSpc>
                          <a:spcPct val="100000"/>
                        </a:lnSpc>
                      </a:pPr>
                      <a:r>
                        <a:rPr lang="en-GB" sz="1600" b="0" u="none" strike="noStrike">
                          <a:solidFill>
                            <a:schemeClr val="dk1"/>
                          </a:solidFill>
                          <a:effectLst/>
                          <a:uFillTx/>
                          <a:latin typeface="Calibri"/>
                        </a:rPr>
                        <a:t>Overemphasising number of bars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1600" b="0" u="none" strike="noStrike">
                          <a:solidFill>
                            <a:schemeClr val="dk1"/>
                          </a:solidFill>
                          <a:effectLst/>
                          <a:uFillTx/>
                          <a:latin typeface="Calibri"/>
                        </a:rPr>
                        <a:t>Judgement based on the number of bars rather than on the distribution.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4" name="PlaceHolder 1"/>
          <p:cNvSpPr>
            <a:spLocks noGrp="1"/>
          </p:cNvSpPr>
          <p:nvPr>
            <p:ph/>
          </p:nvPr>
        </p:nvSpPr>
        <p:spPr>
          <a:xfrm>
            <a:off x="628560" y="1825560"/>
            <a:ext cx="7881840" cy="4346280"/>
          </a:xfrm>
          <a:prstGeom prst="rect">
            <a:avLst/>
          </a:prstGeom>
          <a:noFill/>
          <a:ln w="0">
            <a:noFill/>
          </a:ln>
        </p:spPr>
        <p:txBody>
          <a:bodyPr lIns="91440" tIns="45720" rIns="91440" bIns="45720" anchor="t">
            <a:normAutofit fontScale="85000" lnSpcReduction="19999"/>
          </a:bodyPr>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This module focuses on how students interpret histogram and what their systematic errors may reveal about underlying conceptual difficulties.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Students may:</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Treat bar heights as measured values rather than frequencies</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Add up frequencies instead of reasoning about the mean as a balance point</a:t>
            </a:r>
            <a:endParaRPr lang="de-DE" sz="2400" b="0" u="none" strike="noStrike">
              <a:solidFill>
                <a:schemeClr val="dk2"/>
              </a:solidFill>
              <a:effectLst/>
              <a:uFillTx/>
              <a:latin typeface="Calibri"/>
            </a:endParaRPr>
          </a:p>
          <a:p>
            <a:pPr marL="4572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Fail to integrate local and global features (e.g., bar positions vs. overall shape), overemphasising one at the expense of the other</a:t>
            </a:r>
            <a:endParaRPr lang="de-DE" sz="2400" b="0" u="none" strike="noStrike">
              <a:solidFill>
                <a:schemeClr val="dk2"/>
              </a:solidFill>
              <a:effectLst/>
              <a:uFillTx/>
              <a:latin typeface="Calibri"/>
            </a:endParaRPr>
          </a:p>
          <a:p>
            <a:pPr marL="4572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Overlook that the mean is located on the horizontal axis, not the vertical axis.</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A key conceptual difficulty: students may not yet understand that the mean in a histogram is a property of the distribution, not a value that can be read directly from a single bar.</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45" name="PlaceHolder 2"/>
          <p:cNvSpPr>
            <a:spLocks noGrp="1"/>
          </p:cNvSpPr>
          <p:nvPr>
            <p:ph type="title"/>
          </p:nvPr>
        </p:nvSpPr>
        <p:spPr>
          <a:xfrm>
            <a:off x="957240" y="489600"/>
            <a:ext cx="791496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PCK Recap: Understanding Student Error</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46" name="İçerik Yer Tutucusu 4"/>
          <p:cNvPicPr/>
          <p:nvPr/>
        </p:nvPicPr>
        <p:blipFill>
          <a:blip r:embed="rId1"/>
          <a:stretch/>
        </p:blipFill>
        <p:spPr>
          <a:xfrm>
            <a:off x="628560" y="1684800"/>
            <a:ext cx="7881840" cy="3483000"/>
          </a:xfrm>
          <a:prstGeom prst="rect">
            <a:avLst/>
          </a:prstGeom>
          <a:noFill/>
          <a:ln w="0">
            <a:noFill/>
          </a:ln>
        </p:spPr>
      </p:pic>
      <p:sp>
        <p:nvSpPr>
          <p:cNvPr id="104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92500" lnSpcReduction="9999"/>
          </a:bodyPr>
          <a:p>
            <a:pPr indent="0" algn="r" defTabSz="914400">
              <a:lnSpc>
                <a:spcPct val="90000"/>
              </a:lnSpc>
              <a:buNone/>
              <a:tabLst>
                <a:tab pos="0" algn="l"/>
              </a:tabLst>
            </a:pPr>
            <a:r>
              <a:rPr lang="en-GB" sz="3600" b="0" u="none" strike="noStrike">
                <a:solidFill>
                  <a:schemeClr val="dk2"/>
                </a:solidFill>
                <a:effectLst/>
                <a:uFillTx/>
                <a:latin typeface="Calibri Light"/>
              </a:rPr>
              <a:t>Discuss: Frequency-value confusion</a:t>
            </a:r>
            <a:endParaRPr lang="de-DE" sz="3600" b="0" u="none" strike="noStrike">
              <a:solidFill>
                <a:schemeClr val="dk2"/>
              </a:solidFill>
              <a:effectLst/>
              <a:uFillTx/>
              <a:latin typeface="Calibri Light"/>
            </a:endParaRPr>
          </a:p>
        </p:txBody>
      </p:sp>
      <p:sp>
        <p:nvSpPr>
          <p:cNvPr id="1048" name="Metin kutusu 9"/>
          <p:cNvSpPr/>
          <p:nvPr/>
        </p:nvSpPr>
        <p:spPr>
          <a:xfrm>
            <a:off x="817560" y="5170680"/>
            <a:ext cx="7692840" cy="17499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800" b="0" u="none" strike="noStrike">
                <a:solidFill>
                  <a:schemeClr val="dk1"/>
                </a:solidFill>
                <a:effectLst/>
                <a:uFillTx/>
                <a:latin typeface="Calibri"/>
              </a:rPr>
              <a:t>Given the gaze plots of six students for the same item, identify which students are likely to make a frequency-value confusion systematic error. </a:t>
            </a:r>
            <a:r>
              <a:rPr lang="en-GB" sz="1800" b="0" u="none" strike="noStrike">
                <a:solidFill>
                  <a:srgbClr val="000000"/>
                </a:solidFill>
                <a:effectLst/>
                <a:uFillTx/>
                <a:latin typeface="Calibri"/>
              </a:rPr>
              <a:t>Please provide detailed reasons why you have a) opted for a student</a:t>
            </a:r>
            <a:endParaRPr lang="de-DE" sz="1800" b="0" u="none" strike="noStrike">
              <a:solidFill>
                <a:srgbClr val="000000"/>
              </a:solidFill>
              <a:effectLst/>
              <a:uFillTx/>
              <a:latin typeface="Calibri"/>
            </a:endParaRPr>
          </a:p>
          <a:p>
            <a:pPr defTabSz="914400">
              <a:lnSpc>
                <a:spcPct val="100000"/>
              </a:lnSpc>
            </a:pPr>
            <a:r>
              <a:rPr lang="en-GB" sz="1800" b="0" u="none" strike="noStrike">
                <a:solidFill>
                  <a:srgbClr val="000000"/>
                </a:solidFill>
                <a:effectLst/>
                <a:uFillTx/>
                <a:latin typeface="Calibri"/>
              </a:rPr>
              <a:t>[xy], and b) decided against the other students.</a:t>
            </a:r>
            <a:endParaRPr lang="de-DE" sz="1800" b="0" u="none" strike="noStrike">
              <a:solidFill>
                <a:srgbClr val="000000"/>
              </a:solidFill>
              <a:effectLst/>
              <a:uFillTx/>
              <a:latin typeface="Calibri"/>
            </a:endParaRPr>
          </a:p>
          <a:p>
            <a:pPr defTabSz="457200">
              <a:lnSpc>
                <a:spcPct val="100000"/>
              </a:lnSpc>
            </a:pPr>
            <a:endParaRPr lang="de-DE" sz="1800" b="0" u="none" strike="noStrike">
              <a:solidFill>
                <a:srgbClr val="000000"/>
              </a:solidFill>
              <a:effectLst/>
              <a:uFillTx/>
              <a:latin typeface="Calibri"/>
            </a:endParaRPr>
          </a:p>
          <a:p>
            <a:pPr defTabSz="457200">
              <a:lnSpc>
                <a:spcPct val="100000"/>
              </a:lnSpc>
            </a:pP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49" name="İçerik Yer Tutucusu 4"/>
          <p:cNvPicPr/>
          <p:nvPr/>
        </p:nvPicPr>
        <p:blipFill>
          <a:blip r:embed="rId1"/>
          <a:stretch/>
        </p:blipFill>
        <p:spPr>
          <a:xfrm>
            <a:off x="847440" y="1464480"/>
            <a:ext cx="7881840" cy="3544920"/>
          </a:xfrm>
          <a:prstGeom prst="rect">
            <a:avLst/>
          </a:prstGeom>
          <a:noFill/>
          <a:ln w="0">
            <a:noFill/>
          </a:ln>
        </p:spPr>
      </p:pic>
      <p:sp>
        <p:nvSpPr>
          <p:cNvPr id="1050" name="PlaceHolder 1"/>
          <p:cNvSpPr>
            <a:spLocks noGrp="1"/>
          </p:cNvSpPr>
          <p:nvPr>
            <p:ph type="title"/>
          </p:nvPr>
        </p:nvSpPr>
        <p:spPr>
          <a:xfrm>
            <a:off x="614520" y="180000"/>
            <a:ext cx="788148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3200" b="0" u="none" strike="noStrike">
                <a:solidFill>
                  <a:schemeClr val="dk2"/>
                </a:solidFill>
                <a:effectLst/>
                <a:uFillTx/>
                <a:latin typeface="Calibri Light"/>
              </a:rPr>
              <a:t>Discuss: Overemphasising the number of bars</a:t>
            </a:r>
            <a:endParaRPr lang="de-DE" sz="3200" b="0" u="none" strike="noStrike">
              <a:solidFill>
                <a:schemeClr val="dk2"/>
              </a:solidFill>
              <a:effectLst/>
              <a:uFillTx/>
              <a:latin typeface="Calibri Light"/>
            </a:endParaRPr>
          </a:p>
        </p:txBody>
      </p:sp>
      <p:sp>
        <p:nvSpPr>
          <p:cNvPr id="1051" name="Metin kutusu 6"/>
          <p:cNvSpPr/>
          <p:nvPr/>
        </p:nvSpPr>
        <p:spPr>
          <a:xfrm>
            <a:off x="847440" y="5225760"/>
            <a:ext cx="7545600" cy="11869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800" b="0" u="none" strike="noStrike">
                <a:solidFill>
                  <a:srgbClr val="000000"/>
                </a:solidFill>
                <a:effectLst/>
                <a:uFillTx/>
                <a:latin typeface="Calibri"/>
              </a:rPr>
              <a:t>Look at the histogram above. Consider a student who bases their judgement on the number of bars rather than on the distribution. What conclusion might this student reach? Describe the gaze pattern you would expect, and consider whether this error is likely to occur with this particular graph.</a:t>
            </a: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52" name="İçerik Yer Tutucusu 4"/>
          <p:cNvPicPr/>
          <p:nvPr/>
        </p:nvPicPr>
        <p:blipFill>
          <a:blip r:embed="rId1"/>
          <a:stretch/>
        </p:blipFill>
        <p:spPr>
          <a:xfrm>
            <a:off x="1143360" y="2724840"/>
            <a:ext cx="7098840" cy="3592440"/>
          </a:xfrm>
          <a:prstGeom prst="rect">
            <a:avLst/>
          </a:prstGeom>
          <a:noFill/>
          <a:ln w="0">
            <a:noFill/>
          </a:ln>
        </p:spPr>
      </p:pic>
      <p:sp>
        <p:nvSpPr>
          <p:cNvPr id="105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85000" lnSpcReduction="9999"/>
          </a:bodyPr>
          <a:p>
            <a:pPr indent="0" algn="r" defTabSz="914400">
              <a:lnSpc>
                <a:spcPct val="90000"/>
              </a:lnSpc>
              <a:buNone/>
              <a:tabLst>
                <a:tab pos="0" algn="l"/>
              </a:tabLst>
            </a:pPr>
            <a:r>
              <a:rPr lang="en-GB" sz="3600" b="0" u="none" strike="noStrike">
                <a:solidFill>
                  <a:schemeClr val="dk2"/>
                </a:solidFill>
                <a:effectLst/>
                <a:uFillTx/>
                <a:latin typeface="Calibri Light"/>
              </a:rPr>
              <a:t>Discuss: Sum for mean: Sum of frequencies</a:t>
            </a:r>
            <a:endParaRPr lang="de-DE" sz="3600" b="0" u="none" strike="noStrike">
              <a:solidFill>
                <a:schemeClr val="dk2"/>
              </a:solidFill>
              <a:effectLst/>
              <a:uFillTx/>
              <a:latin typeface="Calibri Light"/>
            </a:endParaRPr>
          </a:p>
        </p:txBody>
      </p:sp>
      <p:sp>
        <p:nvSpPr>
          <p:cNvPr id="1054" name="Metin kutusu 6"/>
          <p:cNvSpPr/>
          <p:nvPr/>
        </p:nvSpPr>
        <p:spPr>
          <a:xfrm>
            <a:off x="773640" y="1247760"/>
            <a:ext cx="7591680" cy="147240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en-GB" sz="1800" b="0" u="none" strike="noStrike">
                <a:solidFill>
                  <a:schemeClr val="dk1"/>
                </a:solidFill>
                <a:effectLst/>
                <a:uFillTx/>
                <a:latin typeface="Calibri"/>
              </a:rPr>
              <a:t>Look at the histogram below. Consider a student who adds up the frequencies and dividing number of bars rather than estimating the mean of the data values. What answer might this student give? Describe the gaze pattern you would expect, and consider whether this error is likely to occur with this particular graph.</a:t>
            </a: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92500" lnSpcReduction="9999"/>
          </a:bodyPr>
          <a:p>
            <a:pPr indent="0" algn="r" defTabSz="914400">
              <a:lnSpc>
                <a:spcPct val="90000"/>
              </a:lnSpc>
              <a:buNone/>
              <a:tabLst>
                <a:tab pos="0" algn="l"/>
              </a:tabLst>
            </a:pPr>
            <a:r>
              <a:rPr lang="en-GB" sz="3600" b="0" u="none" strike="noStrike">
                <a:solidFill>
                  <a:schemeClr val="dk2"/>
                </a:solidFill>
                <a:effectLst/>
                <a:uFillTx/>
                <a:latin typeface="Calibri Light"/>
              </a:rPr>
              <a:t>Discuss: Pairwise stack comparison </a:t>
            </a:r>
            <a:endParaRPr lang="de-DE" sz="3600" b="0" u="none" strike="noStrike">
              <a:solidFill>
                <a:schemeClr val="dk2"/>
              </a:solidFill>
              <a:effectLst/>
              <a:uFillTx/>
              <a:latin typeface="Calibri Light"/>
            </a:endParaRPr>
          </a:p>
        </p:txBody>
      </p:sp>
      <p:pic>
        <p:nvPicPr>
          <p:cNvPr id="1056" name="İçerik Yer Tutucusu 8"/>
          <p:cNvPicPr/>
          <p:nvPr/>
        </p:nvPicPr>
        <p:blipFill>
          <a:blip r:embed="rId1"/>
          <a:stretch/>
        </p:blipFill>
        <p:spPr>
          <a:xfrm>
            <a:off x="628560" y="1584720"/>
            <a:ext cx="7881840" cy="3331800"/>
          </a:xfrm>
          <a:prstGeom prst="rect">
            <a:avLst/>
          </a:prstGeom>
          <a:noFill/>
          <a:ln w="0">
            <a:noFill/>
          </a:ln>
        </p:spPr>
      </p:pic>
      <p:sp>
        <p:nvSpPr>
          <p:cNvPr id="1057" name="Metin kutusu 9"/>
          <p:cNvSpPr/>
          <p:nvPr/>
        </p:nvSpPr>
        <p:spPr>
          <a:xfrm>
            <a:off x="772200" y="4921560"/>
            <a:ext cx="7382520" cy="147240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en-GB" sz="1800" b="0" u="none" strike="noStrike">
                <a:solidFill>
                  <a:schemeClr val="dk1"/>
                </a:solidFill>
                <a:effectLst/>
                <a:uFillTx/>
                <a:latin typeface="Calibri"/>
              </a:rPr>
              <a:t>Look at the histograms above. Consider a student who compares individual bars one by one rather than reading the distribution as a whole. What conclusion might this student reach? Describe the gaze pattern you would expect, and consider whether this error is likely to occur with this particular graph.</a:t>
            </a: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8" name="Başlık 1"/>
          <p:cNvSpPr/>
          <p:nvPr/>
        </p:nvSpPr>
        <p:spPr>
          <a:xfrm>
            <a:off x="612720" y="2173680"/>
            <a:ext cx="7915320" cy="1640160"/>
          </a:xfrm>
          <a:prstGeom prst="rect">
            <a:avLst/>
          </a:prstGeom>
          <a:noFill/>
          <a:ln w="0">
            <a:solidFill>
              <a:srgbClr val="9C85C0"/>
            </a:solidFill>
          </a:ln>
        </p:spPr>
        <p:style>
          <a:lnRef idx="0"/>
          <a:fillRef idx="0"/>
          <a:effectRef idx="0"/>
          <a:fontRef idx="minor"/>
        </p:style>
        <p:txBody>
          <a:bodyPr lIns="90000" tIns="45000" rIns="90000" bIns="45000" anchor="t">
            <a:noAutofit/>
          </a:bodyPr>
          <a:p>
            <a:pPr algn="ctr" defTabSz="914400">
              <a:lnSpc>
                <a:spcPct val="90000"/>
              </a:lnSpc>
            </a:pPr>
            <a:r>
              <a:rPr lang="en-GB" sz="4400" b="1" u="none" strike="noStrike">
                <a:solidFill>
                  <a:schemeClr val="dk1"/>
                </a:solidFill>
                <a:effectLst/>
                <a:uFillTx/>
                <a:latin typeface="Calibri Light"/>
              </a:rPr>
              <a:t>MODULE 4:</a:t>
            </a:r>
            <a:br>
              <a:rPr sz="4400"/>
            </a:br>
            <a:r>
              <a:rPr lang="en-GB" sz="4400" b="1" u="none" strike="noStrike">
                <a:solidFill>
                  <a:schemeClr val="dk1"/>
                </a:solidFill>
                <a:effectLst/>
                <a:uFillTx/>
                <a:latin typeface="Calibri Light"/>
              </a:rPr>
              <a:t>CASE-VALUE PLOTS</a:t>
            </a:r>
            <a:endParaRPr lang="de-DE" sz="4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9" name="PlaceHolder 1"/>
          <p:cNvSpPr>
            <a:spLocks noGrp="1"/>
          </p:cNvSpPr>
          <p:nvPr>
            <p:ph type="title"/>
          </p:nvPr>
        </p:nvSpPr>
        <p:spPr>
          <a:xfrm>
            <a:off x="972000" y="68328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Introduction</a:t>
            </a:r>
            <a:endParaRPr lang="de-DE" sz="4000" b="0" u="none" strike="noStrike">
              <a:solidFill>
                <a:schemeClr val="dk2"/>
              </a:solidFill>
              <a:effectLst/>
              <a:uFillTx/>
              <a:latin typeface="Calibri Light"/>
            </a:endParaRPr>
          </a:p>
        </p:txBody>
      </p:sp>
      <p:sp>
        <p:nvSpPr>
          <p:cNvPr id="1060" name="PlaceHolder 2"/>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Analysing Student Interpretations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In this module, you will analyse how students interpret case-value plots, using eye-tracking vignettes to examine how specific solution strategies can lead to systematic errors.</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1" name="PlaceHolder 1"/>
          <p:cNvSpPr>
            <a:spLocks noGrp="1"/>
          </p:cNvSpPr>
          <p:nvPr>
            <p:ph type="title"/>
          </p:nvPr>
        </p:nvSpPr>
        <p:spPr>
          <a:xfrm>
            <a:off x="972000" y="4896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Eye-Tracking Vignettes</a:t>
            </a:r>
            <a:endParaRPr lang="de-DE" sz="4000" b="0" u="none" strike="noStrike">
              <a:solidFill>
                <a:schemeClr val="dk2"/>
              </a:solidFill>
              <a:effectLst/>
              <a:uFillTx/>
              <a:latin typeface="Calibri Light"/>
            </a:endParaRPr>
          </a:p>
        </p:txBody>
      </p:sp>
      <p:sp>
        <p:nvSpPr>
          <p:cNvPr id="1062" name="PlaceHolder 2"/>
          <p:cNvSpPr>
            <a:spLocks noGrp="1"/>
          </p:cNvSpPr>
          <p:nvPr>
            <p:ph/>
          </p:nvPr>
        </p:nvSpPr>
        <p:spPr>
          <a:xfrm>
            <a:off x="628560" y="1825560"/>
            <a:ext cx="7881840" cy="4346280"/>
          </a:xfrm>
          <a:prstGeom prst="rect">
            <a:avLst/>
          </a:prstGeom>
          <a:noFill/>
          <a:ln w="0">
            <a:noFill/>
          </a:ln>
        </p:spPr>
        <p:txBody>
          <a:bodyPr lIns="91440" tIns="45720" rIns="91440" bIns="45720" anchor="t">
            <a:normAutofit fontScale="55000" lnSpcReduction="19999"/>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Vignette Activities</a:t>
            </a:r>
            <a:br>
              <a:rPr sz="2800"/>
            </a:b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The following eye-tracking vignettes present students’ interpretations of case-value 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Access and complete the vignette activities below.</a:t>
            </a:r>
            <a:br>
              <a:rPr sz="2800"/>
            </a:br>
            <a:r>
              <a:rPr lang="en-GB" sz="2800" b="0" u="none" strike="noStrike">
                <a:solidFill>
                  <a:schemeClr val="dk2"/>
                </a:solidFill>
                <a:effectLst/>
                <a:uFillTx/>
                <a:latin typeface="Calibri"/>
              </a:rPr>
              <a:t>Focus on how the student interprets the graph and which systematic errors may be present.</a:t>
            </a:r>
            <a:br>
              <a:rPr sz="2800"/>
            </a:br>
            <a:br>
              <a:rPr sz="2800"/>
            </a:br>
            <a:r>
              <a:rPr lang="tr-TR" sz="2800" b="0" u="sng" strike="noStrike">
                <a:solidFill>
                  <a:schemeClr val="dk2"/>
                </a:solidFill>
                <a:effectLst/>
                <a:uFillTx/>
                <a:latin typeface="Calibri"/>
                <a:hlinkClick r:id="rId1"/>
              </a:rPr>
              <a:t>https://mampf.mathi.uni-heidelberg.de/lectures/358</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04 Case-value 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05 Case-value 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08 Case-value 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18 Case-value plots</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Content Knowledge Recap</a:t>
            </a:r>
            <a:endParaRPr lang="de-DE" sz="4000" b="0" u="none" strike="noStrike">
              <a:solidFill>
                <a:schemeClr val="dk2"/>
              </a:solidFill>
              <a:effectLst/>
              <a:uFillTx/>
              <a:latin typeface="Calibri Light"/>
            </a:endParaRPr>
          </a:p>
        </p:txBody>
      </p:sp>
      <p:sp>
        <p:nvSpPr>
          <p:cNvPr id="1064" name="PlaceHolder 2"/>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Refreshing Content Knowledge</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For a short recap, see</a:t>
            </a:r>
            <a:r>
              <a:rPr lang="en-GB" sz="2800" b="0" u="sng" strike="noStrike">
                <a:solidFill>
                  <a:schemeClr val="dk2"/>
                </a:solidFill>
                <a:effectLst/>
                <a:uFillTx/>
                <a:latin typeface="Calibri"/>
                <a:hlinkClick r:id="rId1" action="ppaction://hlinksldjump"/>
              </a:rPr>
              <a:t> Case-value plots Recap</a:t>
            </a:r>
            <a:r>
              <a:rPr lang="en-GB" sz="2800" b="0" u="none" strike="noStrike">
                <a:solidFill>
                  <a:schemeClr val="dk2"/>
                </a:solidFill>
                <a:effectLst/>
                <a:uFillTx/>
                <a:latin typeface="Calibri"/>
              </a:rPr>
              <a: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It outlines key features of case-value plots, including how to distinguish case-value plots from histograms.</a:t>
            </a:r>
            <a:r>
              <a:rPr lang="en-GB" sz="2800" b="0" u="sng" strike="noStrike">
                <a:solidFill>
                  <a:schemeClr val="dk2"/>
                </a:solidFill>
                <a:effectLst/>
                <a:uFillTx/>
                <a:latin typeface="Calibri"/>
              </a:rPr>
              <a:t> </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5" name="PlaceHolder 1"/>
          <p:cNvSpPr>
            <a:spLocks noGrp="1"/>
          </p:cNvSpPr>
          <p:nvPr>
            <p:ph type="title"/>
          </p:nvPr>
        </p:nvSpPr>
        <p:spPr>
          <a:xfrm>
            <a:off x="972000" y="683280"/>
            <a:ext cx="791496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What have you worked on in this module?</a:t>
            </a:r>
            <a:endParaRPr lang="de-DE" sz="4000" b="0" u="none" strike="noStrike">
              <a:solidFill>
                <a:schemeClr val="dk2"/>
              </a:solidFill>
              <a:effectLst/>
              <a:uFillTx/>
              <a:latin typeface="Calibri Light"/>
            </a:endParaRPr>
          </a:p>
        </p:txBody>
      </p:sp>
      <p:sp>
        <p:nvSpPr>
          <p:cNvPr id="1066" name="PlaceHolder 2"/>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0" u="none" strike="noStrike">
                <a:solidFill>
                  <a:schemeClr val="dk2"/>
                </a:solidFill>
                <a:effectLst/>
                <a:uFillTx/>
                <a:latin typeface="Calibri"/>
              </a:rPr>
              <a:t>In this module, you explored how students (mis)interpret case-value plots. You worked with examples related to:</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graphicFrame>
        <p:nvGraphicFramePr>
          <p:cNvPr id="1067" name="Tablo 3"/>
          <p:cNvGraphicFramePr/>
          <p:nvPr/>
        </p:nvGraphicFramePr>
        <p:xfrm>
          <a:off x="628560" y="3086640"/>
          <a:ext cx="7900560" cy="3334680"/>
        </p:xfrm>
        <a:graphic>
          <a:graphicData uri="http://schemas.openxmlformats.org/drawingml/2006/table">
            <a:tbl>
              <a:tblPr/>
              <a:tblGrid>
                <a:gridCol w="3957840"/>
                <a:gridCol w="3943080"/>
              </a:tblGrid>
              <a:tr h="0">
                <a:tc>
                  <a:txBody>
                    <a:bodyPr anchor="ctr">
                      <a:noAutofit/>
                    </a:bodyPr>
                    <a:p>
                      <a:pPr defTabSz="914400">
                        <a:lnSpc>
                          <a:spcPct val="100000"/>
                        </a:lnSpc>
                      </a:pPr>
                      <a:r>
                        <a:rPr lang="en-GB" sz="2000" b="1" u="none" strike="noStrike">
                          <a:solidFill>
                            <a:schemeClr val="dk1"/>
                          </a:solidFill>
                          <a:effectLst/>
                          <a:uFillTx/>
                          <a:latin typeface="Calibri"/>
                        </a:rPr>
                        <a:t>Systematic error</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2000" b="1" u="none" strike="noStrike">
                          <a:solidFill>
                            <a:schemeClr val="dk1"/>
                          </a:solidFill>
                          <a:effectLst/>
                          <a:uFillTx/>
                          <a:latin typeface="Calibri"/>
                        </a:rPr>
                        <a:t>Definition</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en-GB" sz="2000" b="0" u="none" strike="noStrike">
                          <a:solidFill>
                            <a:schemeClr val="dk1"/>
                          </a:solidFill>
                          <a:effectLst/>
                          <a:uFillTx/>
                          <a:latin typeface="Calibri"/>
                        </a:rPr>
                        <a:t>Overgeneralisation of a histogram approach</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75960" tIns="50760" rIns="75960" bIns="50760" anchor="t">
                      <a:noAutofit/>
                    </a:bodyPr>
                    <a:p>
                      <a:pPr defTabSz="914400">
                        <a:lnSpc>
                          <a:spcPct val="100000"/>
                        </a:lnSpc>
                        <a:spcBef>
                          <a:spcPts val="201"/>
                        </a:spcBef>
                        <a:spcAft>
                          <a:spcPts val="201"/>
                        </a:spcAft>
                      </a:pPr>
                      <a:r>
                        <a:rPr lang="en-US" sz="2000" b="0" u="none" strike="noStrike">
                          <a:solidFill>
                            <a:srgbClr val="1A1A1A"/>
                          </a:solidFill>
                          <a:effectLst/>
                          <a:uFillTx/>
                          <a:latin typeface="Calibri"/>
                          <a:ea typeface="Arial"/>
                        </a:rPr>
                        <a:t>Incorrect assumption that a case-value plot can be interpreted like a histogram, based on shape or balance rather than on individual measured values.</a:t>
                      </a:r>
                      <a:endParaRPr lang="de-DE" sz="2000" b="0" u="none" strike="noStrike">
                        <a:solidFill>
                          <a:srgbClr val="000000"/>
                        </a:solidFill>
                        <a:effectLst/>
                        <a:uFillTx/>
                        <a:latin typeface="Calibri"/>
                      </a:endParaRPr>
                    </a:p>
                  </a:txBody>
                  <a:tcPr anchor="t" marL="75960" marR="75960" marT="50760" marB="5076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en-GB" sz="2000" b="0" u="none" strike="noStrike">
                          <a:solidFill>
                            <a:schemeClr val="dk1"/>
                          </a:solidFill>
                          <a:effectLst/>
                          <a:uFillTx/>
                          <a:latin typeface="Calibri"/>
                        </a:rPr>
                        <a:t>Pairwise stack comparison</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2000" b="0" u="none" strike="noStrike">
                          <a:solidFill>
                            <a:schemeClr val="dk1"/>
                          </a:solidFill>
                          <a:effectLst/>
                          <a:uFillTx/>
                          <a:latin typeface="Calibri"/>
                        </a:rPr>
                        <a:t>Judgement based on comparing corresponding stacks/bars one by one, rather than on the distribution as a whole.</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8" name="PlaceHolder 1"/>
          <p:cNvSpPr>
            <a:spLocks noGrp="1"/>
          </p:cNvSpPr>
          <p:nvPr>
            <p:ph type="title"/>
          </p:nvPr>
        </p:nvSpPr>
        <p:spPr>
          <a:xfrm>
            <a:off x="972000" y="683280"/>
            <a:ext cx="791496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PCK Recap: Understanding student error</a:t>
            </a:r>
            <a:endParaRPr lang="de-DE" sz="4000" b="0" u="none" strike="noStrike">
              <a:solidFill>
                <a:schemeClr val="dk2"/>
              </a:solidFill>
              <a:effectLst/>
              <a:uFillTx/>
              <a:latin typeface="Calibri Light"/>
            </a:endParaRPr>
          </a:p>
        </p:txBody>
      </p:sp>
      <p:sp>
        <p:nvSpPr>
          <p:cNvPr id="1069" name="PlaceHolder 2"/>
          <p:cNvSpPr>
            <a:spLocks noGrp="1"/>
          </p:cNvSpPr>
          <p:nvPr>
            <p:ph/>
          </p:nvPr>
        </p:nvSpPr>
        <p:spPr>
          <a:xfrm>
            <a:off x="628560" y="1825560"/>
            <a:ext cx="7881840" cy="4346280"/>
          </a:xfrm>
          <a:prstGeom prst="rect">
            <a:avLst/>
          </a:prstGeom>
          <a:noFill/>
          <a:ln w="0">
            <a:noFill/>
          </a:ln>
        </p:spPr>
        <p:txBody>
          <a:bodyPr lIns="91440" tIns="45720" rIns="91440" bIns="45720" anchor="t">
            <a:normAutofit fontScale="85000" lnSpcReduction="19999"/>
          </a:bodyPr>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This module focuses on how students interpret case-value plots and what their systematic errors may reveal about underlying conceptual difficulties.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Students may:</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Apply a histogram-reading strategy, interpreting bar heights as frequencies</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Compare visible bars pairwise without considering the full set of values</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Overlook zero bars, which represent cases with a measured value of zero</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Focus on visual patterns or symmetry instead of reasoning about individual measured values</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A key conceptual difficulty: students may not yet understand that each bar in a case-value plot represents one individual measured value — and that all values, including zeros, contribute to the mean.</a:t>
            </a: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0"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Discuss: Pairwise stack comparison</a:t>
            </a:r>
            <a:endParaRPr lang="de-DE" sz="4000" b="0" u="none" strike="noStrike">
              <a:solidFill>
                <a:schemeClr val="dk2"/>
              </a:solidFill>
              <a:effectLst/>
              <a:uFillTx/>
              <a:latin typeface="Calibri Light"/>
            </a:endParaRPr>
          </a:p>
        </p:txBody>
      </p:sp>
      <p:sp>
        <p:nvSpPr>
          <p:cNvPr id="1071" name="Scenario Prompt Box"/>
          <p:cNvSpPr/>
          <p:nvPr/>
        </p:nvSpPr>
        <p:spPr>
          <a:xfrm>
            <a:off x="773640" y="4878360"/>
            <a:ext cx="7297200" cy="1976040"/>
          </a:xfrm>
          <a:prstGeom prst="rect">
            <a:avLst/>
          </a:prstGeom>
          <a:noFill/>
          <a:ln w="0">
            <a:noFill/>
          </a:ln>
        </p:spPr>
        <p:style>
          <a:lnRef idx="0"/>
          <a:fillRef idx="0"/>
          <a:effectRef idx="0"/>
          <a:fontRef idx="minor"/>
        </p:style>
        <p:txBody>
          <a:bodyPr lIns="90000" tIns="45000" rIns="90000" bIns="45000" anchor="t">
            <a:normAutofit/>
          </a:bodyPr>
          <a:p>
            <a:pPr algn="just" defTabSz="457200">
              <a:lnSpc>
                <a:spcPct val="100000"/>
              </a:lnSpc>
            </a:pPr>
            <a:r>
              <a:rPr lang="en-GB" sz="1800" b="0" u="none" strike="noStrike">
                <a:solidFill>
                  <a:schemeClr val="dk1"/>
                </a:solidFill>
                <a:effectLst/>
                <a:uFillTx/>
                <a:latin typeface="Calibri"/>
              </a:rPr>
              <a:t>Look at the case-value plot above. Consider a student who bases their comparison mainly on the visible bars.</a:t>
            </a:r>
            <a:endParaRPr lang="de-DE" sz="1800" b="0" u="none" strike="noStrike">
              <a:solidFill>
                <a:srgbClr val="000000"/>
              </a:solidFill>
              <a:effectLst/>
              <a:uFillTx/>
              <a:latin typeface="Calibri"/>
            </a:endParaRPr>
          </a:p>
          <a:p>
            <a:pPr algn="just" defTabSz="457200">
              <a:lnSpc>
                <a:spcPct val="100000"/>
              </a:lnSpc>
            </a:pPr>
            <a:r>
              <a:rPr lang="en-GB" sz="1800" b="0" u="none" strike="noStrike">
                <a:solidFill>
                  <a:schemeClr val="dk1"/>
                </a:solidFill>
                <a:effectLst/>
                <a:uFillTx/>
                <a:latin typeface="Calibri"/>
              </a:rPr>
              <a:t>What conclusion might this student reach? Describe the gaze pattern you would expect, and consider which measured values the student might take into account or overlook.</a:t>
            </a:r>
            <a:endParaRPr lang="de-DE" sz="1800" b="0" u="none" strike="noStrike">
              <a:solidFill>
                <a:srgbClr val="000000"/>
              </a:solidFill>
              <a:effectLst/>
              <a:uFillTx/>
              <a:latin typeface="Calibri"/>
            </a:endParaRPr>
          </a:p>
          <a:p>
            <a:pPr algn="just" defTabSz="457200">
              <a:lnSpc>
                <a:spcPct val="100000"/>
              </a:lnSpc>
            </a:pPr>
            <a:endParaRPr lang="de-DE" sz="1800" b="0" u="none" strike="noStrike">
              <a:solidFill>
                <a:srgbClr val="000000"/>
              </a:solidFill>
              <a:effectLst/>
              <a:uFillTx/>
              <a:latin typeface="Calibri"/>
            </a:endParaRPr>
          </a:p>
        </p:txBody>
      </p:sp>
      <p:pic>
        <p:nvPicPr>
          <p:cNvPr id="1072" name="Resim 6"/>
          <p:cNvPicPr/>
          <p:nvPr/>
        </p:nvPicPr>
        <p:blipFill>
          <a:blip r:embed="rId1"/>
          <a:stretch/>
        </p:blipFill>
        <p:spPr>
          <a:xfrm>
            <a:off x="1155600" y="1026720"/>
            <a:ext cx="6827400" cy="3845160"/>
          </a:xfrm>
          <a:prstGeom prst="rect">
            <a:avLst/>
          </a:prstGeom>
          <a:noFill/>
          <a:ln w="0">
            <a:noFill/>
          </a:ln>
        </p:spPr>
      </p:pic>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Discuss: Overgeneralisation of a histogram approach</a:t>
            </a:r>
            <a:endParaRPr lang="de-DE" sz="4000" b="0" u="none" strike="noStrike">
              <a:solidFill>
                <a:schemeClr val="dk2"/>
              </a:solidFill>
              <a:effectLst/>
              <a:uFillTx/>
              <a:latin typeface="Calibri Light"/>
            </a:endParaRPr>
          </a:p>
        </p:txBody>
      </p:sp>
      <p:sp>
        <p:nvSpPr>
          <p:cNvPr id="1074" name="Scenario Prompt Box"/>
          <p:cNvSpPr/>
          <p:nvPr/>
        </p:nvSpPr>
        <p:spPr>
          <a:xfrm>
            <a:off x="469080" y="1263600"/>
            <a:ext cx="8201160" cy="1976040"/>
          </a:xfrm>
          <a:prstGeom prst="rect">
            <a:avLst/>
          </a:prstGeom>
          <a:noFill/>
          <a:ln w="0">
            <a:noFill/>
          </a:ln>
        </p:spPr>
        <p:style>
          <a:lnRef idx="0"/>
          <a:fillRef idx="0"/>
          <a:effectRef idx="0"/>
          <a:fontRef idx="minor"/>
        </p:style>
        <p:txBody>
          <a:bodyPr lIns="90000" tIns="45000" rIns="90000" bIns="45000" anchor="t">
            <a:normAutofit/>
          </a:bodyPr>
          <a:p>
            <a:pPr algn="just" defTabSz="457200">
              <a:lnSpc>
                <a:spcPct val="100000"/>
              </a:lnSpc>
            </a:pPr>
            <a:r>
              <a:rPr lang="en-GB" sz="1800" b="0" u="none" strike="noStrike">
                <a:solidFill>
                  <a:schemeClr val="dk1"/>
                </a:solidFill>
                <a:effectLst/>
                <a:uFillTx/>
                <a:latin typeface="Calibri"/>
              </a:rPr>
              <a:t>Look at the case-value plot below. Consider a student who shows overgeneralisation of a histogram approach when interpreting this graph, for example by focusing on the visual pattern of the bars rather than on the individual measured values.</a:t>
            </a:r>
            <a:endParaRPr lang="de-DE" sz="1800" b="0" u="none" strike="noStrike">
              <a:solidFill>
                <a:srgbClr val="000000"/>
              </a:solidFill>
              <a:effectLst/>
              <a:uFillTx/>
              <a:latin typeface="Calibri"/>
            </a:endParaRPr>
          </a:p>
          <a:p>
            <a:pPr defTabSz="457200">
              <a:lnSpc>
                <a:spcPct val="100000"/>
              </a:lnSpc>
            </a:pPr>
            <a:r>
              <a:rPr lang="en-GB" sz="1800" b="0" u="none" strike="noStrike">
                <a:solidFill>
                  <a:schemeClr val="dk1"/>
                </a:solidFill>
                <a:effectLst/>
                <a:uFillTx/>
                <a:latin typeface="Calibri"/>
              </a:rPr>
              <a:t>What conclusion might this student reach? Describe the gaze pattern you would expect, and consider whether this systematic error is likely to occur with this particular graph.</a:t>
            </a:r>
            <a:endParaRPr lang="de-DE" sz="1800" b="0" u="none" strike="noStrike">
              <a:solidFill>
                <a:srgbClr val="000000"/>
              </a:solidFill>
              <a:effectLst/>
              <a:uFillTx/>
              <a:latin typeface="Calibri"/>
            </a:endParaRPr>
          </a:p>
          <a:p>
            <a:pPr defTabSz="457200">
              <a:lnSpc>
                <a:spcPct val="100000"/>
              </a:lnSpc>
            </a:pPr>
            <a:endParaRPr lang="de-DE" sz="1800" b="0" u="none" strike="noStrike">
              <a:solidFill>
                <a:srgbClr val="000000"/>
              </a:solidFill>
              <a:effectLst/>
              <a:uFillTx/>
              <a:latin typeface="Calibri"/>
            </a:endParaRPr>
          </a:p>
        </p:txBody>
      </p:sp>
      <p:pic>
        <p:nvPicPr>
          <p:cNvPr id="1075" name="Resim 1"/>
          <p:cNvPicPr/>
          <p:nvPr/>
        </p:nvPicPr>
        <p:blipFill>
          <a:blip r:embed="rId1"/>
          <a:stretch/>
        </p:blipFill>
        <p:spPr>
          <a:xfrm>
            <a:off x="1711080" y="3073320"/>
            <a:ext cx="5716440" cy="3219120"/>
          </a:xfrm>
          <a:prstGeom prst="rect">
            <a:avLst/>
          </a:prstGeom>
          <a:noFill/>
          <a:ln w="0">
            <a:noFill/>
          </a:ln>
        </p:spPr>
      </p:pic>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6" name="Başlık 1"/>
          <p:cNvSpPr/>
          <p:nvPr/>
        </p:nvSpPr>
        <p:spPr>
          <a:xfrm>
            <a:off x="612720" y="2336400"/>
            <a:ext cx="7915320" cy="1640160"/>
          </a:xfrm>
          <a:prstGeom prst="rect">
            <a:avLst/>
          </a:prstGeom>
          <a:noFill/>
          <a:ln w="0">
            <a:solidFill>
              <a:srgbClr val="A5B592"/>
            </a:solidFill>
          </a:ln>
        </p:spPr>
        <p:style>
          <a:lnRef idx="0"/>
          <a:fillRef idx="0"/>
          <a:effectRef idx="0"/>
          <a:fontRef idx="minor"/>
        </p:style>
        <p:txBody>
          <a:bodyPr lIns="90000" tIns="45000" rIns="90000" bIns="45000" anchor="t">
            <a:noAutofit/>
          </a:bodyPr>
          <a:p>
            <a:pPr algn="ctr" defTabSz="914400">
              <a:lnSpc>
                <a:spcPct val="90000"/>
              </a:lnSpc>
            </a:pPr>
            <a:r>
              <a:rPr lang="en-GB" sz="4400" b="1" u="none" strike="noStrike">
                <a:solidFill>
                  <a:schemeClr val="dk1"/>
                </a:solidFill>
                <a:effectLst/>
                <a:uFillTx/>
                <a:latin typeface="Calibri Light"/>
              </a:rPr>
              <a:t>MODULE 5:</a:t>
            </a:r>
            <a:br>
              <a:rPr sz="4400"/>
            </a:br>
            <a:r>
              <a:rPr lang="en-GB" sz="4400" b="1" u="none" strike="noStrike">
                <a:solidFill>
                  <a:schemeClr val="dk1"/>
                </a:solidFill>
                <a:effectLst/>
                <a:uFillTx/>
                <a:latin typeface="Calibri Light"/>
              </a:rPr>
              <a:t>BOXPLOTS</a:t>
            </a:r>
            <a:endParaRPr lang="de-DE" sz="4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Introduction</a:t>
            </a:r>
            <a:endParaRPr lang="de-DE" sz="4000" b="0" u="none" strike="noStrike">
              <a:solidFill>
                <a:schemeClr val="dk2"/>
              </a:solidFill>
              <a:effectLst/>
              <a:uFillTx/>
              <a:latin typeface="Calibri Light"/>
            </a:endParaRPr>
          </a:p>
        </p:txBody>
      </p:sp>
      <p:sp>
        <p:nvSpPr>
          <p:cNvPr id="1078" name="PlaceHolder 2"/>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Analysing Student Interpretations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In this module, you will analyse how students interpret boxplots, using eye-tracking vignettes to examine how specific solution strategies can lead to systematic errors.</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9"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92500" lnSpcReduction="9999"/>
          </a:bodyPr>
          <a:p>
            <a:pPr indent="0" algn="r" defTabSz="914400">
              <a:lnSpc>
                <a:spcPct val="90000"/>
              </a:lnSpc>
              <a:buNone/>
              <a:tabLst>
                <a:tab pos="0" algn="l"/>
              </a:tabLst>
            </a:pPr>
            <a:r>
              <a:rPr lang="en-GB" sz="4000" b="0" u="none" strike="noStrike">
                <a:solidFill>
                  <a:schemeClr val="dk2"/>
                </a:solidFill>
                <a:effectLst/>
                <a:uFillTx/>
                <a:latin typeface="Calibri Light"/>
              </a:rPr>
              <a:t>Boxplot: Eye-Tracking Vignettes</a:t>
            </a:r>
            <a:endParaRPr lang="de-DE" sz="4000" b="0" u="none" strike="noStrike">
              <a:solidFill>
                <a:schemeClr val="dk2"/>
              </a:solidFill>
              <a:effectLst/>
              <a:uFillTx/>
              <a:latin typeface="Calibri Light"/>
            </a:endParaRPr>
          </a:p>
        </p:txBody>
      </p:sp>
      <p:sp>
        <p:nvSpPr>
          <p:cNvPr id="1080" name="PlaceHolder 2"/>
          <p:cNvSpPr>
            <a:spLocks noGrp="1"/>
          </p:cNvSpPr>
          <p:nvPr>
            <p:ph/>
          </p:nvPr>
        </p:nvSpPr>
        <p:spPr>
          <a:xfrm>
            <a:off x="628560" y="1825560"/>
            <a:ext cx="7881840" cy="4346280"/>
          </a:xfrm>
          <a:prstGeom prst="rect">
            <a:avLst/>
          </a:prstGeom>
          <a:noFill/>
          <a:ln w="0">
            <a:noFill/>
          </a:ln>
        </p:spPr>
        <p:txBody>
          <a:bodyPr lIns="91440" tIns="45720" rIns="91440" bIns="45720" anchor="t">
            <a:normAutofit fontScale="55000" lnSpcReduction="19999"/>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Vignette Activities</a:t>
            </a:r>
            <a:br>
              <a:rPr sz="2800"/>
            </a:b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The following eye-tracking vignettes present students’ interpretations of boxplots.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Access and complete the vignette activities below. Focus on how the student interprets the graph and which systematic errors may be present.</a:t>
            </a:r>
            <a:br>
              <a:rPr sz="2800"/>
            </a:br>
            <a:br>
              <a:rPr sz="2800"/>
            </a:br>
            <a:r>
              <a:rPr lang="tr-TR" sz="2800" b="0" u="sng" strike="noStrike">
                <a:solidFill>
                  <a:schemeClr val="dk2"/>
                </a:solidFill>
                <a:effectLst/>
                <a:uFillTx/>
                <a:latin typeface="Calibri"/>
                <a:hlinkClick r:id="rId1"/>
              </a:rPr>
              <a:t>https://mampf.mathi.uni-heidelberg.de/lectures/358</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02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03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14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15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16 Boxplot</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Content Knowledge Recap</a:t>
            </a:r>
            <a:endParaRPr lang="de-DE" sz="4000" b="0" u="none" strike="noStrike">
              <a:solidFill>
                <a:schemeClr val="dk2"/>
              </a:solidFill>
              <a:effectLst/>
              <a:uFillTx/>
              <a:latin typeface="Calibri Light"/>
            </a:endParaRPr>
          </a:p>
        </p:txBody>
      </p:sp>
      <p:sp>
        <p:nvSpPr>
          <p:cNvPr id="1082" name="PlaceHolder 2"/>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Refreshing Content Knowledge</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For a short recap, see</a:t>
            </a:r>
            <a:r>
              <a:rPr lang="en-GB" sz="2800" b="0" u="sng" strike="noStrike">
                <a:solidFill>
                  <a:schemeClr val="dk2"/>
                </a:solidFill>
                <a:effectLst/>
                <a:uFillTx/>
                <a:latin typeface="Calibri"/>
                <a:hlinkClick r:id="rId1" action="ppaction://hlinksldjump"/>
              </a:rPr>
              <a:t> Boxplot Recap</a:t>
            </a:r>
            <a:r>
              <a:rPr lang="en-GB" sz="2800" b="0" u="none" strike="noStrike">
                <a:solidFill>
                  <a:schemeClr val="dk2"/>
                </a:solidFill>
                <a:effectLst/>
                <a:uFillTx/>
                <a:latin typeface="Calibri"/>
              </a:rPr>
              <a: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It outlines key features of boxplots, including acquiring conceptual knowledge on variability.</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3" name="PlaceHolder 1"/>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0" u="none" strike="noStrike">
                <a:solidFill>
                  <a:schemeClr val="dk2"/>
                </a:solidFill>
                <a:effectLst/>
                <a:uFillTx/>
                <a:latin typeface="Calibri"/>
              </a:rPr>
              <a:t>In this module, you explored how students (mis)interpret boxplots. You worked with examples related to:</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84"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What have you worked on in this module?</a:t>
            </a:r>
            <a:endParaRPr lang="de-DE" sz="4000" b="0" u="none" strike="noStrike">
              <a:solidFill>
                <a:schemeClr val="dk2"/>
              </a:solidFill>
              <a:effectLst/>
              <a:uFillTx/>
              <a:latin typeface="Calibri Light"/>
            </a:endParaRPr>
          </a:p>
        </p:txBody>
      </p:sp>
      <p:sp>
        <p:nvSpPr>
          <p:cNvPr id="1085" name="Metin kutusu 4"/>
          <p:cNvSpPr/>
          <p:nvPr/>
        </p:nvSpPr>
        <p:spPr>
          <a:xfrm>
            <a:off x="2290320" y="3256920"/>
            <a:ext cx="4575240" cy="3643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endParaRPr lang="en-GB" sz="1800" b="0" u="none" strike="noStrike">
              <a:solidFill>
                <a:schemeClr val="dk1"/>
              </a:solidFill>
              <a:effectLst/>
              <a:uFillTx/>
              <a:latin typeface="Calibri"/>
            </a:endParaRPr>
          </a:p>
        </p:txBody>
      </p:sp>
      <p:sp>
        <p:nvSpPr>
          <p:cNvPr id="1086" name="Metin kutusu 6"/>
          <p:cNvSpPr/>
          <p:nvPr/>
        </p:nvSpPr>
        <p:spPr>
          <a:xfrm>
            <a:off x="2290320" y="3256920"/>
            <a:ext cx="4575240" cy="3643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endParaRPr lang="en-GB" sz="1800" b="0" u="none" strike="noStrike">
              <a:solidFill>
                <a:schemeClr val="dk1"/>
              </a:solidFill>
              <a:effectLst/>
              <a:uFillTx/>
              <a:latin typeface="Calibri"/>
            </a:endParaRPr>
          </a:p>
        </p:txBody>
      </p:sp>
      <p:graphicFrame>
        <p:nvGraphicFramePr>
          <p:cNvPr id="1087" name="Tablo 3"/>
          <p:cNvGraphicFramePr/>
          <p:nvPr/>
        </p:nvGraphicFramePr>
        <p:xfrm>
          <a:off x="636840" y="3429000"/>
          <a:ext cx="7885800" cy="2074320"/>
        </p:xfrm>
        <a:graphic>
          <a:graphicData uri="http://schemas.openxmlformats.org/drawingml/2006/table">
            <a:tbl>
              <a:tblPr/>
              <a:tblGrid>
                <a:gridCol w="3943080"/>
                <a:gridCol w="3943080"/>
              </a:tblGrid>
              <a:tr h="0">
                <a:tc>
                  <a:txBody>
                    <a:bodyPr anchor="ctr">
                      <a:noAutofit/>
                    </a:bodyPr>
                    <a:p>
                      <a:pPr defTabSz="914400">
                        <a:lnSpc>
                          <a:spcPct val="100000"/>
                        </a:lnSpc>
                      </a:pPr>
                      <a:r>
                        <a:rPr lang="en-GB" sz="1800" b="1" u="none" strike="noStrike">
                          <a:solidFill>
                            <a:schemeClr val="dk1"/>
                          </a:solidFill>
                          <a:effectLst/>
                          <a:uFillTx/>
                          <a:latin typeface="Calibri"/>
                        </a:rPr>
                        <a:t>Systematic error</a:t>
                      </a:r>
                      <a:endParaRPr lang="de-DE" sz="18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1800" b="1" u="none" strike="noStrike">
                          <a:solidFill>
                            <a:schemeClr val="dk1"/>
                          </a:solidFill>
                          <a:effectLst/>
                          <a:uFillTx/>
                          <a:latin typeface="Calibri"/>
                        </a:rPr>
                        <a:t>Definition</a:t>
                      </a:r>
                      <a:endParaRPr lang="de-DE" sz="18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en-GB" sz="2000" b="0" u="none" strike="noStrike">
                          <a:solidFill>
                            <a:schemeClr val="dk1"/>
                          </a:solidFill>
                          <a:effectLst/>
                          <a:uFillTx/>
                          <a:latin typeface="Calibri"/>
                        </a:rPr>
                        <a:t>Median bias</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2000" b="0" u="none" strike="noStrike">
                          <a:solidFill>
                            <a:schemeClr val="dk1"/>
                          </a:solidFill>
                          <a:effectLst/>
                          <a:uFillTx/>
                          <a:latin typeface="Calibri"/>
                        </a:rPr>
                        <a:t>Judgement based on an incorrect measure of central tendency.</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en-GB" sz="2000" b="0" u="none" strike="noStrike">
                          <a:solidFill>
                            <a:schemeClr val="dk1"/>
                          </a:solidFill>
                          <a:effectLst/>
                          <a:uFillTx/>
                          <a:latin typeface="Calibri"/>
                        </a:rPr>
                        <a:t>Area bias</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2000" b="0" u="none" strike="noStrike">
                          <a:solidFill>
                            <a:schemeClr val="dk1"/>
                          </a:solidFill>
                          <a:effectLst/>
                          <a:uFillTx/>
                          <a:latin typeface="Calibri"/>
                        </a:rPr>
                        <a:t>Incorrect assumption that a longer box represents a higher frequency of observations.</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8"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PCK Recap: Understanding student error</a:t>
            </a:r>
            <a:endParaRPr lang="de-DE" sz="4000" b="0" u="none" strike="noStrike">
              <a:solidFill>
                <a:schemeClr val="dk2"/>
              </a:solidFill>
              <a:effectLst/>
              <a:uFillTx/>
              <a:latin typeface="Calibri Light"/>
            </a:endParaRPr>
          </a:p>
        </p:txBody>
      </p:sp>
      <p:sp>
        <p:nvSpPr>
          <p:cNvPr id="1089" name="PlaceHolder 2"/>
          <p:cNvSpPr>
            <a:spLocks noGrp="1"/>
          </p:cNvSpPr>
          <p:nvPr>
            <p:ph/>
          </p:nvPr>
        </p:nvSpPr>
        <p:spPr>
          <a:xfrm>
            <a:off x="628560" y="1825560"/>
            <a:ext cx="7881840" cy="4346280"/>
          </a:xfrm>
          <a:prstGeom prst="rect">
            <a:avLst/>
          </a:prstGeom>
          <a:noFill/>
          <a:ln w="0">
            <a:noFill/>
          </a:ln>
        </p:spPr>
        <p:txBody>
          <a:bodyPr lIns="91440" tIns="45720" rIns="91440" bIns="45720" anchor="t">
            <a:normAutofit fontScale="85000" lnSpcReduction="19999"/>
          </a:bodyPr>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This module focuses on how students interpret boxplotand what their systematic errors may reveal about underlying conceptual difficulties.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Students may:</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Overgeneralise the median as the only relevant measure for every question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Interpret a longer or larger box as representing more observations</a:t>
            </a:r>
            <a:endParaRPr lang="de-DE" sz="2400" b="0" u="none" strike="noStrike">
              <a:solidFill>
                <a:schemeClr val="dk2"/>
              </a:solidFill>
              <a:effectLst/>
              <a:uFillTx/>
              <a:latin typeface="Calibri"/>
            </a:endParaRPr>
          </a:p>
          <a:p>
            <a:pPr marL="685800" lvl="6"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Focus on area or length rather than on the boundaries the box represents</a:t>
            </a:r>
            <a:endParaRPr lang="de-DE" sz="2400" b="0" u="none" strike="noStrike">
              <a:solidFill>
                <a:schemeClr val="dk2"/>
              </a:solidFill>
              <a:effectLst/>
              <a:uFillTx/>
              <a:latin typeface="Calibri"/>
            </a:endParaRPr>
          </a:p>
          <a:p>
            <a:pPr marL="685800" lvl="7"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Overlook that quartiles divide the data into equal proportions, not equal intervals</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A key conceptual difficulty: students may interpret visual size as representing frequency, rather than understanding that each section of the boxplot represents the same proportion of the data.</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0" name="Inhaltsplatzhalter 2"/>
          <p:cNvSpPr/>
          <p:nvPr/>
        </p:nvSpPr>
        <p:spPr>
          <a:xfrm>
            <a:off x="318240" y="4579920"/>
            <a:ext cx="8191440" cy="1250280"/>
          </a:xfrm>
          <a:prstGeom prst="rect">
            <a:avLst/>
          </a:prstGeom>
          <a:noFill/>
          <a:ln w="0">
            <a:noFill/>
          </a:ln>
        </p:spPr>
        <p:style>
          <a:lnRef idx="0"/>
          <a:fillRef idx="0"/>
          <a:effectRef idx="0"/>
          <a:fontRef idx="minor"/>
        </p:style>
        <p:txBody>
          <a:bodyPr lIns="67680" tIns="33840" rIns="67680" bIns="33840" anchor="t">
            <a:normAutofit fontScale="85000" lnSpcReduction="19999"/>
          </a:bodyPr>
          <a:p>
            <a:pPr marL="171360" defTabSz="685800">
              <a:lnSpc>
                <a:spcPct val="107000"/>
              </a:lnSpc>
              <a:spcBef>
                <a:spcPts val="751"/>
              </a:spcBef>
              <a:tabLst>
                <a:tab pos="0" algn="l"/>
              </a:tabLst>
            </a:pPr>
            <a:r>
              <a:rPr lang="en-GB" sz="1650" b="0" u="none" strike="noStrike">
                <a:solidFill>
                  <a:schemeClr val="dk1"/>
                </a:solidFill>
                <a:effectLst/>
                <a:uFillTx/>
                <a:latin typeface="Calibri"/>
                <a:ea typeface="Calibri"/>
              </a:rPr>
              <a:t>Suppose you suspect that one of your students makes systematic error median bias. </a:t>
            </a:r>
            <a:r>
              <a:rPr lang="en-GB" sz="1650" b="1" u="none" strike="noStrike">
                <a:solidFill>
                  <a:schemeClr val="dk1"/>
                </a:solidFill>
                <a:effectLst/>
                <a:uFillTx/>
                <a:latin typeface="Calibri"/>
                <a:ea typeface="Calibri"/>
              </a:rPr>
              <a:t>Which of the following item sets would you let your student solve so that you are sure? </a:t>
            </a:r>
            <a:r>
              <a:rPr lang="en-GB" sz="1600" b="1" u="none" strike="noStrike">
                <a:solidFill>
                  <a:schemeClr val="dk1"/>
                </a:solidFill>
                <a:effectLst/>
                <a:uFillTx/>
                <a:latin typeface="Calibri"/>
                <a:ea typeface="Calibri"/>
              </a:rPr>
              <a:t>Please provide detailed reasons why you have</a:t>
            </a:r>
            <a:endParaRPr lang="de-DE" sz="1600" b="0" u="none" strike="noStrike">
              <a:solidFill>
                <a:srgbClr val="000000"/>
              </a:solidFill>
              <a:effectLst/>
              <a:uFillTx/>
              <a:latin typeface="Calibri"/>
            </a:endParaRPr>
          </a:p>
          <a:p>
            <a:pPr marL="457200" indent="-457200" defTabSz="914400">
              <a:lnSpc>
                <a:spcPct val="90000"/>
              </a:lnSpc>
              <a:spcBef>
                <a:spcPts val="1001"/>
              </a:spcBef>
              <a:buClr>
                <a:srgbClr val="000000"/>
              </a:buClr>
              <a:buFont typeface="Arial"/>
              <a:buAutoNum type="arabicPeriod"/>
              <a:tabLst>
                <a:tab pos="0" algn="l"/>
              </a:tabLst>
            </a:pPr>
            <a:r>
              <a:rPr lang="en-GB" sz="1600" b="1" u="none" strike="noStrike">
                <a:solidFill>
                  <a:schemeClr val="dk1"/>
                </a:solidFill>
                <a:effectLst/>
                <a:uFillTx/>
                <a:latin typeface="Calibri"/>
                <a:ea typeface="Calibri"/>
              </a:rPr>
              <a:t>opted for item set </a:t>
            </a:r>
            <a:endParaRPr lang="de-DE" sz="1600" b="0" u="none" strike="noStrike">
              <a:solidFill>
                <a:srgbClr val="000000"/>
              </a:solidFill>
              <a:effectLst/>
              <a:uFillTx/>
              <a:latin typeface="Calibri"/>
            </a:endParaRPr>
          </a:p>
          <a:p>
            <a:pPr marL="457200" indent="-457200" defTabSz="914400">
              <a:lnSpc>
                <a:spcPct val="90000"/>
              </a:lnSpc>
              <a:spcBef>
                <a:spcPts val="1001"/>
              </a:spcBef>
              <a:buClr>
                <a:srgbClr val="000000"/>
              </a:buClr>
              <a:buFont typeface="Arial"/>
              <a:buAutoNum type="arabicPeriod"/>
              <a:tabLst>
                <a:tab pos="0" algn="l"/>
              </a:tabLst>
            </a:pPr>
            <a:r>
              <a:rPr lang="en-GB" sz="1600" b="1" u="none" strike="noStrike">
                <a:solidFill>
                  <a:schemeClr val="dk1"/>
                </a:solidFill>
                <a:effectLst/>
                <a:uFillTx/>
                <a:latin typeface="Calibri"/>
                <a:ea typeface="Calibri"/>
              </a:rPr>
              <a:t>decided against the other item sets. </a:t>
            </a:r>
            <a:endParaRPr lang="de-DE" sz="1600" b="0" u="none" strike="noStrike">
              <a:solidFill>
                <a:srgbClr val="000000"/>
              </a:solidFill>
              <a:effectLst/>
              <a:uFillTx/>
              <a:latin typeface="Calibri"/>
            </a:endParaRPr>
          </a:p>
          <a:p>
            <a:pPr marL="171360" defTabSz="685800">
              <a:lnSpc>
                <a:spcPct val="107000"/>
              </a:lnSpc>
              <a:spcBef>
                <a:spcPts val="751"/>
              </a:spcBef>
              <a:tabLst>
                <a:tab pos="0" algn="l"/>
              </a:tabLst>
            </a:pPr>
            <a:endParaRPr lang="de-DE" sz="1650" b="0" u="none" strike="noStrike">
              <a:solidFill>
                <a:srgbClr val="000000"/>
              </a:solidFill>
              <a:effectLst/>
              <a:uFillTx/>
              <a:latin typeface="Calibri"/>
            </a:endParaRPr>
          </a:p>
          <a:p>
            <a:pPr marL="171360" defTabSz="685800">
              <a:lnSpc>
                <a:spcPct val="107000"/>
              </a:lnSpc>
              <a:spcBef>
                <a:spcPts val="751"/>
              </a:spcBef>
              <a:tabLst>
                <a:tab pos="0" algn="l"/>
              </a:tabLst>
            </a:pPr>
            <a:endParaRPr lang="de-DE" sz="1350" b="0" u="none" strike="noStrike">
              <a:solidFill>
                <a:srgbClr val="000000"/>
              </a:solidFill>
              <a:effectLst/>
              <a:uFillTx/>
              <a:latin typeface="Calibri"/>
            </a:endParaRPr>
          </a:p>
        </p:txBody>
      </p:sp>
      <p:pic>
        <p:nvPicPr>
          <p:cNvPr id="1091" name="Grafik 4" descr="Ein Bild, das Screenshot, parallel, Text, Rechteck enthält.&#10;&#10;Automatisch generierte Beschreibung"/>
          <p:cNvPicPr/>
          <p:nvPr/>
        </p:nvPicPr>
        <p:blipFill>
          <a:blip r:embed="rId1"/>
          <a:stretch/>
        </p:blipFill>
        <p:spPr>
          <a:xfrm>
            <a:off x="2226240" y="1461960"/>
            <a:ext cx="5325480" cy="2858040"/>
          </a:xfrm>
          <a:prstGeom prst="rect">
            <a:avLst/>
          </a:prstGeom>
          <a:noFill/>
          <a:ln w="0">
            <a:noFill/>
          </a:ln>
        </p:spPr>
      </p:pic>
      <p:sp>
        <p:nvSpPr>
          <p:cNvPr id="1092" name="Rechteck 5"/>
          <p:cNvSpPr/>
          <p:nvPr/>
        </p:nvSpPr>
        <p:spPr>
          <a:xfrm>
            <a:off x="1417320" y="1428840"/>
            <a:ext cx="6578640" cy="304308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en-GB" sz="1350" b="0" u="none" strike="noStrike">
              <a:solidFill>
                <a:schemeClr val="dk1"/>
              </a:solidFill>
              <a:effectLst/>
              <a:uFillTx/>
              <a:latin typeface="Calibri"/>
            </a:endParaRPr>
          </a:p>
        </p:txBody>
      </p:sp>
      <p:sp>
        <p:nvSpPr>
          <p:cNvPr id="1093" name="Title"/>
          <p:cNvSpPr/>
          <p:nvPr/>
        </p:nvSpPr>
        <p:spPr>
          <a:xfrm>
            <a:off x="318240" y="122040"/>
            <a:ext cx="8578080" cy="125028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en-GB" sz="3200" b="0" u="none" strike="noStrike">
                <a:solidFill>
                  <a:schemeClr val="dk1"/>
                </a:solidFill>
                <a:effectLst/>
                <a:uFillTx/>
                <a:latin typeface="Calibri Light"/>
              </a:rPr>
              <a:t>Discuss: Median bias</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4" name="PlaceHolder 1"/>
          <p:cNvSpPr>
            <a:spLocks noGrp="1"/>
          </p:cNvSpPr>
          <p:nvPr>
            <p:ph/>
          </p:nvPr>
        </p:nvSpPr>
        <p:spPr>
          <a:xfrm>
            <a:off x="310320" y="4759200"/>
            <a:ext cx="7170840" cy="951840"/>
          </a:xfrm>
          <a:prstGeom prst="rect">
            <a:avLst/>
          </a:prstGeom>
          <a:noFill/>
          <a:ln w="0">
            <a:noFill/>
          </a:ln>
        </p:spPr>
        <p:txBody>
          <a:bodyPr lIns="68760" tIns="34200" rIns="68760" bIns="34200" anchor="t">
            <a:normAutofit/>
          </a:bodyPr>
          <a:p>
            <a:pPr marL="171360" indent="-171360" algn="l" defTabSz="685800">
              <a:lnSpc>
                <a:spcPct val="107000"/>
              </a:lnSpc>
              <a:spcBef>
                <a:spcPts val="751"/>
              </a:spcBef>
              <a:buClr>
                <a:srgbClr val="000000"/>
              </a:buClr>
              <a:buFont typeface="Arial"/>
              <a:buChar char="•"/>
            </a:pPr>
            <a:r>
              <a:rPr lang="en-GB" sz="1500" b="1" u="none" strike="noStrike">
                <a:solidFill>
                  <a:schemeClr val="dk1"/>
                </a:solidFill>
                <a:effectLst/>
                <a:uFillTx/>
                <a:latin typeface="Calibri"/>
                <a:ea typeface="Calibri"/>
              </a:rPr>
              <a:t>Which of the following items (task and question is the same) would a student with conceptual difficulty related to area bias answer incorrectly? </a:t>
            </a:r>
            <a:endParaRPr lang="de-DE" sz="1500" b="0" u="none" strike="noStrike">
              <a:solidFill>
                <a:schemeClr val="dk1"/>
              </a:solidFill>
              <a:effectLst/>
              <a:uFillTx/>
              <a:latin typeface="Calibri"/>
            </a:endParaRPr>
          </a:p>
          <a:p>
            <a:pPr indent="0" algn="l" defTabSz="685800">
              <a:lnSpc>
                <a:spcPct val="107000"/>
              </a:lnSpc>
              <a:spcBef>
                <a:spcPts val="751"/>
              </a:spcBef>
              <a:buNone/>
              <a:tabLst>
                <a:tab pos="0" algn="l"/>
              </a:tabLst>
            </a:pPr>
            <a:endParaRPr lang="de-DE" sz="1350" b="0" u="none" strike="noStrike">
              <a:solidFill>
                <a:schemeClr val="dk1"/>
              </a:solidFill>
              <a:effectLst/>
              <a:uFillTx/>
              <a:latin typeface="Calibri"/>
            </a:endParaRPr>
          </a:p>
        </p:txBody>
      </p:sp>
      <p:pic>
        <p:nvPicPr>
          <p:cNvPr id="1095" name="Grafik 5" descr="Ein Bild, das Diagramm, Text, Screenshot, Reihe enthält.&#10;&#10;Automatisch generierte Beschreibung"/>
          <p:cNvPicPr/>
          <p:nvPr/>
        </p:nvPicPr>
        <p:blipFill>
          <a:blip r:embed="rId1"/>
          <a:stretch/>
        </p:blipFill>
        <p:spPr>
          <a:xfrm>
            <a:off x="1657440" y="1309680"/>
            <a:ext cx="5823720" cy="3076200"/>
          </a:xfrm>
          <a:prstGeom prst="rect">
            <a:avLst/>
          </a:prstGeom>
          <a:noFill/>
          <a:ln w="0">
            <a:noFill/>
          </a:ln>
        </p:spPr>
      </p:pic>
      <p:sp>
        <p:nvSpPr>
          <p:cNvPr id="1096" name="Rechteck 8"/>
          <p:cNvSpPr/>
          <p:nvPr/>
        </p:nvSpPr>
        <p:spPr>
          <a:xfrm>
            <a:off x="531720" y="1023120"/>
            <a:ext cx="7977960" cy="340416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en-GB" sz="1350" b="0" u="none" strike="noStrike">
              <a:solidFill>
                <a:schemeClr val="dk1"/>
              </a:solidFill>
              <a:effectLst/>
              <a:uFillTx/>
              <a:latin typeface="Calibri"/>
            </a:endParaRPr>
          </a:p>
        </p:txBody>
      </p:sp>
      <p:sp>
        <p:nvSpPr>
          <p:cNvPr id="1097" name="Title"/>
          <p:cNvSpPr/>
          <p:nvPr/>
        </p:nvSpPr>
        <p:spPr>
          <a:xfrm>
            <a:off x="594720" y="126720"/>
            <a:ext cx="7914960" cy="89496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en-GB" sz="3300" b="0" u="none" strike="noStrike">
                <a:solidFill>
                  <a:schemeClr val="dk1"/>
                </a:solidFill>
                <a:effectLst/>
                <a:uFillTx/>
                <a:latin typeface="Calibri Light"/>
              </a:rPr>
              <a:t>Discuss: Area bias</a:t>
            </a:r>
            <a:endParaRPr lang="de-DE" sz="33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8" name="PlaceHolder 1"/>
          <p:cNvSpPr>
            <a:spLocks noGrp="1"/>
          </p:cNvSpPr>
          <p:nvPr>
            <p:ph/>
          </p:nvPr>
        </p:nvSpPr>
        <p:spPr>
          <a:xfrm>
            <a:off x="253440" y="4585320"/>
            <a:ext cx="3684600" cy="1325880"/>
          </a:xfrm>
          <a:prstGeom prst="rect">
            <a:avLst/>
          </a:prstGeom>
          <a:noFill/>
          <a:ln w="0">
            <a:noFill/>
          </a:ln>
        </p:spPr>
        <p:txBody>
          <a:bodyPr lIns="68760" tIns="34200" rIns="68760" bIns="34200" anchor="t">
            <a:normAutofit lnSpcReduction="9999"/>
          </a:bodyPr>
          <a:p>
            <a:pPr marL="171360" indent="-171360" algn="l" defTabSz="685800">
              <a:lnSpc>
                <a:spcPct val="107000"/>
              </a:lnSpc>
              <a:spcBef>
                <a:spcPts val="751"/>
              </a:spcBef>
              <a:buClr>
                <a:srgbClr val="000000"/>
              </a:buClr>
              <a:buFont typeface="Arial"/>
              <a:buChar char="•"/>
            </a:pPr>
            <a:r>
              <a:rPr lang="en-GB" sz="1500" b="0" u="none" strike="noStrike">
                <a:solidFill>
                  <a:schemeClr val="dk1"/>
                </a:solidFill>
                <a:effectLst/>
                <a:uFillTx/>
                <a:latin typeface="Calibri"/>
                <a:ea typeface="Calibri"/>
              </a:rPr>
              <a:t>For the same items you see the gaze-pattern of five different students. </a:t>
            </a:r>
            <a:endParaRPr lang="de-DE" sz="1500" b="0" u="none" strike="noStrike">
              <a:solidFill>
                <a:schemeClr val="dk1"/>
              </a:solidFill>
              <a:effectLst/>
              <a:uFillTx/>
              <a:latin typeface="Calibri"/>
            </a:endParaRPr>
          </a:p>
          <a:p>
            <a:pPr marL="171360" indent="-171360" algn="l" defTabSz="685800">
              <a:lnSpc>
                <a:spcPct val="107000"/>
              </a:lnSpc>
              <a:spcBef>
                <a:spcPts val="751"/>
              </a:spcBef>
              <a:buClr>
                <a:srgbClr val="000000"/>
              </a:buClr>
              <a:buFont typeface="Arial"/>
              <a:buChar char="•"/>
            </a:pPr>
            <a:r>
              <a:rPr lang="en-GB" sz="1500" b="1" u="none" strike="noStrike">
                <a:solidFill>
                  <a:schemeClr val="dk1"/>
                </a:solidFill>
                <a:effectLst/>
                <a:uFillTx/>
                <a:latin typeface="Calibri"/>
                <a:ea typeface="Calibri"/>
              </a:rPr>
              <a:t>Which of these five different students – do you think – most likely provided an incorrect answer? </a:t>
            </a:r>
            <a:endParaRPr lang="de-DE" sz="1500" b="0" u="none" strike="noStrike">
              <a:solidFill>
                <a:schemeClr val="dk1"/>
              </a:solidFill>
              <a:effectLst/>
              <a:uFillTx/>
              <a:latin typeface="Calibri"/>
            </a:endParaRPr>
          </a:p>
          <a:p>
            <a:pPr indent="0" algn="l" defTabSz="685800">
              <a:lnSpc>
                <a:spcPct val="107000"/>
              </a:lnSpc>
              <a:spcBef>
                <a:spcPts val="751"/>
              </a:spcBef>
              <a:buNone/>
              <a:tabLst>
                <a:tab pos="0" algn="l"/>
              </a:tabLst>
            </a:pPr>
            <a:endParaRPr lang="de-DE" sz="1350" b="0" u="none" strike="noStrike">
              <a:solidFill>
                <a:schemeClr val="dk1"/>
              </a:solidFill>
              <a:effectLst/>
              <a:uFillTx/>
              <a:latin typeface="Calibri"/>
            </a:endParaRPr>
          </a:p>
        </p:txBody>
      </p:sp>
      <p:sp>
        <p:nvSpPr>
          <p:cNvPr id="1099" name="Inhaltsplatzhalter 2"/>
          <p:cNvSpPr/>
          <p:nvPr/>
        </p:nvSpPr>
        <p:spPr>
          <a:xfrm>
            <a:off x="4572000" y="4888800"/>
            <a:ext cx="3195360" cy="1167480"/>
          </a:xfrm>
          <a:prstGeom prst="rect">
            <a:avLst/>
          </a:prstGeom>
          <a:solidFill>
            <a:schemeClr val="bg2"/>
          </a:solidFill>
          <a:ln w="0">
            <a:noFill/>
          </a:ln>
        </p:spPr>
        <p:style>
          <a:lnRef idx="0"/>
          <a:fillRef idx="0"/>
          <a:effectRef idx="0"/>
          <a:fontRef idx="minor"/>
        </p:style>
        <p:txBody>
          <a:bodyPr lIns="67680" tIns="33840" rIns="67680" bIns="33840" anchor="t">
            <a:noAutofit/>
          </a:bodyPr>
          <a:p>
            <a:pPr marL="171360" defTabSz="685800">
              <a:lnSpc>
                <a:spcPct val="107000"/>
              </a:lnSpc>
              <a:spcBef>
                <a:spcPts val="751"/>
              </a:spcBef>
              <a:tabLst>
                <a:tab pos="0" algn="l"/>
              </a:tabLst>
            </a:pPr>
            <a:r>
              <a:rPr lang="en-GB" sz="1500" b="0" u="none" strike="noStrike">
                <a:solidFill>
                  <a:schemeClr val="dk1"/>
                </a:solidFill>
                <a:effectLst/>
                <a:uFillTx/>
                <a:latin typeface="Calibri"/>
                <a:ea typeface="Calibri"/>
              </a:rPr>
              <a:t>O Student A</a:t>
            </a:r>
            <a:r>
              <a:rPr lang="en-GB" sz="1500" b="0" u="none" strike="noStrike">
                <a:solidFill>
                  <a:schemeClr val="dk1"/>
                </a:solidFill>
                <a:effectLst/>
                <a:uFillTx/>
                <a:latin typeface="Calibri"/>
                <a:ea typeface="Calibri"/>
              </a:rPr>
              <a:t>	</a:t>
            </a:r>
            <a:r>
              <a:rPr lang="en-GB" sz="1500" b="0" u="none" strike="noStrike">
                <a:solidFill>
                  <a:schemeClr val="dk1"/>
                </a:solidFill>
                <a:effectLst/>
                <a:uFillTx/>
                <a:latin typeface="Calibri"/>
                <a:ea typeface="Calibri"/>
              </a:rPr>
              <a:t>O Student B</a:t>
            </a:r>
            <a:r>
              <a:rPr lang="en-GB" sz="1500" b="0" u="none" strike="noStrike">
                <a:solidFill>
                  <a:schemeClr val="dk1"/>
                </a:solidFill>
                <a:effectLst/>
                <a:uFillTx/>
                <a:latin typeface="Calibri"/>
                <a:ea typeface="Calibri"/>
              </a:rPr>
              <a:t>	</a:t>
            </a:r>
            <a:endParaRPr lang="de-DE" sz="1500" b="0" u="none" strike="noStrike">
              <a:solidFill>
                <a:srgbClr val="000000"/>
              </a:solidFill>
              <a:effectLst/>
              <a:uFillTx/>
              <a:latin typeface="Calibri"/>
            </a:endParaRPr>
          </a:p>
          <a:p>
            <a:pPr marL="171360" defTabSz="685800">
              <a:lnSpc>
                <a:spcPct val="107000"/>
              </a:lnSpc>
              <a:spcBef>
                <a:spcPts val="751"/>
              </a:spcBef>
              <a:tabLst>
                <a:tab pos="0" algn="l"/>
              </a:tabLst>
            </a:pPr>
            <a:r>
              <a:rPr lang="en-GB" sz="1500" b="0" u="none" strike="noStrike">
                <a:solidFill>
                  <a:schemeClr val="dk1"/>
                </a:solidFill>
                <a:effectLst/>
                <a:uFillTx/>
                <a:latin typeface="Calibri"/>
                <a:ea typeface="Calibri"/>
              </a:rPr>
              <a:t>O Student C</a:t>
            </a:r>
            <a:r>
              <a:rPr lang="en-GB" sz="1500" b="0" u="none" strike="noStrike">
                <a:solidFill>
                  <a:schemeClr val="dk1"/>
                </a:solidFill>
                <a:effectLst/>
                <a:uFillTx/>
                <a:latin typeface="Calibri"/>
                <a:ea typeface="Calibri"/>
              </a:rPr>
              <a:t>	</a:t>
            </a:r>
            <a:r>
              <a:rPr lang="en-GB" sz="1500" b="0" u="none" strike="noStrike">
                <a:solidFill>
                  <a:schemeClr val="dk1"/>
                </a:solidFill>
                <a:effectLst/>
                <a:uFillTx/>
                <a:latin typeface="Calibri"/>
                <a:ea typeface="Calibri"/>
              </a:rPr>
              <a:t>O Student D</a:t>
            </a:r>
            <a:endParaRPr lang="de-DE" sz="1500" b="0" u="none" strike="noStrike">
              <a:solidFill>
                <a:srgbClr val="000000"/>
              </a:solidFill>
              <a:effectLst/>
              <a:uFillTx/>
              <a:latin typeface="Calibri"/>
            </a:endParaRPr>
          </a:p>
          <a:p>
            <a:pPr marL="171360" defTabSz="685800">
              <a:lnSpc>
                <a:spcPct val="107000"/>
              </a:lnSpc>
              <a:spcBef>
                <a:spcPts val="751"/>
              </a:spcBef>
              <a:tabLst>
                <a:tab pos="0" algn="l"/>
              </a:tabLst>
            </a:pPr>
            <a:r>
              <a:rPr lang="en-GB" sz="1500" b="0" u="none" strike="noStrike">
                <a:solidFill>
                  <a:schemeClr val="dk1"/>
                </a:solidFill>
                <a:effectLst/>
                <a:uFillTx/>
                <a:latin typeface="Calibri"/>
                <a:ea typeface="Calibri"/>
              </a:rPr>
              <a:t>O Student E</a:t>
            </a:r>
            <a:endParaRPr lang="de-DE" sz="1500" b="0" u="none" strike="noStrike">
              <a:solidFill>
                <a:srgbClr val="000000"/>
              </a:solidFill>
              <a:effectLst/>
              <a:uFillTx/>
              <a:latin typeface="Calibri"/>
            </a:endParaRPr>
          </a:p>
        </p:txBody>
      </p:sp>
      <p:pic>
        <p:nvPicPr>
          <p:cNvPr id="1100" name="Grafik 3" descr="Ein Bild, das Diagramm, Reihe, Screenshot, Text enthält.&#10;&#10;Automatisch generierte Beschreibung"/>
          <p:cNvPicPr/>
          <p:nvPr/>
        </p:nvPicPr>
        <p:blipFill>
          <a:blip r:embed="rId1"/>
          <a:stretch/>
        </p:blipFill>
        <p:spPr>
          <a:xfrm>
            <a:off x="1657440" y="1169640"/>
            <a:ext cx="5823720" cy="3060720"/>
          </a:xfrm>
          <a:prstGeom prst="rect">
            <a:avLst/>
          </a:prstGeom>
          <a:noFill/>
          <a:ln w="0">
            <a:noFill/>
          </a:ln>
        </p:spPr>
      </p:pic>
      <p:pic>
        <p:nvPicPr>
          <p:cNvPr id="1101" name="Grafik 4" descr="Häkchen mit einfarbiger Füllung"/>
          <p:cNvPicPr/>
          <p:nvPr/>
        </p:nvPicPr>
        <p:blipFill>
          <a:blip r:embed="rId2">
            <a:extLst>
              <a:ext uri="{96DAC541-7B7A-43D3-8B79-37D633B846F1}">
                <asvg:svgBlip xmlns:asvg="http://schemas.microsoft.com/office/drawing/2016/SVG/main" r:embed="rId3"/>
              </a:ext>
            </a:extLst>
          </a:blip>
          <a:stretch/>
        </p:blipFill>
        <p:spPr>
          <a:xfrm>
            <a:off x="7984080" y="5010120"/>
            <a:ext cx="901080" cy="901080"/>
          </a:xfrm>
          <a:prstGeom prst="rect">
            <a:avLst/>
          </a:prstGeom>
          <a:noFill/>
          <a:ln w="0">
            <a:noFill/>
          </a:ln>
        </p:spPr>
      </p:pic>
      <p:sp>
        <p:nvSpPr>
          <p:cNvPr id="1102" name="Rechteck 5"/>
          <p:cNvSpPr/>
          <p:nvPr/>
        </p:nvSpPr>
        <p:spPr>
          <a:xfrm>
            <a:off x="531720" y="1023120"/>
            <a:ext cx="7977960" cy="340416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en-GB" sz="1350" b="0" u="none" strike="noStrike">
              <a:solidFill>
                <a:schemeClr val="dk1"/>
              </a:solidFill>
              <a:effectLst/>
              <a:uFillTx/>
              <a:latin typeface="Calibri"/>
            </a:endParaRPr>
          </a:p>
        </p:txBody>
      </p:sp>
      <p:sp>
        <p:nvSpPr>
          <p:cNvPr id="1103" name="Title"/>
          <p:cNvSpPr/>
          <p:nvPr/>
        </p:nvSpPr>
        <p:spPr>
          <a:xfrm>
            <a:off x="972000" y="180000"/>
            <a:ext cx="7914960" cy="89496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en-GB" sz="3300" b="0" u="none" strike="noStrike">
                <a:solidFill>
                  <a:schemeClr val="dk1"/>
                </a:solidFill>
                <a:effectLst/>
                <a:uFillTx/>
                <a:latin typeface="Calibri Light"/>
              </a:rPr>
              <a:t>Discuss: Area bias</a:t>
            </a:r>
            <a:endParaRPr lang="de-DE" sz="33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Closing</a:t>
            </a:r>
            <a:endParaRPr lang="de-DE" sz="4000" b="0" u="none" strike="noStrike">
              <a:solidFill>
                <a:schemeClr val="dk2"/>
              </a:solidFill>
              <a:effectLst/>
              <a:uFillTx/>
              <a:latin typeface="Calibri Light"/>
            </a:endParaRPr>
          </a:p>
        </p:txBody>
      </p:sp>
      <p:sp>
        <p:nvSpPr>
          <p:cNvPr id="1105" name="İçerik Yer Tutucusu 2"/>
          <p:cNvSpPr/>
          <p:nvPr/>
        </p:nvSpPr>
        <p:spPr>
          <a:xfrm>
            <a:off x="573480" y="1773000"/>
            <a:ext cx="7992000" cy="3855600"/>
          </a:xfrm>
          <a:prstGeom prst="rect">
            <a:avLst/>
          </a:prstGeom>
          <a:noFill/>
          <a:ln w="0">
            <a:noFill/>
          </a:ln>
        </p:spPr>
        <p:style>
          <a:lnRef idx="0"/>
          <a:fillRef idx="0"/>
          <a:effectRef idx="0"/>
          <a:fontRef idx="minor"/>
        </p:style>
        <p:txBody>
          <a:bodyPr lIns="90000" tIns="45000" rIns="90000" bIns="45000" anchor="t">
            <a:normAutofit/>
          </a:bodyPr>
          <a:p>
            <a:pPr algn="ctr" defTabSz="914400">
              <a:lnSpc>
                <a:spcPct val="90000"/>
              </a:lnSpc>
              <a:spcBef>
                <a:spcPts val="1001"/>
              </a:spcBef>
              <a:tabLst>
                <a:tab pos="0" algn="l"/>
              </a:tabLst>
            </a:pPr>
            <a:endParaRPr lang="de-DE" sz="2800" b="0" u="none" strike="noStrike">
              <a:solidFill>
                <a:srgbClr val="000000"/>
              </a:solidFill>
              <a:effectLst/>
              <a:uFillTx/>
              <a:latin typeface="Calibri"/>
            </a:endParaRPr>
          </a:p>
          <a:p>
            <a:pPr algn="ctr" defTabSz="914400">
              <a:lnSpc>
                <a:spcPct val="90000"/>
              </a:lnSpc>
              <a:spcBef>
                <a:spcPts val="1001"/>
              </a:spcBef>
              <a:tabLst>
                <a:tab pos="0" algn="l"/>
              </a:tabLst>
            </a:pPr>
            <a:endParaRPr lang="de-DE" sz="2800" b="0" u="none" strike="noStrike">
              <a:solidFill>
                <a:srgbClr val="000000"/>
              </a:solidFill>
              <a:effectLst/>
              <a:uFillTx/>
              <a:latin typeface="Calibri"/>
            </a:endParaRPr>
          </a:p>
          <a:p>
            <a:pPr algn="ctr" defTabSz="914400">
              <a:lnSpc>
                <a:spcPct val="90000"/>
              </a:lnSpc>
              <a:spcBef>
                <a:spcPts val="1001"/>
              </a:spcBef>
              <a:tabLst>
                <a:tab pos="0" algn="l"/>
              </a:tabLst>
            </a:pPr>
            <a:r>
              <a:rPr lang="en-GB" sz="2800" b="0" u="none" strike="noStrike">
                <a:solidFill>
                  <a:schemeClr val="dk2"/>
                </a:solidFill>
                <a:effectLst/>
                <a:uFillTx/>
                <a:latin typeface="Calibri"/>
              </a:rPr>
              <a:t>This brings you to the end of the five modules.</a:t>
            </a:r>
            <a:endParaRPr lang="de-DE" sz="2800" b="0" u="none" strike="noStrike">
              <a:solidFill>
                <a:srgbClr val="000000"/>
              </a:solidFill>
              <a:effectLst/>
              <a:uFillTx/>
              <a:latin typeface="Calibri"/>
            </a:endParaRPr>
          </a:p>
          <a:p>
            <a:pPr algn="ctr" defTabSz="914400">
              <a:lnSpc>
                <a:spcPct val="90000"/>
              </a:lnSpc>
              <a:spcBef>
                <a:spcPts val="1001"/>
              </a:spcBef>
              <a:tabLst>
                <a:tab pos="0" algn="l"/>
              </a:tabLst>
            </a:pPr>
            <a:endParaRPr lang="de-DE" sz="1600" b="0" u="none" strike="noStrike">
              <a:solidFill>
                <a:srgbClr val="000000"/>
              </a:solidFill>
              <a:effectLst/>
              <a:uFillTx/>
              <a:latin typeface="Calibri"/>
            </a:endParaRPr>
          </a:p>
          <a:p>
            <a:pPr algn="ctr" defTabSz="914400">
              <a:lnSpc>
                <a:spcPct val="90000"/>
              </a:lnSpc>
              <a:spcBef>
                <a:spcPts val="1001"/>
              </a:spcBef>
              <a:tabLst>
                <a:tab pos="0" algn="l"/>
              </a:tabLst>
            </a:pPr>
            <a:r>
              <a:rPr lang="en-GB" sz="2400" b="0" u="none" strike="noStrike">
                <a:solidFill>
                  <a:schemeClr val="dk2"/>
                </a:solidFill>
                <a:effectLst/>
                <a:uFillTx/>
                <a:latin typeface="Calibri"/>
              </a:rPr>
              <a:t>Thank you for working through the vignettes and engaging with students’ interpretations of statistical graphs.</a:t>
            </a:r>
            <a:endParaRPr lang="de-DE" sz="2400" b="0" u="none" strike="noStrike">
              <a:solidFill>
                <a:srgbClr val="000000"/>
              </a:solidFill>
              <a:effectLst/>
              <a:uFillTx/>
              <a:latin typeface="Calibri"/>
            </a:endParaRPr>
          </a:p>
          <a:p>
            <a:pPr defTabSz="914400">
              <a:lnSpc>
                <a:spcPct val="90000"/>
              </a:lnSpc>
              <a:spcBef>
                <a:spcPts val="1001"/>
              </a:spcBef>
              <a:tabLst>
                <a:tab pos="0" algn="l"/>
              </a:tabLst>
            </a:pPr>
            <a:endParaRPr lang="de-DE" sz="2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6" name="PlaceHolder 1"/>
          <p:cNvSpPr>
            <a:spLocks noGrp="1"/>
          </p:cNvSpPr>
          <p:nvPr>
            <p:ph type="title"/>
          </p:nvPr>
        </p:nvSpPr>
        <p:spPr>
          <a:xfrm>
            <a:off x="612720" y="2705760"/>
            <a:ext cx="7914960" cy="894960"/>
          </a:xfrm>
          <a:prstGeom prst="rect">
            <a:avLst/>
          </a:prstGeom>
          <a:noFill/>
          <a:ln w="0">
            <a:noFill/>
          </a:ln>
        </p:spPr>
        <p:txBody>
          <a:bodyPr lIns="91440" tIns="45720" rIns="91440" bIns="45720" anchor="ctr">
            <a:noAutofit/>
          </a:bodyPr>
          <a:p>
            <a:pPr indent="0" algn="ctr" defTabSz="914400">
              <a:lnSpc>
                <a:spcPct val="90000"/>
              </a:lnSpc>
              <a:buNone/>
              <a:tabLst>
                <a:tab pos="0" algn="l"/>
              </a:tabLst>
            </a:pPr>
            <a:r>
              <a:rPr lang="en-GB" sz="4800" b="1" u="none" strike="noStrike">
                <a:solidFill>
                  <a:schemeClr val="dk2"/>
                </a:solidFill>
                <a:effectLst/>
                <a:uFillTx/>
                <a:latin typeface="Calibri Light"/>
              </a:rPr>
              <a:t>KNOWLEDGE RECAP</a:t>
            </a:r>
            <a:endParaRPr lang="de-DE" sz="48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7" name="PlaceHolder 1"/>
          <p:cNvSpPr>
            <a:spLocks noGrp="1"/>
          </p:cNvSpPr>
          <p:nvPr>
            <p:ph type="title"/>
          </p:nvPr>
        </p:nvSpPr>
        <p:spPr>
          <a:xfrm>
            <a:off x="896760" y="297972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Knowledge Recap: Dotplots</a:t>
            </a:r>
            <a:endParaRPr lang="de-DE" sz="4000" b="0" u="none" strike="noStrike">
              <a:solidFill>
                <a:schemeClr val="dk2"/>
              </a:solidFill>
              <a:effectLst/>
              <a:uFillTx/>
              <a:latin typeface="Calibri Light"/>
            </a:endParaRPr>
          </a:p>
        </p:txBody>
      </p:sp>
      <p:sp>
        <p:nvSpPr>
          <p:cNvPr id="1108" name="Eylem Düğmesi: Geri Dön 2">
            <a:hlinkClick r:id="rId1" action="ppaction://hlinksldjump"/>
          </p:cNvPr>
          <p:cNvSpPr/>
          <p:nvPr/>
        </p:nvSpPr>
        <p:spPr>
          <a:xfrm rot="16200000">
            <a:off x="7804800" y="381276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09" name="Metin kutusu 4"/>
          <p:cNvSpPr/>
          <p:nvPr/>
        </p:nvSpPr>
        <p:spPr>
          <a:xfrm>
            <a:off x="7040880" y="434664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0" name="PlaceHolder 1"/>
          <p:cNvSpPr>
            <a:spLocks noGrp="1"/>
          </p:cNvSpPr>
          <p:nvPr>
            <p:ph/>
          </p:nvPr>
        </p:nvSpPr>
        <p:spPr>
          <a:xfrm>
            <a:off x="628560" y="1131120"/>
            <a:ext cx="7881120" cy="4353480"/>
          </a:xfrm>
          <a:prstGeom prst="rect">
            <a:avLst/>
          </a:prstGeom>
          <a:noFill/>
          <a:ln w="0">
            <a:noFill/>
          </a:ln>
        </p:spPr>
        <p:txBody>
          <a:bodyPr lIns="68760" tIns="34200" rIns="68760" bIns="34200" anchor="t">
            <a:noAutofit/>
          </a:bodyPr>
          <a:p>
            <a:pPr marL="171360" indent="-171360" algn="l" defTabSz="685800">
              <a:lnSpc>
                <a:spcPct val="90000"/>
              </a:lnSpc>
              <a:spcBef>
                <a:spcPts val="751"/>
              </a:spcBef>
              <a:buClr>
                <a:srgbClr val="000000"/>
              </a:buClr>
              <a:buFont typeface="Arial"/>
              <a:buChar char="•"/>
            </a:pPr>
            <a:r>
              <a:rPr lang="en-GB" sz="1500" b="1" u="none" strike="noStrike">
                <a:solidFill>
                  <a:srgbClr val="000000"/>
                </a:solidFill>
                <a:effectLst/>
                <a:uFillTx/>
                <a:latin typeface="Calibri"/>
              </a:rPr>
              <a:t> </a:t>
            </a:r>
            <a:endParaRPr lang="de-DE" sz="1500" b="0" u="none" strike="noStrike">
              <a:solidFill>
                <a:schemeClr val="dk1"/>
              </a:solidFill>
              <a:effectLst/>
              <a:uFillTx/>
              <a:latin typeface="Calibri"/>
            </a:endParaRPr>
          </a:p>
          <a:p>
            <a:pPr marL="171360" indent="-171360" algn="just" defTabSz="685800">
              <a:lnSpc>
                <a:spcPct val="90000"/>
              </a:lnSpc>
              <a:spcBef>
                <a:spcPts val="751"/>
              </a:spcBef>
              <a:buClr>
                <a:srgbClr val="000000"/>
              </a:buClr>
              <a:buFont typeface="Arial"/>
              <a:buChar char="•"/>
            </a:pPr>
            <a:r>
              <a:rPr lang="en-GB" sz="1500" b="0" u="none" strike="noStrike">
                <a:solidFill>
                  <a:schemeClr val="dk1"/>
                </a:solidFill>
                <a:effectLst/>
                <a:uFillTx/>
                <a:latin typeface="Calibri"/>
              </a:rPr>
              <a:t>Dotplots are graphical representations used to display the distribution of a dataset. In a dotplot, each data point is represented by a dot along a single axis, typically the horizontal axis. If multiple data points have the same value, their dots are stacked vertically. They are particularly useful for small to medium-sized datasets. </a:t>
            </a:r>
            <a:endParaRPr lang="de-DE" sz="1500" b="0" u="none" strike="noStrike">
              <a:solidFill>
                <a:schemeClr val="dk1"/>
              </a:solidFill>
              <a:effectLst/>
              <a:uFillTx/>
              <a:latin typeface="Calibri"/>
            </a:endParaRPr>
          </a:p>
          <a:p>
            <a:pPr indent="0" algn="l" defTabSz="685800">
              <a:lnSpc>
                <a:spcPct val="90000"/>
              </a:lnSpc>
              <a:spcBef>
                <a:spcPts val="751"/>
              </a:spcBef>
              <a:buNone/>
              <a:tabLst>
                <a:tab pos="0" algn="l"/>
              </a:tabLst>
            </a:pPr>
            <a:endParaRPr lang="de-DE" sz="1500" b="0" u="none" strike="noStrike">
              <a:solidFill>
                <a:schemeClr val="dk1"/>
              </a:solidFill>
              <a:effectLst/>
              <a:uFillTx/>
              <a:latin typeface="Calibri"/>
            </a:endParaRPr>
          </a:p>
        </p:txBody>
      </p:sp>
      <p:grpSp>
        <p:nvGrpSpPr>
          <p:cNvPr id="1111" name="Gruppieren 15"/>
          <p:cNvGrpSpPr/>
          <p:nvPr/>
        </p:nvGrpSpPr>
        <p:grpSpPr>
          <a:xfrm>
            <a:off x="846360" y="3043080"/>
            <a:ext cx="7335000" cy="2153160"/>
            <a:chOff x="846360" y="3043080"/>
            <a:chExt cx="7335000" cy="2153160"/>
          </a:xfrm>
        </p:grpSpPr>
        <p:pic>
          <p:nvPicPr>
            <p:cNvPr id="1112" name="Grafik 16"/>
            <p:cNvPicPr/>
            <p:nvPr/>
          </p:nvPicPr>
          <p:blipFill>
            <a:blip r:embed="rId1"/>
            <a:stretch/>
          </p:blipFill>
          <p:spPr>
            <a:xfrm>
              <a:off x="1300680" y="3043080"/>
              <a:ext cx="6880680" cy="1952640"/>
            </a:xfrm>
            <a:prstGeom prst="rect">
              <a:avLst/>
            </a:prstGeom>
            <a:noFill/>
            <a:ln w="0">
              <a:noFill/>
            </a:ln>
          </p:spPr>
        </p:pic>
        <p:grpSp>
          <p:nvGrpSpPr>
            <p:cNvPr id="1113" name="Gruppieren 17"/>
            <p:cNvGrpSpPr/>
            <p:nvPr/>
          </p:nvGrpSpPr>
          <p:grpSpPr>
            <a:xfrm>
              <a:off x="846360" y="3043080"/>
              <a:ext cx="7334640" cy="2153160"/>
              <a:chOff x="846360" y="3043080"/>
              <a:chExt cx="7334640" cy="2153160"/>
            </a:xfrm>
          </p:grpSpPr>
          <p:sp>
            <p:nvSpPr>
              <p:cNvPr id="1114" name="Textfeld 18"/>
              <p:cNvSpPr/>
              <p:nvPr/>
            </p:nvSpPr>
            <p:spPr>
              <a:xfrm>
                <a:off x="3473280" y="4923360"/>
                <a:ext cx="2420640" cy="272880"/>
              </a:xfrm>
              <a:prstGeom prst="rect">
                <a:avLst/>
              </a:prstGeom>
              <a:noFill/>
              <a:ln w="0">
                <a:noFill/>
              </a:ln>
            </p:spPr>
            <p:style>
              <a:lnRef idx="0"/>
              <a:fillRef idx="0"/>
              <a:effectRef idx="0"/>
              <a:fontRef idx="minor"/>
            </p:style>
            <p:txBody>
              <a:bodyPr lIns="67680" tIns="33840" rIns="67680" bIns="33840" anchor="t">
                <a:spAutoFit/>
              </a:bodyPr>
              <a:p>
                <a:pPr algn="ctr" defTabSz="685800">
                  <a:lnSpc>
                    <a:spcPct val="100000"/>
                  </a:lnSpc>
                  <a:tabLst>
                    <a:tab pos="0" algn="l"/>
                  </a:tabLst>
                </a:pPr>
                <a:r>
                  <a:rPr lang="en-GB" sz="1350" b="0" u="none" strike="noStrike">
                    <a:solidFill>
                      <a:srgbClr val="000000"/>
                    </a:solidFill>
                    <a:effectLst/>
                    <a:uFillTx/>
                    <a:latin typeface="Calibri"/>
                  </a:rPr>
                  <a:t>measured variable: height in cm </a:t>
                </a:r>
                <a:endParaRPr lang="de-DE" sz="1350" b="0" u="none" strike="noStrike">
                  <a:solidFill>
                    <a:srgbClr val="000000"/>
                  </a:solidFill>
                  <a:effectLst/>
                  <a:uFillTx/>
                  <a:latin typeface="Calibri"/>
                </a:endParaRPr>
              </a:p>
            </p:txBody>
          </p:sp>
          <p:grpSp>
            <p:nvGrpSpPr>
              <p:cNvPr id="1115" name="Gruppieren 19"/>
              <p:cNvGrpSpPr/>
              <p:nvPr/>
            </p:nvGrpSpPr>
            <p:grpSpPr>
              <a:xfrm>
                <a:off x="846360" y="3043080"/>
                <a:ext cx="7334640" cy="1836360"/>
                <a:chOff x="846360" y="3043080"/>
                <a:chExt cx="7334640" cy="1836360"/>
              </a:xfrm>
            </p:grpSpPr>
            <p:cxnSp>
              <p:nvCxnSpPr>
                <p:cNvPr id="1116" name="Gerade Verbindung mit Pfeil 20"/>
                <p:cNvCxnSpPr/>
                <p:nvPr/>
              </p:nvCxnSpPr>
              <p:spPr>
                <a:xfrm>
                  <a:off x="1434240" y="3981960"/>
                  <a:ext cx="121320" cy="276120"/>
                </a:xfrm>
                <a:prstGeom prst="straightConnector1">
                  <a:avLst/>
                </a:prstGeom>
                <a:ln w="15875">
                  <a:solidFill>
                    <a:srgbClr val="000000"/>
                  </a:solidFill>
                  <a:miter/>
                  <a:tailEnd len="med" type="triangle" w="med"/>
                </a:ln>
              </p:spPr>
            </p:cxnSp>
            <p:sp>
              <p:nvSpPr>
                <p:cNvPr id="1117" name="Textfeld 21"/>
                <p:cNvSpPr/>
                <p:nvPr/>
              </p:nvSpPr>
              <p:spPr>
                <a:xfrm>
                  <a:off x="846360" y="3785760"/>
                  <a:ext cx="1042200" cy="272880"/>
                </a:xfrm>
                <a:prstGeom prst="rect">
                  <a:avLst/>
                </a:prstGeom>
                <a:noFill/>
                <a:ln w="0">
                  <a:noFill/>
                </a:ln>
              </p:spPr>
              <p:style>
                <a:lnRef idx="0"/>
                <a:fillRef idx="0"/>
                <a:effectRef idx="0"/>
                <a:fontRef idx="minor"/>
              </p:style>
              <p:txBody>
                <a:bodyPr lIns="67680" tIns="33840" rIns="67680" bIns="33840" anchor="t">
                  <a:spAutoFit/>
                </a:bodyPr>
                <a:p>
                  <a:pPr defTabSz="685800">
                    <a:lnSpc>
                      <a:spcPct val="100000"/>
                    </a:lnSpc>
                    <a:tabLst>
                      <a:tab pos="0" algn="l"/>
                    </a:tabLst>
                  </a:pPr>
                  <a:r>
                    <a:rPr lang="en-GB" sz="1350" b="0" u="none" strike="noStrike">
                      <a:solidFill>
                        <a:srgbClr val="000000"/>
                      </a:solidFill>
                      <a:effectLst/>
                      <a:uFillTx/>
                      <a:latin typeface="Calibri"/>
                    </a:rPr>
                    <a:t>data point</a:t>
                  </a:r>
                  <a:endParaRPr lang="de-DE" sz="1350" b="0" u="none" strike="noStrike">
                    <a:solidFill>
                      <a:srgbClr val="000000"/>
                    </a:solidFill>
                    <a:effectLst/>
                    <a:uFillTx/>
                    <a:latin typeface="Calibri"/>
                  </a:endParaRPr>
                </a:p>
              </p:txBody>
            </p:sp>
            <p:sp>
              <p:nvSpPr>
                <p:cNvPr id="1118" name="Rechteck 22"/>
                <p:cNvSpPr/>
                <p:nvPr/>
              </p:nvSpPr>
              <p:spPr>
                <a:xfrm>
                  <a:off x="3608640" y="4054320"/>
                  <a:ext cx="179280" cy="271440"/>
                </a:xfrm>
                <a:prstGeom prst="rect">
                  <a:avLst/>
                </a:prstGeom>
                <a:noFill/>
                <a:ln w="22225">
                  <a:solidFill>
                    <a:srgbClr val="000000"/>
                  </a:solidFill>
                  <a:miter/>
                </a:ln>
              </p:spPr>
              <p:style>
                <a:lnRef idx="0"/>
                <a:fillRef idx="0"/>
                <a:effectRef idx="0"/>
                <a:fontRef idx="minor"/>
              </p:style>
              <p:txBody>
                <a:bodyPr lIns="67680" tIns="33840" rIns="67680" bIns="33840" anchor="ctr">
                  <a:noAutofit/>
                </a:bodyPr>
                <a:p>
                  <a:pPr algn="ctr" defTabSz="685800">
                    <a:lnSpc>
                      <a:spcPct val="100000"/>
                    </a:lnSpc>
                    <a:tabLst>
                      <a:tab pos="0" algn="l"/>
                    </a:tabLst>
                  </a:pPr>
                  <a:endParaRPr lang="en-GB" sz="1350" b="0" u="none" strike="noStrike">
                    <a:solidFill>
                      <a:srgbClr val="000000"/>
                    </a:solidFill>
                    <a:effectLst/>
                    <a:uFillTx/>
                    <a:latin typeface="Calibri"/>
                  </a:endParaRPr>
                </a:p>
              </p:txBody>
            </p:sp>
            <p:cxnSp>
              <p:nvCxnSpPr>
                <p:cNvPr id="1119" name="Gerade Verbindung mit Pfeil 23"/>
                <p:cNvCxnSpPr/>
                <p:nvPr/>
              </p:nvCxnSpPr>
              <p:spPr>
                <a:xfrm>
                  <a:off x="3107160" y="3738960"/>
                  <a:ext cx="480240" cy="327240"/>
                </a:xfrm>
                <a:prstGeom prst="straightConnector1">
                  <a:avLst/>
                </a:prstGeom>
                <a:ln w="15875">
                  <a:solidFill>
                    <a:srgbClr val="000000"/>
                  </a:solidFill>
                  <a:miter/>
                  <a:tailEnd len="med" type="triangle" w="med"/>
                </a:ln>
              </p:spPr>
            </p:cxnSp>
            <p:sp>
              <p:nvSpPr>
                <p:cNvPr id="1120" name="Textfeld 24"/>
                <p:cNvSpPr/>
                <p:nvPr/>
              </p:nvSpPr>
              <p:spPr>
                <a:xfrm>
                  <a:off x="2707560" y="3462120"/>
                  <a:ext cx="554760" cy="272880"/>
                </a:xfrm>
                <a:prstGeom prst="rect">
                  <a:avLst/>
                </a:prstGeom>
                <a:noFill/>
                <a:ln w="0">
                  <a:noFill/>
                </a:ln>
              </p:spPr>
              <p:style>
                <a:lnRef idx="0"/>
                <a:fillRef idx="0"/>
                <a:effectRef idx="0"/>
                <a:fontRef idx="minor"/>
              </p:style>
              <p:txBody>
                <a:bodyPr lIns="67680" tIns="33840" rIns="67680" bIns="33840" anchor="t">
                  <a:spAutoFit/>
                </a:bodyPr>
                <a:p>
                  <a:pPr defTabSz="685800">
                    <a:lnSpc>
                      <a:spcPct val="100000"/>
                    </a:lnSpc>
                    <a:tabLst>
                      <a:tab pos="0" algn="l"/>
                    </a:tabLst>
                  </a:pPr>
                  <a:r>
                    <a:rPr lang="en-GB" sz="1350" b="0" u="none" strike="noStrike">
                      <a:solidFill>
                        <a:srgbClr val="000000"/>
                      </a:solidFill>
                      <a:effectLst/>
                      <a:uFillTx/>
                      <a:latin typeface="Calibri"/>
                    </a:rPr>
                    <a:t>stack</a:t>
                  </a:r>
                  <a:endParaRPr lang="de-DE" sz="1350" b="0" u="none" strike="noStrike">
                    <a:solidFill>
                      <a:srgbClr val="000000"/>
                    </a:solidFill>
                    <a:effectLst/>
                    <a:uFillTx/>
                    <a:latin typeface="Calibri"/>
                  </a:endParaRPr>
                </a:p>
              </p:txBody>
            </p:sp>
            <p:sp>
              <p:nvSpPr>
                <p:cNvPr id="1121" name="Geschweifte Klammer links 25"/>
                <p:cNvSpPr/>
                <p:nvPr/>
              </p:nvSpPr>
              <p:spPr>
                <a:xfrm rot="16200000">
                  <a:off x="4614840" y="1313280"/>
                  <a:ext cx="251640" cy="6880680"/>
                </a:xfrm>
                <a:prstGeom prst="leftBrace">
                  <a:avLst>
                    <a:gd name="adj1" fmla="val 8333"/>
                    <a:gd name="adj2" fmla="val 50000"/>
                  </a:avLst>
                </a:prstGeom>
                <a:noFill/>
                <a:ln w="15875">
                  <a:solidFill>
                    <a:srgbClr val="000000"/>
                  </a:solidFill>
                  <a:miter/>
                </a:ln>
              </p:spPr>
              <p:style>
                <a:lnRef idx="0"/>
                <a:fillRef idx="0"/>
                <a:effectRef idx="0"/>
                <a:fontRef idx="minor"/>
              </p:style>
              <p:txBody>
                <a:bodyPr lIns="67680" tIns="33840" rIns="67680" bIns="33840" anchor="ctr">
                  <a:noAutofit/>
                </a:bodyPr>
                <a:p>
                  <a:pPr algn="ctr" defTabSz="685800">
                    <a:lnSpc>
                      <a:spcPct val="100000"/>
                    </a:lnSpc>
                    <a:tabLst>
                      <a:tab pos="0" algn="l"/>
                    </a:tabLst>
                  </a:pPr>
                  <a:endParaRPr lang="en-GB" sz="1350" b="0" u="none" strike="noStrike">
                    <a:solidFill>
                      <a:srgbClr val="000000"/>
                    </a:solidFill>
                    <a:effectLst/>
                    <a:uFillTx/>
                    <a:latin typeface="Calibri"/>
                  </a:endParaRPr>
                </a:p>
              </p:txBody>
            </p:sp>
            <p:sp>
              <p:nvSpPr>
                <p:cNvPr id="1122" name="Textfeld 26"/>
                <p:cNvSpPr/>
                <p:nvPr/>
              </p:nvSpPr>
              <p:spPr>
                <a:xfrm>
                  <a:off x="2988000" y="3043080"/>
                  <a:ext cx="2425680" cy="272880"/>
                </a:xfrm>
                <a:prstGeom prst="rect">
                  <a:avLst/>
                </a:prstGeom>
                <a:noFill/>
                <a:ln w="0">
                  <a:noFill/>
                </a:ln>
              </p:spPr>
              <p:style>
                <a:lnRef idx="0"/>
                <a:fillRef idx="0"/>
                <a:effectRef idx="0"/>
                <a:fontRef idx="minor"/>
              </p:style>
              <p:txBody>
                <a:bodyPr lIns="67680" tIns="33840" rIns="67680" bIns="33840" anchor="t">
                  <a:spAutoFit/>
                </a:bodyPr>
                <a:p>
                  <a:pPr algn="ctr" defTabSz="685800">
                    <a:lnSpc>
                      <a:spcPct val="100000"/>
                    </a:lnSpc>
                    <a:tabLst>
                      <a:tab pos="0" algn="l"/>
                    </a:tabLst>
                  </a:pPr>
                  <a:r>
                    <a:rPr lang="en-GB" sz="1350" b="0" u="sng" strike="noStrike">
                      <a:solidFill>
                        <a:srgbClr val="000000"/>
                      </a:solidFill>
                      <a:effectLst/>
                      <a:uFillTx/>
                      <a:latin typeface="Calibri"/>
                    </a:rPr>
                    <a:t>The height of children in class 5</a:t>
                  </a:r>
                  <a:endParaRPr lang="de-DE" sz="1350" b="0" u="none" strike="noStrike">
                    <a:solidFill>
                      <a:srgbClr val="000000"/>
                    </a:solidFill>
                    <a:effectLst/>
                    <a:uFillTx/>
                    <a:latin typeface="Calibri"/>
                  </a:endParaRPr>
                </a:p>
              </p:txBody>
            </p:sp>
          </p:grpSp>
        </p:grpSp>
      </p:grpSp>
      <p:sp>
        <p:nvSpPr>
          <p:cNvPr id="1123" name="Textfeld 27"/>
          <p:cNvSpPr/>
          <p:nvPr/>
        </p:nvSpPr>
        <p:spPr>
          <a:xfrm>
            <a:off x="628560" y="5357520"/>
            <a:ext cx="7023960" cy="478440"/>
          </a:xfrm>
          <a:prstGeom prst="rect">
            <a:avLst/>
          </a:prstGeom>
          <a:noFill/>
          <a:ln w="0">
            <a:noFill/>
          </a:ln>
        </p:spPr>
        <p:style>
          <a:lnRef idx="0"/>
          <a:fillRef idx="0"/>
          <a:effectRef idx="0"/>
          <a:fontRef idx="minor"/>
        </p:style>
        <p:txBody>
          <a:bodyPr lIns="67680" tIns="33840" rIns="67680" bIns="33840" anchor="t">
            <a:spAutoFit/>
          </a:bodyPr>
          <a:p>
            <a:pPr defTabSz="685800">
              <a:lnSpc>
                <a:spcPct val="100000"/>
              </a:lnSpc>
              <a:tabLst>
                <a:tab pos="0" algn="l"/>
              </a:tabLst>
            </a:pPr>
            <a:r>
              <a:rPr lang="en-GB" sz="1350" b="0" u="none" strike="noStrike">
                <a:solidFill>
                  <a:schemeClr val="dk1"/>
                </a:solidFill>
                <a:effectLst/>
                <a:uFillTx/>
                <a:latin typeface="Calibri"/>
              </a:rPr>
              <a:t>To compare distributions presented in dotplots, global features as well as local details can be taken into account.</a:t>
            </a:r>
            <a:endParaRPr lang="de-DE" sz="1350" b="0" u="none" strike="noStrike">
              <a:solidFill>
                <a:srgbClr val="000000"/>
              </a:solidFill>
              <a:effectLst/>
              <a:uFillTx/>
              <a:latin typeface="Calibri"/>
            </a:endParaRPr>
          </a:p>
        </p:txBody>
      </p:sp>
      <p:sp>
        <p:nvSpPr>
          <p:cNvPr id="1124" name="Metin kutusu 2"/>
          <p:cNvSpPr/>
          <p:nvPr/>
        </p:nvSpPr>
        <p:spPr>
          <a:xfrm>
            <a:off x="2228400" y="385200"/>
            <a:ext cx="6446520" cy="9435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en-GB" sz="2800" b="0" u="none" strike="noStrike">
                <a:solidFill>
                  <a:schemeClr val="dk1"/>
                </a:solidFill>
                <a:effectLst/>
                <a:uFillTx/>
                <a:latin typeface="Calibri Light"/>
              </a:rPr>
              <a:t>Content Knowledge Recap: Dotplots</a:t>
            </a:r>
            <a:endParaRPr lang="de-DE" sz="2800" b="0" u="none" strike="noStrike">
              <a:solidFill>
                <a:srgbClr val="000000"/>
              </a:solidFill>
              <a:effectLst/>
              <a:uFillTx/>
              <a:latin typeface="Calibri"/>
            </a:endParaRPr>
          </a:p>
        </p:txBody>
      </p:sp>
      <p:sp>
        <p:nvSpPr>
          <p:cNvPr id="1125" name="Eylem Düğmesi: Geri Dön 1">
            <a:hlinkClick r:id="rId2" action="ppaction://hlinksldjump"/>
          </p:cNvPr>
          <p:cNvSpPr/>
          <p:nvPr/>
        </p:nvSpPr>
        <p:spPr>
          <a:xfrm rot="16200000">
            <a:off x="8153640" y="283536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26" name="Metin kutusu 4"/>
          <p:cNvSpPr/>
          <p:nvPr/>
        </p:nvSpPr>
        <p:spPr>
          <a:xfrm>
            <a:off x="7160400" y="340704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7" name="Rechteck 7"/>
          <p:cNvSpPr/>
          <p:nvPr/>
        </p:nvSpPr>
        <p:spPr>
          <a:xfrm>
            <a:off x="622080" y="2739600"/>
            <a:ext cx="7894080" cy="291168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67680" tIns="33840" rIns="67680" bIns="33840" anchor="ctr">
            <a:noAutofit/>
          </a:bodyPr>
          <a:p>
            <a:pPr algn="ctr" defTabSz="685800">
              <a:lnSpc>
                <a:spcPct val="100000"/>
              </a:lnSpc>
            </a:pPr>
            <a:endParaRPr lang="en-GB" sz="1350" b="0" u="none" strike="noStrike">
              <a:solidFill>
                <a:schemeClr val="lt1"/>
              </a:solidFill>
              <a:effectLst/>
              <a:uFillTx/>
              <a:latin typeface="Calibri"/>
            </a:endParaRPr>
          </a:p>
        </p:txBody>
      </p:sp>
      <p:sp>
        <p:nvSpPr>
          <p:cNvPr id="1128" name="PlaceHolder 1"/>
          <p:cNvSpPr>
            <a:spLocks noGrp="1"/>
          </p:cNvSpPr>
          <p:nvPr>
            <p:ph/>
          </p:nvPr>
        </p:nvSpPr>
        <p:spPr>
          <a:xfrm>
            <a:off x="628560" y="1131120"/>
            <a:ext cx="7881120" cy="4353480"/>
          </a:xfrm>
          <a:prstGeom prst="rect">
            <a:avLst/>
          </a:prstGeom>
          <a:noFill/>
          <a:ln w="0">
            <a:noFill/>
          </a:ln>
        </p:spPr>
        <p:txBody>
          <a:bodyPr lIns="68760" tIns="34200" rIns="68760" bIns="34200" anchor="t">
            <a:normAutofit/>
          </a:bodyPr>
          <a:p>
            <a:pPr marL="171360" indent="-171360" algn="l" defTabSz="685800">
              <a:lnSpc>
                <a:spcPct val="90000"/>
              </a:lnSpc>
              <a:spcBef>
                <a:spcPts val="751"/>
              </a:spcBef>
              <a:buClr>
                <a:srgbClr val="000000"/>
              </a:buClr>
              <a:buFont typeface="Arial"/>
              <a:buChar char="•"/>
            </a:pPr>
            <a:r>
              <a:rPr lang="en-GB" sz="1500" b="1" u="none" strike="noStrike">
                <a:solidFill>
                  <a:schemeClr val="dk1"/>
                </a:solidFill>
                <a:effectLst/>
                <a:uFillTx/>
                <a:latin typeface="Calibri"/>
              </a:rPr>
              <a:t>Perspectives on data distributions: Local vs. global views:</a:t>
            </a:r>
            <a:endParaRPr lang="de-DE" sz="1500" b="0" u="none" strike="noStrike">
              <a:solidFill>
                <a:schemeClr val="dk1"/>
              </a:solidFill>
              <a:effectLst/>
              <a:uFillTx/>
              <a:latin typeface="Calibri"/>
            </a:endParaRPr>
          </a:p>
          <a:p>
            <a:pPr marL="171360" indent="-171360" algn="just" defTabSz="685800">
              <a:lnSpc>
                <a:spcPct val="90000"/>
              </a:lnSpc>
              <a:spcBef>
                <a:spcPts val="751"/>
              </a:spcBef>
              <a:buClr>
                <a:srgbClr val="000000"/>
              </a:buClr>
              <a:buFont typeface="Arial"/>
              <a:buChar char="•"/>
            </a:pPr>
            <a:r>
              <a:rPr lang="en-GB" sz="1500" b="0" u="none" strike="noStrike">
                <a:solidFill>
                  <a:schemeClr val="dk1"/>
                </a:solidFill>
                <a:effectLst/>
                <a:uFillTx/>
                <a:latin typeface="Calibri"/>
              </a:rPr>
              <a:t>A central aim in statistics education is to guide students to develop also a “global view” of data distributions. In this perspective, students perceive distributions as conceptual entities with holistic features such as centre, spread, and shape. However, students frequently perceive distributions as mere collections of individual data points, leading them to focus excessively on local details of the distribution. This is called a “local view” of data distributions.</a:t>
            </a:r>
            <a:endParaRPr lang="de-DE" sz="1500" b="0" u="none" strike="noStrike">
              <a:solidFill>
                <a:schemeClr val="dk1"/>
              </a:solidFill>
              <a:effectLst/>
              <a:uFillTx/>
              <a:latin typeface="Calibri"/>
            </a:endParaRPr>
          </a:p>
        </p:txBody>
      </p:sp>
      <p:graphicFrame>
        <p:nvGraphicFramePr>
          <p:cNvPr id="1129" name="Tabelle 3"/>
          <p:cNvGraphicFramePr/>
          <p:nvPr/>
        </p:nvGraphicFramePr>
        <p:xfrm>
          <a:off x="628560" y="2815200"/>
          <a:ext cx="7891560" cy="2409840"/>
        </p:xfrm>
        <a:graphic>
          <a:graphicData uri="http://schemas.openxmlformats.org/drawingml/2006/table">
            <a:tbl>
              <a:tblPr/>
              <a:tblGrid>
                <a:gridCol w="590760"/>
                <a:gridCol w="2225520"/>
                <a:gridCol w="2225520"/>
                <a:gridCol w="2225520"/>
                <a:gridCol w="624600"/>
              </a:tblGrid>
              <a:tr h="479880">
                <a:tc rowSpan="4">
                  <a:txBody>
                    <a:bodyPr lIns="68400" tIns="34200" rIns="68400" bIns="34200" anchor="t">
                      <a:noAutofit/>
                    </a:bodyPr>
                    <a:p>
                      <a:pPr algn="ctr" defTabSz="914400">
                        <a:lnSpc>
                          <a:spcPct val="100000"/>
                        </a:lnSpc>
                      </a:pPr>
                      <a:r>
                        <a:rPr lang="en-GB" sz="1400" b="0" i="1" u="none" strike="noStrike">
                          <a:solidFill>
                            <a:schemeClr val="dk1"/>
                          </a:solidFill>
                          <a:effectLst/>
                          <a:uFillTx/>
                          <a:latin typeface="Calibri"/>
                        </a:rPr>
                        <a:t>Global view</a:t>
                      </a:r>
                      <a:endParaRPr lang="de-DE" sz="1400" b="0" u="none" strike="noStrike">
                        <a:solidFill>
                          <a:srgbClr val="000000"/>
                        </a:solidFill>
                        <a:effectLst/>
                        <a:uFillTx/>
                        <a:latin typeface="Calibri"/>
                      </a:endParaRPr>
                    </a:p>
                  </a:txBody>
                  <a:tcPr anchor="t" vert="vert270" marL="68400" marR="68400" marT="34200" marB="34200">
                    <a:lnL w="12240">
                      <a:noFill/>
                      <a:prstDash val="solid"/>
                    </a:lnL>
                    <a:lnR w="12240">
                      <a:solidFill>
                        <a:srgbClr val="000000"/>
                      </a:solidFill>
                      <a:prstDash val="solid"/>
                    </a:lnR>
                    <a:lnT w="12240">
                      <a:noFill/>
                      <a:prstDash val="solid"/>
                    </a:lnT>
                    <a:lnB w="12240">
                      <a:noFill/>
                      <a:prstDash val="solid"/>
                    </a:lnB>
                    <a:noFill/>
                  </a:tcPr>
                </a:tc>
                <a:tc gridSpan="3">
                  <a:txBody>
                    <a:bodyPr lIns="68400" tIns="34200" rIns="68400" bIns="34200" anchor="t">
                      <a:noAutofit/>
                    </a:bodyPr>
                    <a:p>
                      <a:pPr algn="ctr" defTabSz="914400">
                        <a:lnSpc>
                          <a:spcPct val="100000"/>
                        </a:lnSpc>
                      </a:pPr>
                      <a:r>
                        <a:rPr lang="en-GB" sz="1400" b="1" u="none" strike="noStrike">
                          <a:solidFill>
                            <a:schemeClr val="dk1"/>
                          </a:solidFill>
                          <a:effectLst/>
                          <a:uFillTx/>
                          <a:latin typeface="Calibri"/>
                        </a:rPr>
                        <a:t>distribution</a:t>
                      </a:r>
                      <a:endParaRPr lang="de-DE" sz="1400" b="0" u="none" strike="noStrike">
                        <a:solidFill>
                          <a:srgbClr val="000000"/>
                        </a:solidFill>
                        <a:effectLst/>
                        <a:uFillTx/>
                        <a:latin typeface="Calibri"/>
                      </a:endParaRPr>
                    </a:p>
                    <a:p>
                      <a:pPr algn="ctr" defTabSz="914400">
                        <a:lnSpc>
                          <a:spcPct val="100000"/>
                        </a:lnSpc>
                      </a:pPr>
                      <a:r>
                        <a:rPr lang="en-GB" sz="1400" b="0" u="none" strike="noStrike">
                          <a:solidFill>
                            <a:schemeClr val="dk1"/>
                          </a:solidFill>
                          <a:effectLst/>
                          <a:uFillTx/>
                          <a:latin typeface="Calibri"/>
                        </a:rPr>
                        <a:t>(conceptual entity)</a:t>
                      </a:r>
                      <a:endParaRPr lang="de-DE" sz="1400" b="0" u="none" strike="noStrike">
                        <a:solidFill>
                          <a:srgbClr val="000000"/>
                        </a:solidFill>
                        <a:effectLst/>
                        <a:uFillTx/>
                        <a:latin typeface="Calibri"/>
                      </a:endParaRPr>
                    </a:p>
                  </a:txBody>
                  <a:tcPr anchor="t" marL="68400" marR="68400" marT="34200" marB="342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rowSpan="4">
                  <a:txBody>
                    <a:bodyPr lIns="68400" tIns="34200" rIns="68400" bIns="34200" anchor="t">
                      <a:noAutofit/>
                    </a:bodyPr>
                    <a:p>
                      <a:pPr algn="ctr" defTabSz="914400">
                        <a:lnSpc>
                          <a:spcPct val="100000"/>
                        </a:lnSpc>
                      </a:pPr>
                      <a:r>
                        <a:rPr lang="en-GB" sz="1400" b="0" i="1" u="none" strike="noStrike">
                          <a:solidFill>
                            <a:schemeClr val="dk1"/>
                          </a:solidFill>
                          <a:effectLst/>
                          <a:uFillTx/>
                          <a:latin typeface="Calibri"/>
                        </a:rPr>
                        <a:t>Local view</a:t>
                      </a:r>
                      <a:endParaRPr lang="de-DE" sz="1400" b="0" u="none" strike="noStrike">
                        <a:solidFill>
                          <a:srgbClr val="000000"/>
                        </a:solidFill>
                        <a:effectLst/>
                        <a:uFillTx/>
                        <a:latin typeface="Calibri"/>
                      </a:endParaRPr>
                    </a:p>
                  </a:txBody>
                  <a:tcPr anchor="t" vert="vert" marL="68400" marR="68400" marT="34200" marB="34200">
                    <a:lnL w="12240">
                      <a:solidFill>
                        <a:srgbClr val="000000"/>
                      </a:solidFill>
                      <a:prstDash val="solid"/>
                    </a:lnL>
                    <a:lnR w="12240">
                      <a:noFill/>
                      <a:prstDash val="solid"/>
                    </a:lnR>
                    <a:lnT w="12240">
                      <a:noFill/>
                      <a:prstDash val="solid"/>
                    </a:lnT>
                    <a:lnB w="12240">
                      <a:noFill/>
                      <a:prstDash val="solid"/>
                    </a:lnB>
                    <a:noFill/>
                  </a:tcPr>
                </a:tc>
              </a:tr>
              <a:tr h="277920">
                <a:tc v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gridSpan="3">
                  <a:txBody>
                    <a:bodyPr lIns="68400" tIns="34200" rIns="68400" bIns="34200" anchor="t">
                      <a:noAutofit/>
                    </a:bodyPr>
                    <a:p>
                      <a:pPr algn="ctr" defTabSz="914400">
                        <a:lnSpc>
                          <a:spcPct val="100000"/>
                        </a:lnSpc>
                      </a:pPr>
                      <a:r>
                        <a:rPr lang="en-GB" sz="1400" b="1" u="none" strike="noStrike">
                          <a:solidFill>
                            <a:schemeClr val="dk1"/>
                          </a:solidFill>
                          <a:effectLst/>
                          <a:uFillTx/>
                          <a:latin typeface="Calibri"/>
                        </a:rPr>
                        <a:t>global features </a:t>
                      </a:r>
                      <a:endParaRPr lang="de-DE" sz="1400" b="0" u="none" strike="noStrike">
                        <a:solidFill>
                          <a:srgbClr val="000000"/>
                        </a:solidFill>
                        <a:effectLst/>
                        <a:uFillTx/>
                        <a:latin typeface="Calibri"/>
                      </a:endParaRPr>
                    </a:p>
                  </a:txBody>
                  <a:tcPr anchor="t" marL="68400" marR="68400" marT="34200" marB="34200">
                    <a:lnL w="12240">
                      <a:solidFill>
                        <a:srgbClr val="000000"/>
                      </a:solidFill>
                      <a:prstDash val="solid"/>
                    </a:lnL>
                    <a:lnR w="12240">
                      <a:solidFill>
                        <a:srgbClr val="000000"/>
                      </a:solidFill>
                      <a:prstDash val="solid"/>
                    </a:lnR>
                    <a:lnT w="12240">
                      <a:solidFill>
                        <a:srgbClr val="000000"/>
                      </a:solidFill>
                      <a:prstDash val="solid"/>
                    </a:lnT>
                    <a:lnB w="12240">
                      <a:noFill/>
                      <a:prstDash val="solid"/>
                    </a:lnB>
                    <a:noFill/>
                  </a:tcPr>
                </a:tc>
                <a:tc h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v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r>
              <a:tr h="685800">
                <a:tc v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a:txBody>
                    <a:bodyPr lIns="68400" tIns="34200" rIns="68400" bIns="34200" anchor="t">
                      <a:noAutofit/>
                    </a:bodyPr>
                    <a:p>
                      <a:pPr algn="ctr" defTabSz="914400">
                        <a:lnSpc>
                          <a:spcPct val="100000"/>
                        </a:lnSpc>
                      </a:pPr>
                      <a:r>
                        <a:rPr lang="en-GB" sz="1400" b="0" u="none" strike="noStrike">
                          <a:solidFill>
                            <a:schemeClr val="dk1"/>
                          </a:solidFill>
                          <a:effectLst/>
                          <a:uFillTx/>
                          <a:latin typeface="Calibri"/>
                        </a:rPr>
                        <a:t>center</a:t>
                      </a:r>
                      <a:endParaRPr lang="de-DE" sz="1400" b="0" u="none" strike="noStrike">
                        <a:solidFill>
                          <a:srgbClr val="000000"/>
                        </a:solidFill>
                        <a:effectLst/>
                        <a:uFillTx/>
                        <a:latin typeface="Calibri"/>
                      </a:endParaRPr>
                    </a:p>
                    <a:p>
                      <a:pPr algn="ctr" defTabSz="914400">
                        <a:lnSpc>
                          <a:spcPct val="100000"/>
                        </a:lnSpc>
                      </a:pPr>
                      <a:r>
                        <a:rPr lang="en-GB" sz="1400" b="0" i="1" u="none" strike="noStrike">
                          <a:solidFill>
                            <a:schemeClr val="dk1"/>
                          </a:solidFill>
                          <a:effectLst/>
                          <a:uFillTx/>
                          <a:latin typeface="Calibri"/>
                        </a:rPr>
                        <a:t>visually estimated mean …</a:t>
                      </a:r>
                      <a:endParaRPr lang="de-DE" sz="1400" b="0" u="none" strike="noStrike">
                        <a:solidFill>
                          <a:srgbClr val="000000"/>
                        </a:solidFill>
                        <a:effectLst/>
                        <a:uFillTx/>
                        <a:latin typeface="Calibri"/>
                      </a:endParaRPr>
                    </a:p>
                  </a:txBody>
                  <a:tcPr anchor="t" marL="68400" marR="68400" marT="34200" marB="34200">
                    <a:lnL w="12240">
                      <a:solidFill>
                        <a:srgbClr val="000000"/>
                      </a:solidFill>
                      <a:prstDash val="solid"/>
                    </a:lnL>
                    <a:lnR w="12240">
                      <a:noFill/>
                      <a:prstDash val="solid"/>
                    </a:lnR>
                    <a:lnT w="12240">
                      <a:noFill/>
                      <a:prstDash val="solid"/>
                    </a:lnT>
                    <a:lnB w="12240">
                      <a:solidFill>
                        <a:srgbClr val="000000"/>
                      </a:solidFill>
                      <a:prstDash val="solid"/>
                    </a:lnB>
                    <a:noFill/>
                  </a:tcPr>
                </a:tc>
                <a:tc>
                  <a:txBody>
                    <a:bodyPr lIns="68400" tIns="34200" rIns="68400" bIns="34200" anchor="t">
                      <a:noAutofit/>
                    </a:bodyPr>
                    <a:p>
                      <a:pPr algn="ctr" defTabSz="914400">
                        <a:lnSpc>
                          <a:spcPct val="100000"/>
                        </a:lnSpc>
                      </a:pPr>
                      <a:r>
                        <a:rPr lang="en-GB" sz="1400" b="0" u="none" strike="noStrike">
                          <a:solidFill>
                            <a:schemeClr val="dk1"/>
                          </a:solidFill>
                          <a:effectLst/>
                          <a:uFillTx/>
                          <a:latin typeface="Calibri"/>
                        </a:rPr>
                        <a:t>spread/density</a:t>
                      </a:r>
                      <a:endParaRPr lang="de-DE" sz="1400" b="0" u="none" strike="noStrike">
                        <a:solidFill>
                          <a:srgbClr val="000000"/>
                        </a:solidFill>
                        <a:effectLst/>
                        <a:uFillTx/>
                        <a:latin typeface="Calibri"/>
                      </a:endParaRPr>
                    </a:p>
                    <a:p>
                      <a:pPr algn="ctr" defTabSz="914400">
                        <a:lnSpc>
                          <a:spcPct val="100000"/>
                        </a:lnSpc>
                      </a:pPr>
                      <a:r>
                        <a:rPr lang="en-GB" sz="1400" b="0" i="1" u="none" strike="noStrike">
                          <a:solidFill>
                            <a:schemeClr val="dk1"/>
                          </a:solidFill>
                          <a:effectLst/>
                          <a:uFillTx/>
                          <a:latin typeface="Calibri"/>
                        </a:rPr>
                        <a:t>observed spread-out-ness, majority, range…</a:t>
                      </a:r>
                      <a:endParaRPr lang="de-DE" sz="1400" b="0" u="none" strike="noStrike">
                        <a:solidFill>
                          <a:srgbClr val="000000"/>
                        </a:solidFill>
                        <a:effectLst/>
                        <a:uFillTx/>
                        <a:latin typeface="Calibri"/>
                      </a:endParaRPr>
                    </a:p>
                  </a:txBody>
                  <a:tcPr anchor="t" marL="68400" marR="68400" marT="34200" marB="34200">
                    <a:lnL w="12240">
                      <a:noFill/>
                      <a:prstDash val="solid"/>
                    </a:lnL>
                    <a:lnR w="12240">
                      <a:noFill/>
                      <a:prstDash val="solid"/>
                    </a:lnR>
                    <a:lnT w="12240">
                      <a:noFill/>
                      <a:prstDash val="solid"/>
                    </a:lnT>
                    <a:lnB w="12240">
                      <a:solidFill>
                        <a:srgbClr val="000000"/>
                      </a:solidFill>
                      <a:prstDash val="solid"/>
                    </a:lnB>
                    <a:noFill/>
                  </a:tcPr>
                </a:tc>
                <a:tc>
                  <a:txBody>
                    <a:bodyPr lIns="68400" tIns="34200" rIns="68400" bIns="34200" anchor="t">
                      <a:noAutofit/>
                    </a:bodyPr>
                    <a:p>
                      <a:pPr algn="ctr" defTabSz="914400">
                        <a:lnSpc>
                          <a:spcPct val="100000"/>
                        </a:lnSpc>
                      </a:pPr>
                      <a:r>
                        <a:rPr lang="en-GB" sz="1400" b="0" u="none" strike="noStrike">
                          <a:solidFill>
                            <a:schemeClr val="dk1"/>
                          </a:solidFill>
                          <a:effectLst/>
                          <a:uFillTx/>
                          <a:latin typeface="Calibri"/>
                        </a:rPr>
                        <a:t>shape</a:t>
                      </a:r>
                      <a:endParaRPr lang="de-DE" sz="1400" b="0" u="none" strike="noStrike">
                        <a:solidFill>
                          <a:srgbClr val="000000"/>
                        </a:solidFill>
                        <a:effectLst/>
                        <a:uFillTx/>
                        <a:latin typeface="Calibri"/>
                      </a:endParaRPr>
                    </a:p>
                    <a:p>
                      <a:pPr algn="ctr" defTabSz="914400">
                        <a:lnSpc>
                          <a:spcPct val="100000"/>
                        </a:lnSpc>
                      </a:pPr>
                      <a:r>
                        <a:rPr lang="en-GB" sz="1400" b="0" i="1" u="none" strike="noStrike">
                          <a:solidFill>
                            <a:schemeClr val="dk1"/>
                          </a:solidFill>
                          <a:effectLst/>
                          <a:uFillTx/>
                          <a:latin typeface="Calibri"/>
                        </a:rPr>
                        <a:t>observed skewness, peaks, tails…</a:t>
                      </a:r>
                      <a:endParaRPr lang="de-DE" sz="1400" b="0" u="none" strike="noStrike">
                        <a:solidFill>
                          <a:srgbClr val="000000"/>
                        </a:solidFill>
                        <a:effectLst/>
                        <a:uFillTx/>
                        <a:latin typeface="Calibri"/>
                      </a:endParaRPr>
                    </a:p>
                  </a:txBody>
                  <a:tcPr anchor="t" marL="68400" marR="68400" marT="34200" marB="34200">
                    <a:lnL w="12240">
                      <a:noFill/>
                      <a:prstDash val="solid"/>
                    </a:lnL>
                    <a:lnR w="12240">
                      <a:solidFill>
                        <a:srgbClr val="000000"/>
                      </a:solidFill>
                      <a:prstDash val="solid"/>
                    </a:lnR>
                    <a:lnT w="12240">
                      <a:noFill/>
                      <a:prstDash val="solid"/>
                    </a:lnT>
                    <a:lnB w="12240">
                      <a:solidFill>
                        <a:srgbClr val="000000"/>
                      </a:solidFill>
                      <a:prstDash val="solid"/>
                    </a:lnB>
                    <a:noFill/>
                  </a:tcPr>
                </a:tc>
                <a:tc v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r>
              <a:tr h="891360">
                <a:tc v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gridSpan="3">
                  <a:txBody>
                    <a:bodyPr lIns="68400" tIns="34200" rIns="68400" bIns="34200" anchor="t">
                      <a:noAutofit/>
                    </a:bodyPr>
                    <a:p>
                      <a:pPr algn="ctr" defTabSz="914400">
                        <a:lnSpc>
                          <a:spcPct val="100000"/>
                        </a:lnSpc>
                      </a:pPr>
                      <a:r>
                        <a:rPr lang="en-GB" sz="1400" b="1" u="none" strike="noStrike">
                          <a:solidFill>
                            <a:schemeClr val="dk1"/>
                          </a:solidFill>
                          <a:effectLst/>
                          <a:uFillTx/>
                          <a:latin typeface="Calibri"/>
                        </a:rPr>
                        <a:t>local features</a:t>
                      </a:r>
                      <a:endParaRPr lang="de-DE" sz="1400" b="0" u="none" strike="noStrike">
                        <a:solidFill>
                          <a:srgbClr val="000000"/>
                        </a:solidFill>
                        <a:effectLst/>
                        <a:uFillTx/>
                        <a:latin typeface="Calibri"/>
                      </a:endParaRPr>
                    </a:p>
                    <a:p>
                      <a:pPr algn="ctr" defTabSz="914400">
                        <a:lnSpc>
                          <a:spcPct val="100000"/>
                        </a:lnSpc>
                      </a:pPr>
                      <a:r>
                        <a:rPr lang="en-GB" sz="1400" b="0" u="none" strike="noStrike">
                          <a:solidFill>
                            <a:schemeClr val="dk1"/>
                          </a:solidFill>
                          <a:effectLst/>
                          <a:uFillTx/>
                          <a:latin typeface="Calibri"/>
                        </a:rPr>
                        <a:t>individual data points</a:t>
                      </a:r>
                      <a:endParaRPr lang="de-DE" sz="1400" b="0" u="none" strike="noStrike">
                        <a:solidFill>
                          <a:srgbClr val="000000"/>
                        </a:solidFill>
                        <a:effectLst/>
                        <a:uFillTx/>
                        <a:latin typeface="Calibri"/>
                      </a:endParaRPr>
                    </a:p>
                    <a:p>
                      <a:pPr algn="ctr" defTabSz="914400">
                        <a:lnSpc>
                          <a:spcPct val="100000"/>
                        </a:lnSpc>
                      </a:pPr>
                      <a:r>
                        <a:rPr lang="en-GB" sz="1400" b="0" i="1" u="none" strike="noStrike">
                          <a:solidFill>
                            <a:schemeClr val="dk1"/>
                          </a:solidFill>
                          <a:effectLst/>
                          <a:uFillTx/>
                          <a:latin typeface="Calibri"/>
                        </a:rPr>
                        <a:t>extreme values, outlier, absolute frequency of dots in certain intervals, value of certain intervals of dots, disjoint edge values…</a:t>
                      </a:r>
                      <a:endParaRPr lang="de-DE" sz="1400" b="0" u="none" strike="noStrike">
                        <a:solidFill>
                          <a:srgbClr val="000000"/>
                        </a:solidFill>
                        <a:effectLst/>
                        <a:uFillTx/>
                        <a:latin typeface="Calibri"/>
                      </a:endParaRPr>
                    </a:p>
                  </a:txBody>
                  <a:tcPr anchor="t" marL="68400" marR="68400" marT="34200" marB="342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v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r>
            </a:tbl>
          </a:graphicData>
        </a:graphic>
      </p:graphicFrame>
      <p:cxnSp>
        <p:nvCxnSpPr>
          <p:cNvPr id="1130" name="Gerade Verbindung mit Pfeil 4"/>
          <p:cNvCxnSpPr/>
          <p:nvPr/>
        </p:nvCxnSpPr>
        <p:spPr>
          <a:xfrm flipV="1">
            <a:off x="8093880" y="2972160"/>
            <a:ext cx="5760" cy="2288160"/>
          </a:xfrm>
          <a:prstGeom prst="straightConnector1">
            <a:avLst/>
          </a:prstGeom>
          <a:ln w="28575">
            <a:solidFill>
              <a:srgbClr val="000000"/>
            </a:solidFill>
            <a:round/>
            <a:tailEnd len="med" type="triangle" w="med"/>
          </a:ln>
        </p:spPr>
      </p:cxnSp>
      <p:cxnSp>
        <p:nvCxnSpPr>
          <p:cNvPr id="1131" name="Gerade Verbindung mit Pfeil 5"/>
          <p:cNvCxnSpPr/>
          <p:nvPr/>
        </p:nvCxnSpPr>
        <p:spPr>
          <a:xfrm>
            <a:off x="1041120" y="2972160"/>
            <a:ext cx="5400" cy="2365920"/>
          </a:xfrm>
          <a:prstGeom prst="straightConnector1">
            <a:avLst/>
          </a:prstGeom>
          <a:ln w="28575">
            <a:solidFill>
              <a:srgbClr val="000000"/>
            </a:solidFill>
            <a:round/>
            <a:tailEnd len="med" type="triangle" w="med"/>
          </a:ln>
        </p:spPr>
      </p:cxnSp>
      <p:sp>
        <p:nvSpPr>
          <p:cNvPr id="1132" name="Textfeld 3"/>
          <p:cNvSpPr/>
          <p:nvPr/>
        </p:nvSpPr>
        <p:spPr>
          <a:xfrm>
            <a:off x="5632920" y="5449320"/>
            <a:ext cx="2370600" cy="204840"/>
          </a:xfrm>
          <a:prstGeom prst="rect">
            <a:avLst/>
          </a:prstGeom>
          <a:noFill/>
          <a:ln w="0">
            <a:noFill/>
          </a:ln>
        </p:spPr>
        <p:style>
          <a:lnRef idx="0"/>
          <a:fillRef idx="0"/>
          <a:effectRef idx="0"/>
          <a:fontRef idx="minor"/>
        </p:style>
        <p:txBody>
          <a:bodyPr lIns="67680" tIns="33840" rIns="67680" bIns="33840" anchor="t">
            <a:spAutoFit/>
          </a:bodyPr>
          <a:p>
            <a:pPr defTabSz="685800">
              <a:lnSpc>
                <a:spcPct val="100000"/>
              </a:lnSpc>
            </a:pPr>
            <a:r>
              <a:rPr lang="en-GB" sz="900" b="0" u="none" strike="noStrike">
                <a:solidFill>
                  <a:schemeClr val="dk1"/>
                </a:solidFill>
                <a:effectLst/>
                <a:uFillTx/>
                <a:latin typeface="Calibri"/>
              </a:rPr>
              <a:t>Adapted according to Schreiter &amp; Vogel, 2023</a:t>
            </a:r>
            <a:endParaRPr lang="de-DE" sz="900" b="0" u="none" strike="noStrike">
              <a:solidFill>
                <a:srgbClr val="000000"/>
              </a:solidFill>
              <a:effectLst/>
              <a:uFillTx/>
              <a:latin typeface="Calibri"/>
            </a:endParaRPr>
          </a:p>
        </p:txBody>
      </p:sp>
      <p:sp>
        <p:nvSpPr>
          <p:cNvPr id="1133" name="Metin kutusu 3"/>
          <p:cNvSpPr/>
          <p:nvPr/>
        </p:nvSpPr>
        <p:spPr>
          <a:xfrm>
            <a:off x="1143000" y="341280"/>
            <a:ext cx="7710480" cy="5166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en-GB" sz="2800" b="0" u="none" strike="noStrike">
                <a:solidFill>
                  <a:schemeClr val="dk1"/>
                </a:solidFill>
                <a:effectLst/>
                <a:uFillTx/>
                <a:latin typeface="Calibri Light"/>
              </a:rPr>
              <a:t>Content Knowledge Recap: Dotplots</a:t>
            </a:r>
            <a:endParaRPr lang="de-DE" sz="2800" b="0" u="none" strike="noStrike">
              <a:solidFill>
                <a:srgbClr val="000000"/>
              </a:solidFill>
              <a:effectLst/>
              <a:uFillTx/>
              <a:latin typeface="Calibri"/>
            </a:endParaRPr>
          </a:p>
        </p:txBody>
      </p:sp>
      <p:sp>
        <p:nvSpPr>
          <p:cNvPr id="1134" name="Eylem Düğmesi: Geri Dön 1">
            <a:hlinkClick r:id="rId1" action="ppaction://hlinksldjump"/>
          </p:cNvPr>
          <p:cNvSpPr/>
          <p:nvPr/>
        </p:nvSpPr>
        <p:spPr>
          <a:xfrm rot="16200000">
            <a:off x="8313120" y="288036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35" name="Metin kutusu 4"/>
          <p:cNvSpPr/>
          <p:nvPr/>
        </p:nvSpPr>
        <p:spPr>
          <a:xfrm>
            <a:off x="8150760" y="3217680"/>
            <a:ext cx="1095840" cy="42624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6" name="PlaceHolder 1"/>
          <p:cNvSpPr>
            <a:spLocks noGrp="1"/>
          </p:cNvSpPr>
          <p:nvPr>
            <p:ph/>
          </p:nvPr>
        </p:nvSpPr>
        <p:spPr>
          <a:xfrm>
            <a:off x="576720" y="1600200"/>
            <a:ext cx="7881120" cy="4413240"/>
          </a:xfrm>
          <a:prstGeom prst="rect">
            <a:avLst/>
          </a:prstGeom>
          <a:noFill/>
          <a:ln w="0">
            <a:noFill/>
          </a:ln>
        </p:spPr>
        <p:txBody>
          <a:bodyPr lIns="68760" tIns="34200" rIns="68760" bIns="34200" anchor="t">
            <a:normAutofit/>
          </a:bodyPr>
          <a:p>
            <a:pPr marL="171360" indent="-171360" algn="l" defTabSz="685800">
              <a:lnSpc>
                <a:spcPct val="90000"/>
              </a:lnSpc>
              <a:spcBef>
                <a:spcPts val="751"/>
              </a:spcBef>
              <a:buClr>
                <a:srgbClr val="000000"/>
              </a:buClr>
              <a:buFont typeface="Arial"/>
              <a:buChar char="•"/>
            </a:pPr>
            <a:r>
              <a:rPr lang="en-GB" sz="2000" b="0" u="none" strike="noStrike">
                <a:solidFill>
                  <a:srgbClr val="000000"/>
                </a:solidFill>
                <a:effectLst/>
                <a:uFillTx/>
                <a:latin typeface="Calibri"/>
              </a:rPr>
              <a:t>To compare distributions presented in dotplots, global features (e.g., centre, spread/density, shape) as well as local features (e.g., outlier) can be taken into account.</a:t>
            </a:r>
            <a:endParaRPr lang="de-DE" sz="2000" b="0" u="none" strike="noStrike">
              <a:solidFill>
                <a:schemeClr val="dk1"/>
              </a:solidFill>
              <a:effectLst/>
              <a:uFillTx/>
              <a:latin typeface="Calibri"/>
            </a:endParaRPr>
          </a:p>
        </p:txBody>
      </p:sp>
      <p:grpSp>
        <p:nvGrpSpPr>
          <p:cNvPr id="1137" name="Gruppieren 5"/>
          <p:cNvGrpSpPr/>
          <p:nvPr/>
        </p:nvGrpSpPr>
        <p:grpSpPr>
          <a:xfrm>
            <a:off x="961920" y="2409480"/>
            <a:ext cx="6947280" cy="3276720"/>
            <a:chOff x="961920" y="2409480"/>
            <a:chExt cx="6947280" cy="3276720"/>
          </a:xfrm>
        </p:grpSpPr>
        <p:sp>
          <p:nvSpPr>
            <p:cNvPr id="1138" name="Rechteck 6"/>
            <p:cNvSpPr/>
            <p:nvPr/>
          </p:nvSpPr>
          <p:spPr>
            <a:xfrm>
              <a:off x="961920" y="2413080"/>
              <a:ext cx="6947280" cy="32731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67680" tIns="33840" rIns="67680" bIns="33840" anchor="ctr">
              <a:noAutofit/>
            </a:bodyPr>
            <a:p>
              <a:pPr algn="ctr" defTabSz="685800">
                <a:lnSpc>
                  <a:spcPct val="100000"/>
                </a:lnSpc>
              </a:pPr>
              <a:endParaRPr lang="en-GB" sz="1350" b="0" u="none" strike="noStrike">
                <a:solidFill>
                  <a:schemeClr val="lt1"/>
                </a:solidFill>
                <a:effectLst/>
                <a:uFillTx/>
                <a:latin typeface="Calibri"/>
              </a:endParaRPr>
            </a:p>
          </p:txBody>
        </p:sp>
        <p:pic>
          <p:nvPicPr>
            <p:cNvPr id="1139" name="Grafik 7"/>
            <p:cNvPicPr/>
            <p:nvPr/>
          </p:nvPicPr>
          <p:blipFill>
            <a:blip r:embed="rId1"/>
            <a:stretch/>
          </p:blipFill>
          <p:spPr>
            <a:xfrm>
              <a:off x="1355400" y="3169440"/>
              <a:ext cx="6284880" cy="1686240"/>
            </a:xfrm>
            <a:prstGeom prst="rect">
              <a:avLst/>
            </a:prstGeom>
            <a:noFill/>
            <a:ln w="0">
              <a:noFill/>
            </a:ln>
          </p:spPr>
        </p:pic>
        <p:sp>
          <p:nvSpPr>
            <p:cNvPr id="1140" name="Ellipse 8"/>
            <p:cNvSpPr/>
            <p:nvPr/>
          </p:nvSpPr>
          <p:spPr>
            <a:xfrm>
              <a:off x="1355400" y="4194000"/>
              <a:ext cx="369360" cy="380160"/>
            </a:xfrm>
            <a:prstGeom prst="ellipse">
              <a:avLst/>
            </a:prstGeom>
            <a:noFill/>
            <a:ln>
              <a:solidFill>
                <a:srgbClr val="ED7D31"/>
              </a:solidFill>
              <a:round/>
            </a:ln>
            <a:effectLst>
              <a:glow rad="101520">
                <a:srgbClr val="FF7A1F">
                  <a:alpha val="40000"/>
                </a:srgbClr>
              </a:glow>
            </a:effectLst>
          </p:spPr>
          <p:style>
            <a:lnRef idx="2">
              <a:schemeClr val="accent1">
                <a:shade val="50000"/>
              </a:schemeClr>
            </a:lnRef>
            <a:fillRef idx="1">
              <a:schemeClr val="accent1"/>
            </a:fillRef>
            <a:effectRef idx="0">
              <a:schemeClr val="accent1"/>
            </a:effectRef>
            <a:fontRef idx="minor"/>
          </p:style>
          <p:txBody>
            <a:bodyPr lIns="67680" tIns="33840" rIns="67680" bIns="33840" anchor="ctr">
              <a:noAutofit/>
            </a:bodyPr>
            <a:p>
              <a:pPr algn="ctr" defTabSz="685800">
                <a:lnSpc>
                  <a:spcPct val="100000"/>
                </a:lnSpc>
              </a:pPr>
              <a:endParaRPr lang="en-GB" sz="1350" b="1" u="none" strike="noStrike">
                <a:solidFill>
                  <a:schemeClr val="accent2">
                    <a:lumMod val="40000"/>
                    <a:lumOff val="60000"/>
                  </a:schemeClr>
                </a:solidFill>
                <a:effectLst/>
                <a:uFillTx/>
                <a:latin typeface="Calibri"/>
              </a:endParaRPr>
            </a:p>
          </p:txBody>
        </p:sp>
        <p:sp>
          <p:nvSpPr>
            <p:cNvPr id="1141" name="Freihandform: Form 9"/>
            <p:cNvSpPr/>
            <p:nvPr/>
          </p:nvSpPr>
          <p:spPr>
            <a:xfrm>
              <a:off x="3075120" y="2993400"/>
              <a:ext cx="4221720" cy="1166400"/>
            </a:xfrm>
            <a:custGeom>
              <a:avLst/>
              <a:gdLst>
                <a:gd name="textAreaLeft" fmla="*/ 0 w 4221720"/>
                <a:gd name="textAreaRight" fmla="*/ 4227120 w 4221720"/>
                <a:gd name="textAreaTop" fmla="*/ 0 h 1166400"/>
                <a:gd name="textAreaBottom" fmla="*/ 1171800 h 1166400"/>
              </a:gdLst>
              <a:ahLst/>
              <a:cxnLst/>
              <a:rect l="textAreaLeft" t="textAreaTop" r="textAreaRight" b="textAreaBottom"/>
              <a:pathLst>
                <a:path w="5600700" h="1562564">
                  <a:moveTo>
                    <a:pt x="0" y="1562564"/>
                  </a:moveTo>
                  <a:cubicBezTo>
                    <a:pt x="71576" y="1473095"/>
                    <a:pt x="18236" y="1551019"/>
                    <a:pt x="47625" y="1486364"/>
                  </a:cubicBezTo>
                  <a:cubicBezTo>
                    <a:pt x="59376" y="1460511"/>
                    <a:pt x="85725" y="1410164"/>
                    <a:pt x="85725" y="1410164"/>
                  </a:cubicBezTo>
                  <a:cubicBezTo>
                    <a:pt x="88900" y="1378414"/>
                    <a:pt x="87028" y="1345745"/>
                    <a:pt x="95250" y="1314914"/>
                  </a:cubicBezTo>
                  <a:cubicBezTo>
                    <a:pt x="100020" y="1297026"/>
                    <a:pt x="114960" y="1283542"/>
                    <a:pt x="123825" y="1267289"/>
                  </a:cubicBezTo>
                  <a:cubicBezTo>
                    <a:pt x="134024" y="1248591"/>
                    <a:pt x="142201" y="1228837"/>
                    <a:pt x="152400" y="1210139"/>
                  </a:cubicBezTo>
                  <a:cubicBezTo>
                    <a:pt x="157822" y="1200200"/>
                    <a:pt x="188664" y="1148545"/>
                    <a:pt x="200025" y="1133939"/>
                  </a:cubicBezTo>
                  <a:cubicBezTo>
                    <a:pt x="215249" y="1114365"/>
                    <a:pt x="231175" y="1095323"/>
                    <a:pt x="247650" y="1076789"/>
                  </a:cubicBezTo>
                  <a:cubicBezTo>
                    <a:pt x="256599" y="1066721"/>
                    <a:pt x="265264" y="1056044"/>
                    <a:pt x="276225" y="1048214"/>
                  </a:cubicBezTo>
                  <a:cubicBezTo>
                    <a:pt x="287779" y="1039961"/>
                    <a:pt x="301274" y="1034757"/>
                    <a:pt x="314325" y="1029164"/>
                  </a:cubicBezTo>
                  <a:cubicBezTo>
                    <a:pt x="337747" y="1019126"/>
                    <a:pt x="366129" y="1014180"/>
                    <a:pt x="390525" y="1010114"/>
                  </a:cubicBezTo>
                  <a:cubicBezTo>
                    <a:pt x="412670" y="1006423"/>
                    <a:pt x="434975" y="1003764"/>
                    <a:pt x="457200" y="1000589"/>
                  </a:cubicBezTo>
                  <a:cubicBezTo>
                    <a:pt x="542925" y="1006939"/>
                    <a:pt x="628913" y="1010400"/>
                    <a:pt x="714375" y="1019639"/>
                  </a:cubicBezTo>
                  <a:cubicBezTo>
                    <a:pt x="746566" y="1023119"/>
                    <a:pt x="777801" y="1032722"/>
                    <a:pt x="809625" y="1038689"/>
                  </a:cubicBezTo>
                  <a:cubicBezTo>
                    <a:pt x="1004609" y="1075249"/>
                    <a:pt x="745681" y="1023995"/>
                    <a:pt x="914400" y="1057739"/>
                  </a:cubicBezTo>
                  <a:cubicBezTo>
                    <a:pt x="992342" y="1096710"/>
                    <a:pt x="912787" y="1060376"/>
                    <a:pt x="990600" y="1086314"/>
                  </a:cubicBezTo>
                  <a:cubicBezTo>
                    <a:pt x="1098203" y="1122182"/>
                    <a:pt x="985022" y="1092063"/>
                    <a:pt x="1076325" y="1114889"/>
                  </a:cubicBezTo>
                  <a:cubicBezTo>
                    <a:pt x="1085850" y="1121239"/>
                    <a:pt x="1094142" y="1130027"/>
                    <a:pt x="1104900" y="1133939"/>
                  </a:cubicBezTo>
                  <a:cubicBezTo>
                    <a:pt x="1132982" y="1144151"/>
                    <a:pt x="1194892" y="1155747"/>
                    <a:pt x="1228725" y="1162514"/>
                  </a:cubicBezTo>
                  <a:cubicBezTo>
                    <a:pt x="1241425" y="1168864"/>
                    <a:pt x="1253355" y="1177074"/>
                    <a:pt x="1266825" y="1181564"/>
                  </a:cubicBezTo>
                  <a:cubicBezTo>
                    <a:pt x="1291663" y="1189843"/>
                    <a:pt x="1317625" y="1194264"/>
                    <a:pt x="1343025" y="1200614"/>
                  </a:cubicBezTo>
                  <a:cubicBezTo>
                    <a:pt x="1368425" y="1206964"/>
                    <a:pt x="1393306" y="1215961"/>
                    <a:pt x="1419225" y="1219664"/>
                  </a:cubicBezTo>
                  <a:cubicBezTo>
                    <a:pt x="1441450" y="1222839"/>
                    <a:pt x="1463811" y="1225173"/>
                    <a:pt x="1485900" y="1229189"/>
                  </a:cubicBezTo>
                  <a:cubicBezTo>
                    <a:pt x="1498780" y="1231531"/>
                    <a:pt x="1511221" y="1235874"/>
                    <a:pt x="1524000" y="1238714"/>
                  </a:cubicBezTo>
                  <a:cubicBezTo>
                    <a:pt x="1539804" y="1242226"/>
                    <a:pt x="1555750" y="1245064"/>
                    <a:pt x="1571625" y="1248239"/>
                  </a:cubicBezTo>
                  <a:lnTo>
                    <a:pt x="1676400" y="1229189"/>
                  </a:lnTo>
                  <a:cubicBezTo>
                    <a:pt x="1689237" y="1226622"/>
                    <a:pt x="1702243" y="1224261"/>
                    <a:pt x="1714500" y="1219664"/>
                  </a:cubicBezTo>
                  <a:cubicBezTo>
                    <a:pt x="1836138" y="1174050"/>
                    <a:pt x="1681690" y="1225780"/>
                    <a:pt x="1781175" y="1181564"/>
                  </a:cubicBezTo>
                  <a:cubicBezTo>
                    <a:pt x="1828048" y="1160732"/>
                    <a:pt x="1880066" y="1150804"/>
                    <a:pt x="1924050" y="1124414"/>
                  </a:cubicBezTo>
                  <a:cubicBezTo>
                    <a:pt x="1980284" y="1090673"/>
                    <a:pt x="1954112" y="1101693"/>
                    <a:pt x="2000250" y="1086314"/>
                  </a:cubicBezTo>
                  <a:cubicBezTo>
                    <a:pt x="2084482" y="1023140"/>
                    <a:pt x="2046329" y="1039204"/>
                    <a:pt x="2105025" y="1019639"/>
                  </a:cubicBezTo>
                  <a:cubicBezTo>
                    <a:pt x="2139950" y="994239"/>
                    <a:pt x="2176078" y="970416"/>
                    <a:pt x="2209800" y="943439"/>
                  </a:cubicBezTo>
                  <a:cubicBezTo>
                    <a:pt x="2225675" y="930739"/>
                    <a:pt x="2240509" y="916616"/>
                    <a:pt x="2257425" y="905339"/>
                  </a:cubicBezTo>
                  <a:cubicBezTo>
                    <a:pt x="2269239" y="897463"/>
                    <a:pt x="2283197" y="893334"/>
                    <a:pt x="2295525" y="886289"/>
                  </a:cubicBezTo>
                  <a:cubicBezTo>
                    <a:pt x="2344219" y="858464"/>
                    <a:pt x="2322568" y="855050"/>
                    <a:pt x="2400300" y="829139"/>
                  </a:cubicBezTo>
                  <a:cubicBezTo>
                    <a:pt x="2419350" y="822789"/>
                    <a:pt x="2437969" y="814959"/>
                    <a:pt x="2457450" y="810089"/>
                  </a:cubicBezTo>
                  <a:cubicBezTo>
                    <a:pt x="2488862" y="802236"/>
                    <a:pt x="2520762" y="796362"/>
                    <a:pt x="2552700" y="791039"/>
                  </a:cubicBezTo>
                  <a:cubicBezTo>
                    <a:pt x="2635099" y="777306"/>
                    <a:pt x="2590686" y="783909"/>
                    <a:pt x="2686050" y="771989"/>
                  </a:cubicBezTo>
                  <a:cubicBezTo>
                    <a:pt x="2867025" y="775164"/>
                    <a:pt x="3048153" y="773418"/>
                    <a:pt x="3228975" y="781514"/>
                  </a:cubicBezTo>
                  <a:cubicBezTo>
                    <a:pt x="3261321" y="782962"/>
                    <a:pt x="3293180" y="791366"/>
                    <a:pt x="3324225" y="800564"/>
                  </a:cubicBezTo>
                  <a:cubicBezTo>
                    <a:pt x="3711718" y="915377"/>
                    <a:pt x="3381855" y="831640"/>
                    <a:pt x="3524250" y="867239"/>
                  </a:cubicBezTo>
                  <a:cubicBezTo>
                    <a:pt x="3549650" y="886289"/>
                    <a:pt x="3570971" y="912597"/>
                    <a:pt x="3600450" y="924389"/>
                  </a:cubicBezTo>
                  <a:cubicBezTo>
                    <a:pt x="3632200" y="937089"/>
                    <a:pt x="3662168" y="955783"/>
                    <a:pt x="3695700" y="962489"/>
                  </a:cubicBezTo>
                  <a:cubicBezTo>
                    <a:pt x="3771518" y="977653"/>
                    <a:pt x="3727235" y="970226"/>
                    <a:pt x="3829050" y="981539"/>
                  </a:cubicBezTo>
                  <a:cubicBezTo>
                    <a:pt x="3886200" y="978364"/>
                    <a:pt x="3943743" y="979417"/>
                    <a:pt x="4000500" y="972014"/>
                  </a:cubicBezTo>
                  <a:cubicBezTo>
                    <a:pt x="4037482" y="967190"/>
                    <a:pt x="4058014" y="944540"/>
                    <a:pt x="4086225" y="924389"/>
                  </a:cubicBezTo>
                  <a:cubicBezTo>
                    <a:pt x="4095540" y="917735"/>
                    <a:pt x="4106006" y="912668"/>
                    <a:pt x="4114800" y="905339"/>
                  </a:cubicBezTo>
                  <a:cubicBezTo>
                    <a:pt x="4125148" y="896715"/>
                    <a:pt x="4133027" y="885388"/>
                    <a:pt x="4143375" y="876764"/>
                  </a:cubicBezTo>
                  <a:cubicBezTo>
                    <a:pt x="4186321" y="840976"/>
                    <a:pt x="4182788" y="870032"/>
                    <a:pt x="4229100" y="800564"/>
                  </a:cubicBezTo>
                  <a:cubicBezTo>
                    <a:pt x="4252224" y="765878"/>
                    <a:pt x="4249294" y="766225"/>
                    <a:pt x="4286250" y="733889"/>
                  </a:cubicBezTo>
                  <a:cubicBezTo>
                    <a:pt x="4298197" y="723435"/>
                    <a:pt x="4313125" y="716539"/>
                    <a:pt x="4324350" y="705314"/>
                  </a:cubicBezTo>
                  <a:cubicBezTo>
                    <a:pt x="4335575" y="694089"/>
                    <a:pt x="4341344" y="678072"/>
                    <a:pt x="4352925" y="667214"/>
                  </a:cubicBezTo>
                  <a:cubicBezTo>
                    <a:pt x="4392370" y="630234"/>
                    <a:pt x="4435214" y="597053"/>
                    <a:pt x="4476750" y="562439"/>
                  </a:cubicBezTo>
                  <a:cubicBezTo>
                    <a:pt x="4492368" y="549424"/>
                    <a:pt x="4508641" y="537213"/>
                    <a:pt x="4524375" y="524339"/>
                  </a:cubicBezTo>
                  <a:cubicBezTo>
                    <a:pt x="4543567" y="508636"/>
                    <a:pt x="4561687" y="491593"/>
                    <a:pt x="4581525" y="476714"/>
                  </a:cubicBezTo>
                  <a:lnTo>
                    <a:pt x="4695825" y="390989"/>
                  </a:lnTo>
                  <a:cubicBezTo>
                    <a:pt x="4708525" y="381464"/>
                    <a:pt x="4721394" y="372160"/>
                    <a:pt x="4733925" y="362414"/>
                  </a:cubicBezTo>
                  <a:cubicBezTo>
                    <a:pt x="4749972" y="349933"/>
                    <a:pt x="4765503" y="336795"/>
                    <a:pt x="4781550" y="324314"/>
                  </a:cubicBezTo>
                  <a:cubicBezTo>
                    <a:pt x="4794081" y="314568"/>
                    <a:pt x="4806441" y="304545"/>
                    <a:pt x="4819650" y="295739"/>
                  </a:cubicBezTo>
                  <a:cubicBezTo>
                    <a:pt x="4829175" y="289389"/>
                    <a:pt x="4839533" y="284139"/>
                    <a:pt x="4848225" y="276689"/>
                  </a:cubicBezTo>
                  <a:cubicBezTo>
                    <a:pt x="4978022" y="165434"/>
                    <a:pt x="4789899" y="309742"/>
                    <a:pt x="4933950" y="210014"/>
                  </a:cubicBezTo>
                  <a:cubicBezTo>
                    <a:pt x="4960055" y="191942"/>
                    <a:pt x="4980671" y="164656"/>
                    <a:pt x="5010150" y="152864"/>
                  </a:cubicBezTo>
                  <a:cubicBezTo>
                    <a:pt x="5092388" y="119969"/>
                    <a:pt x="5032393" y="140614"/>
                    <a:pt x="5153025" y="114764"/>
                  </a:cubicBezTo>
                  <a:cubicBezTo>
                    <a:pt x="5165825" y="112021"/>
                    <a:pt x="5178586" y="109001"/>
                    <a:pt x="5191125" y="105239"/>
                  </a:cubicBezTo>
                  <a:cubicBezTo>
                    <a:pt x="5210359" y="99469"/>
                    <a:pt x="5228468" y="89490"/>
                    <a:pt x="5248275" y="86189"/>
                  </a:cubicBezTo>
                  <a:cubicBezTo>
                    <a:pt x="5261841" y="83928"/>
                    <a:pt x="5336409" y="72131"/>
                    <a:pt x="5353050" y="67139"/>
                  </a:cubicBezTo>
                  <a:cubicBezTo>
                    <a:pt x="5369427" y="62226"/>
                    <a:pt x="5384455" y="53496"/>
                    <a:pt x="5400675" y="48089"/>
                  </a:cubicBezTo>
                  <a:cubicBezTo>
                    <a:pt x="5439165" y="35259"/>
                    <a:pt x="5444879" y="40363"/>
                    <a:pt x="5486400" y="29039"/>
                  </a:cubicBezTo>
                  <a:cubicBezTo>
                    <a:pt x="5526325" y="18150"/>
                    <a:pt x="5543395" y="6840"/>
                    <a:pt x="5581650" y="464"/>
                  </a:cubicBezTo>
                  <a:cubicBezTo>
                    <a:pt x="5587914" y="-580"/>
                    <a:pt x="5594350" y="464"/>
                    <a:pt x="5600700" y="464"/>
                  </a:cubicBezTo>
                </a:path>
              </a:pathLst>
            </a:custGeom>
            <a:noFill/>
            <a:ln>
              <a:solidFill>
                <a:srgbClr val="ED7D31"/>
              </a:solidFill>
              <a:round/>
            </a:ln>
            <a:effectLst>
              <a:glow rad="101520">
                <a:srgbClr val="FF7A1F">
                  <a:alpha val="40000"/>
                </a:srgbClr>
              </a:glow>
            </a:effectLst>
          </p:spPr>
          <p:style>
            <a:lnRef idx="2">
              <a:schemeClr val="accent1">
                <a:shade val="50000"/>
              </a:schemeClr>
            </a:lnRef>
            <a:fillRef idx="1">
              <a:schemeClr val="accent1"/>
            </a:fillRef>
            <a:effectRef idx="0">
              <a:schemeClr val="accent1"/>
            </a:effectRef>
            <a:fontRef idx="minor"/>
          </p:style>
          <p:txBody>
            <a:bodyPr lIns="67680" tIns="33840" rIns="67680" bIns="33840" anchor="ctr">
              <a:noAutofit/>
            </a:bodyPr>
            <a:p>
              <a:pPr algn="ctr" defTabSz="685800">
                <a:lnSpc>
                  <a:spcPct val="100000"/>
                </a:lnSpc>
              </a:pPr>
              <a:endParaRPr lang="en-GB" sz="1350" b="0" u="none" strike="noStrike">
                <a:solidFill>
                  <a:schemeClr val="lt1"/>
                </a:solidFill>
                <a:effectLst/>
                <a:uFillTx/>
                <a:latin typeface="Calibri"/>
              </a:endParaRPr>
            </a:p>
          </p:txBody>
        </p:sp>
        <p:cxnSp>
          <p:nvCxnSpPr>
            <p:cNvPr id="1142" name="Gerader Verbinder 10"/>
            <p:cNvCxnSpPr/>
            <p:nvPr/>
          </p:nvCxnSpPr>
          <p:spPr>
            <a:xfrm>
              <a:off x="5475960" y="3169080"/>
              <a:ext cx="5760" cy="1494360"/>
            </a:xfrm>
            <a:prstGeom prst="straightConnector1">
              <a:avLst/>
            </a:prstGeom>
            <a:ln w="0">
              <a:solidFill>
                <a:srgbClr val="ED7D31"/>
              </a:solidFill>
            </a:ln>
          </p:spPr>
        </p:cxnSp>
        <p:sp>
          <p:nvSpPr>
            <p:cNvPr id="1143" name="Geschweifte Klammer links 11"/>
            <p:cNvSpPr/>
            <p:nvPr/>
          </p:nvSpPr>
          <p:spPr>
            <a:xfrm rot="16200000">
              <a:off x="6374520" y="4343040"/>
              <a:ext cx="241200" cy="725760"/>
            </a:xfrm>
            <a:prstGeom prst="leftBrace">
              <a:avLst>
                <a:gd name="adj1" fmla="val 0"/>
                <a:gd name="adj2" fmla="val 51982"/>
              </a:avLst>
            </a:prstGeom>
            <a:noFill/>
            <a:ln>
              <a:solidFill>
                <a:srgbClr val="ED7D31"/>
              </a:solidFill>
              <a:round/>
            </a:ln>
            <a:effectLst>
              <a:glow rad="101520">
                <a:srgbClr val="FF7A1F">
                  <a:alpha val="40000"/>
                </a:srgbClr>
              </a:glow>
            </a:effectLst>
          </p:spPr>
          <p:style>
            <a:lnRef idx="1">
              <a:schemeClr val="accent1"/>
            </a:lnRef>
            <a:fillRef idx="0">
              <a:schemeClr val="accent1"/>
            </a:fillRef>
            <a:effectRef idx="0">
              <a:schemeClr val="accent1"/>
            </a:effectRef>
            <a:fontRef idx="minor"/>
          </p:style>
          <p:txBody>
            <a:bodyPr lIns="67680" tIns="33840" rIns="67680" bIns="33840" anchor="ctr">
              <a:noAutofit/>
            </a:bodyPr>
            <a:p>
              <a:pPr algn="ctr" defTabSz="685800">
                <a:lnSpc>
                  <a:spcPct val="100000"/>
                </a:lnSpc>
              </a:pPr>
              <a:endParaRPr lang="en-GB" sz="1350" b="0" u="none" strike="noStrike">
                <a:solidFill>
                  <a:schemeClr val="dk1"/>
                </a:solidFill>
                <a:effectLst/>
                <a:uFillTx/>
                <a:latin typeface="Calibri"/>
              </a:endParaRPr>
            </a:p>
          </p:txBody>
        </p:sp>
        <p:sp>
          <p:nvSpPr>
            <p:cNvPr id="1144" name="Geschweifte Klammer links 12"/>
            <p:cNvSpPr/>
            <p:nvPr/>
          </p:nvSpPr>
          <p:spPr>
            <a:xfrm rot="16200000">
              <a:off x="4227120" y="2049840"/>
              <a:ext cx="541440" cy="6284880"/>
            </a:xfrm>
            <a:prstGeom prst="leftBrace">
              <a:avLst>
                <a:gd name="adj1" fmla="val 0"/>
                <a:gd name="adj2" fmla="val 51982"/>
              </a:avLst>
            </a:prstGeom>
            <a:noFill/>
            <a:ln>
              <a:solidFill>
                <a:srgbClr val="ED7D31"/>
              </a:solidFill>
              <a:round/>
            </a:ln>
            <a:effectLst>
              <a:glow rad="101520">
                <a:srgbClr val="FF7A1F">
                  <a:alpha val="40000"/>
                </a:srgbClr>
              </a:glow>
            </a:effectLst>
          </p:spPr>
          <p:style>
            <a:lnRef idx="1">
              <a:schemeClr val="accent1"/>
            </a:lnRef>
            <a:fillRef idx="0">
              <a:schemeClr val="accent1"/>
            </a:fillRef>
            <a:effectRef idx="0">
              <a:schemeClr val="accent1"/>
            </a:effectRef>
            <a:fontRef idx="minor"/>
          </p:style>
          <p:txBody>
            <a:bodyPr lIns="67680" tIns="33840" rIns="67680" bIns="33840" anchor="ctr">
              <a:noAutofit/>
            </a:bodyPr>
            <a:p>
              <a:pPr algn="ctr" defTabSz="685800">
                <a:lnSpc>
                  <a:spcPct val="100000"/>
                </a:lnSpc>
              </a:pPr>
              <a:endParaRPr lang="en-GB" sz="1350" b="0" u="none" strike="noStrike">
                <a:solidFill>
                  <a:schemeClr val="dk1"/>
                </a:solidFill>
                <a:effectLst/>
                <a:uFillTx/>
                <a:latin typeface="Calibri"/>
              </a:endParaRPr>
            </a:p>
          </p:txBody>
        </p:sp>
        <p:sp>
          <p:nvSpPr>
            <p:cNvPr id="1145" name="Textfeld 13"/>
            <p:cNvSpPr/>
            <p:nvPr/>
          </p:nvSpPr>
          <p:spPr>
            <a:xfrm>
              <a:off x="2816280" y="2409480"/>
              <a:ext cx="3632040" cy="272880"/>
            </a:xfrm>
            <a:prstGeom prst="rect">
              <a:avLst/>
            </a:prstGeom>
            <a:noFill/>
            <a:ln w="0">
              <a:noFill/>
            </a:ln>
          </p:spPr>
          <p:style>
            <a:lnRef idx="0"/>
            <a:fillRef idx="0"/>
            <a:effectRef idx="0"/>
            <a:fontRef idx="minor"/>
          </p:style>
          <p:txBody>
            <a:bodyPr lIns="67680" tIns="33840" rIns="67680" bIns="33840" anchor="t">
              <a:spAutoFit/>
            </a:bodyPr>
            <a:p>
              <a:pPr algn="ctr" defTabSz="685800">
                <a:lnSpc>
                  <a:spcPct val="100000"/>
                </a:lnSpc>
                <a:tabLst>
                  <a:tab pos="0" algn="l"/>
                </a:tabLst>
              </a:pPr>
              <a:r>
                <a:rPr lang="en-GB" sz="1350" b="0" u="sng" strike="noStrike">
                  <a:solidFill>
                    <a:srgbClr val="000000"/>
                  </a:solidFill>
                  <a:effectLst/>
                  <a:uFillTx/>
                  <a:latin typeface="Calibri"/>
                </a:rPr>
                <a:t>The height (in cm) of children in class 5</a:t>
              </a:r>
              <a:endParaRPr lang="de-DE" sz="1350" b="0" u="none" strike="noStrike">
                <a:solidFill>
                  <a:srgbClr val="000000"/>
                </a:solidFill>
                <a:effectLst/>
                <a:uFillTx/>
                <a:latin typeface="Calibri"/>
              </a:endParaRPr>
            </a:p>
          </p:txBody>
        </p:sp>
        <p:sp>
          <p:nvSpPr>
            <p:cNvPr id="1146" name="Textfeld 14"/>
            <p:cNvSpPr/>
            <p:nvPr/>
          </p:nvSpPr>
          <p:spPr>
            <a:xfrm>
              <a:off x="961920" y="3634920"/>
              <a:ext cx="1827720" cy="433080"/>
            </a:xfrm>
            <a:prstGeom prst="rect">
              <a:avLst/>
            </a:prstGeom>
            <a:noFill/>
            <a:ln w="0">
              <a:noFill/>
            </a:ln>
          </p:spPr>
          <p:style>
            <a:lnRef idx="0"/>
            <a:fillRef idx="0"/>
            <a:effectRef idx="0"/>
            <a:fontRef idx="minor"/>
          </p:style>
          <p:txBody>
            <a:bodyPr lIns="67680" tIns="33840" rIns="67680" bIns="33840" anchor="t">
              <a:spAutoFit/>
            </a:bodyPr>
            <a:p>
              <a:pPr algn="ctr" defTabSz="685800">
                <a:lnSpc>
                  <a:spcPct val="100000"/>
                </a:lnSpc>
                <a:tabLst>
                  <a:tab pos="0" algn="l"/>
                </a:tabLst>
              </a:pPr>
              <a:r>
                <a:rPr lang="en-GB" sz="1200" b="0" u="none" strike="noStrike">
                  <a:solidFill>
                    <a:srgbClr val="000000"/>
                  </a:solidFill>
                  <a:effectLst/>
                  <a:uFillTx/>
                  <a:latin typeface="Calibri"/>
                </a:rPr>
                <a:t>Individual data point: outlier</a:t>
              </a:r>
              <a:endParaRPr lang="de-DE" sz="1200" b="0" u="none" strike="noStrike">
                <a:solidFill>
                  <a:srgbClr val="000000"/>
                </a:solidFill>
                <a:effectLst/>
                <a:uFillTx/>
                <a:latin typeface="Calibri"/>
              </a:endParaRPr>
            </a:p>
          </p:txBody>
        </p:sp>
        <p:sp>
          <p:nvSpPr>
            <p:cNvPr id="1147" name="Textfeld 15"/>
            <p:cNvSpPr/>
            <p:nvPr/>
          </p:nvSpPr>
          <p:spPr>
            <a:xfrm>
              <a:off x="4490280" y="2708640"/>
              <a:ext cx="2020320" cy="250200"/>
            </a:xfrm>
            <a:prstGeom prst="rect">
              <a:avLst/>
            </a:prstGeom>
            <a:noFill/>
            <a:ln w="0">
              <a:noFill/>
            </a:ln>
          </p:spPr>
          <p:style>
            <a:lnRef idx="0"/>
            <a:fillRef idx="0"/>
            <a:effectRef idx="0"/>
            <a:fontRef idx="minor"/>
          </p:style>
          <p:txBody>
            <a:bodyPr lIns="67680" tIns="33840" rIns="67680" bIns="33840" anchor="t">
              <a:spAutoFit/>
            </a:bodyPr>
            <a:p>
              <a:pPr algn="ctr" defTabSz="685800">
                <a:lnSpc>
                  <a:spcPct val="100000"/>
                </a:lnSpc>
                <a:tabLst>
                  <a:tab pos="0" algn="l"/>
                </a:tabLst>
              </a:pPr>
              <a:r>
                <a:rPr lang="en-GB" sz="1200" b="0" u="none" strike="noStrike">
                  <a:solidFill>
                    <a:srgbClr val="000000"/>
                  </a:solidFill>
                  <a:effectLst/>
                  <a:uFillTx/>
                  <a:latin typeface="Calibri"/>
                </a:rPr>
                <a:t>center: mean</a:t>
              </a:r>
              <a:endParaRPr lang="de-DE" sz="1200" b="0" u="none" strike="noStrike">
                <a:solidFill>
                  <a:srgbClr val="000000"/>
                </a:solidFill>
                <a:effectLst/>
                <a:uFillTx/>
                <a:latin typeface="Calibri"/>
              </a:endParaRPr>
            </a:p>
          </p:txBody>
        </p:sp>
        <p:sp>
          <p:nvSpPr>
            <p:cNvPr id="1148" name="Textfeld 16"/>
            <p:cNvSpPr/>
            <p:nvPr/>
          </p:nvSpPr>
          <p:spPr>
            <a:xfrm>
              <a:off x="3106800" y="3589560"/>
              <a:ext cx="2020320" cy="250200"/>
            </a:xfrm>
            <a:prstGeom prst="rect">
              <a:avLst/>
            </a:prstGeom>
            <a:noFill/>
            <a:ln w="0">
              <a:noFill/>
            </a:ln>
          </p:spPr>
          <p:style>
            <a:lnRef idx="0"/>
            <a:fillRef idx="0"/>
            <a:effectRef idx="0"/>
            <a:fontRef idx="minor"/>
          </p:style>
          <p:txBody>
            <a:bodyPr lIns="67680" tIns="33840" rIns="67680" bIns="33840" anchor="t">
              <a:spAutoFit/>
            </a:bodyPr>
            <a:p>
              <a:pPr algn="ctr" defTabSz="685800">
                <a:lnSpc>
                  <a:spcPct val="100000"/>
                </a:lnSpc>
                <a:tabLst>
                  <a:tab pos="0" algn="l"/>
                </a:tabLst>
              </a:pPr>
              <a:r>
                <a:rPr lang="en-GB" sz="1200" b="0" u="none" strike="noStrike">
                  <a:solidFill>
                    <a:srgbClr val="000000"/>
                  </a:solidFill>
                  <a:effectLst/>
                  <a:uFillTx/>
                  <a:latin typeface="Calibri"/>
                </a:rPr>
                <a:t>shape</a:t>
              </a:r>
              <a:endParaRPr lang="de-DE" sz="1200" b="0" u="none" strike="noStrike">
                <a:solidFill>
                  <a:srgbClr val="000000"/>
                </a:solidFill>
                <a:effectLst/>
                <a:uFillTx/>
                <a:latin typeface="Calibri"/>
              </a:endParaRPr>
            </a:p>
          </p:txBody>
        </p:sp>
        <p:sp>
          <p:nvSpPr>
            <p:cNvPr id="1149" name="Textfeld 18"/>
            <p:cNvSpPr/>
            <p:nvPr/>
          </p:nvSpPr>
          <p:spPr>
            <a:xfrm>
              <a:off x="5454360" y="4775400"/>
              <a:ext cx="2020320" cy="433080"/>
            </a:xfrm>
            <a:prstGeom prst="rect">
              <a:avLst/>
            </a:prstGeom>
            <a:noFill/>
            <a:ln w="0">
              <a:noFill/>
            </a:ln>
          </p:spPr>
          <p:style>
            <a:lnRef idx="0"/>
            <a:fillRef idx="0"/>
            <a:effectRef idx="0"/>
            <a:fontRef idx="minor"/>
          </p:style>
          <p:txBody>
            <a:bodyPr lIns="67680" tIns="33840" rIns="67680" bIns="33840" anchor="t">
              <a:spAutoFit/>
            </a:bodyPr>
            <a:p>
              <a:pPr algn="ctr" defTabSz="685800">
                <a:lnSpc>
                  <a:spcPct val="100000"/>
                </a:lnSpc>
                <a:tabLst>
                  <a:tab pos="0" algn="l"/>
                </a:tabLst>
              </a:pPr>
              <a:r>
                <a:rPr lang="en-GB" sz="1200" b="0" u="none" strike="noStrike">
                  <a:solidFill>
                    <a:srgbClr val="000000"/>
                  </a:solidFill>
                  <a:effectLst/>
                  <a:uFillTx/>
                  <a:latin typeface="Calibri"/>
                </a:rPr>
                <a:t>frequency of dots in certain interval</a:t>
              </a:r>
              <a:endParaRPr lang="de-DE" sz="1200" b="0" u="none" strike="noStrike">
                <a:solidFill>
                  <a:srgbClr val="000000"/>
                </a:solidFill>
                <a:effectLst/>
                <a:uFillTx/>
                <a:latin typeface="Calibri"/>
              </a:endParaRPr>
            </a:p>
          </p:txBody>
        </p:sp>
        <p:sp>
          <p:nvSpPr>
            <p:cNvPr id="1150" name="Textfeld 19"/>
            <p:cNvSpPr/>
            <p:nvPr/>
          </p:nvSpPr>
          <p:spPr>
            <a:xfrm>
              <a:off x="3014280" y="5434200"/>
              <a:ext cx="3236040" cy="250200"/>
            </a:xfrm>
            <a:prstGeom prst="rect">
              <a:avLst/>
            </a:prstGeom>
            <a:noFill/>
            <a:ln w="0">
              <a:noFill/>
            </a:ln>
          </p:spPr>
          <p:style>
            <a:lnRef idx="0"/>
            <a:fillRef idx="0"/>
            <a:effectRef idx="0"/>
            <a:fontRef idx="minor"/>
          </p:style>
          <p:txBody>
            <a:bodyPr lIns="67680" tIns="33840" rIns="67680" bIns="33840" anchor="t">
              <a:spAutoFit/>
            </a:bodyPr>
            <a:p>
              <a:pPr algn="ctr" defTabSz="685800">
                <a:lnSpc>
                  <a:spcPct val="100000"/>
                </a:lnSpc>
                <a:tabLst>
                  <a:tab pos="0" algn="l"/>
                </a:tabLst>
              </a:pPr>
              <a:r>
                <a:rPr lang="en-GB" sz="1200" b="0" u="none" strike="noStrike">
                  <a:solidFill>
                    <a:srgbClr val="000000"/>
                  </a:solidFill>
                  <a:effectLst/>
                  <a:uFillTx/>
                  <a:latin typeface="Calibri"/>
                </a:rPr>
                <a:t>Spread / density: range</a:t>
              </a:r>
              <a:endParaRPr lang="de-DE" sz="1200" b="0" u="none" strike="noStrike">
                <a:solidFill>
                  <a:srgbClr val="000000"/>
                </a:solidFill>
                <a:effectLst/>
                <a:uFillTx/>
                <a:latin typeface="Calibri"/>
              </a:endParaRPr>
            </a:p>
          </p:txBody>
        </p:sp>
      </p:grpSp>
      <p:sp>
        <p:nvSpPr>
          <p:cNvPr id="1151" name="Metin kutusu 2"/>
          <p:cNvSpPr/>
          <p:nvPr/>
        </p:nvSpPr>
        <p:spPr>
          <a:xfrm>
            <a:off x="1143000" y="385200"/>
            <a:ext cx="7531920" cy="57744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en-GB" sz="3200" b="0" u="none" strike="noStrike">
                <a:solidFill>
                  <a:schemeClr val="dk1"/>
                </a:solidFill>
                <a:effectLst/>
                <a:uFillTx/>
                <a:latin typeface="Calibri Light"/>
              </a:rPr>
              <a:t>Content Knowledge Recap: Dotplots</a:t>
            </a:r>
            <a:endParaRPr lang="de-DE" sz="3200" b="0" u="none" strike="noStrike">
              <a:solidFill>
                <a:srgbClr val="000000"/>
              </a:solidFill>
              <a:effectLst/>
              <a:uFillTx/>
              <a:latin typeface="Calibri"/>
            </a:endParaRPr>
          </a:p>
        </p:txBody>
      </p:sp>
      <p:sp>
        <p:nvSpPr>
          <p:cNvPr id="1152" name="Eylem Düğmesi: Geri Dön 3">
            <a:hlinkClick r:id="rId2" action="ppaction://hlinksldjump"/>
          </p:cNvPr>
          <p:cNvSpPr/>
          <p:nvPr/>
        </p:nvSpPr>
        <p:spPr>
          <a:xfrm rot="16200000">
            <a:off x="8313120" y="288036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53" name="Metin kutusu 4"/>
          <p:cNvSpPr/>
          <p:nvPr/>
        </p:nvSpPr>
        <p:spPr>
          <a:xfrm>
            <a:off x="7300080" y="340848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4" name="PlaceHolder 1"/>
          <p:cNvSpPr>
            <a:spLocks noGrp="1"/>
          </p:cNvSpPr>
          <p:nvPr>
            <p:ph type="title"/>
          </p:nvPr>
        </p:nvSpPr>
        <p:spPr>
          <a:xfrm>
            <a:off x="896760" y="297972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Knowledge Recap: Histogram</a:t>
            </a:r>
            <a:endParaRPr lang="de-DE" sz="4000" b="0" u="none" strike="noStrike">
              <a:solidFill>
                <a:schemeClr val="dk2"/>
              </a:solidFill>
              <a:effectLst/>
              <a:uFillTx/>
              <a:latin typeface="Calibri Light"/>
            </a:endParaRPr>
          </a:p>
        </p:txBody>
      </p:sp>
      <p:sp>
        <p:nvSpPr>
          <p:cNvPr id="1155" name="Eylem Düğmesi: Geri Dön 2">
            <a:hlinkClick r:id="rId1" action="ppaction://hlinksldjump"/>
          </p:cNvPr>
          <p:cNvSpPr/>
          <p:nvPr/>
        </p:nvSpPr>
        <p:spPr>
          <a:xfrm rot="16200000">
            <a:off x="7804800" y="388656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56" name="Metin kutusu 3"/>
          <p:cNvSpPr/>
          <p:nvPr/>
        </p:nvSpPr>
        <p:spPr>
          <a:xfrm>
            <a:off x="7040880" y="434664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7"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p>
            <a:pPr indent="0" algn="r" defTabSz="685800">
              <a:lnSpc>
                <a:spcPct val="90000"/>
              </a:lnSpc>
              <a:buNone/>
              <a:tabLst>
                <a:tab pos="0" algn="l"/>
              </a:tabLst>
            </a:pPr>
            <a:r>
              <a:rPr lang="en-GB" sz="3200" b="0" u="none" strike="noStrike">
                <a:solidFill>
                  <a:schemeClr val="dk2"/>
                </a:solidFill>
                <a:effectLst/>
                <a:uFillTx/>
                <a:latin typeface="Calibri Light"/>
              </a:rPr>
              <a:t>Content Knowledge Recap: Histogram</a:t>
            </a:r>
            <a:endParaRPr lang="de-DE" sz="3200" b="0" u="none" strike="noStrike">
              <a:solidFill>
                <a:schemeClr val="dk1"/>
              </a:solidFill>
              <a:effectLst/>
              <a:uFillTx/>
              <a:latin typeface="Calibri Light"/>
            </a:endParaRPr>
          </a:p>
        </p:txBody>
      </p:sp>
      <p:sp>
        <p:nvSpPr>
          <p:cNvPr id="1158" name="PlaceHolder 2"/>
          <p:cNvSpPr>
            <a:spLocks noGrp="1"/>
          </p:cNvSpPr>
          <p:nvPr>
            <p:ph/>
          </p:nvPr>
        </p:nvSpPr>
        <p:spPr>
          <a:xfrm>
            <a:off x="628560" y="1825560"/>
            <a:ext cx="7881120" cy="3508200"/>
          </a:xfrm>
          <a:prstGeom prst="rect">
            <a:avLst/>
          </a:prstGeom>
          <a:noFill/>
          <a:ln w="0">
            <a:noFill/>
          </a:ln>
        </p:spPr>
        <p:txBody>
          <a:bodyPr lIns="91440" tIns="45720" rIns="91440" bIns="45720" anchor="t">
            <a:noAutofit/>
          </a:bodyPr>
          <a:p>
            <a:pPr marL="171360" indent="0" algn="just" defTabSz="914400">
              <a:lnSpc>
                <a:spcPct val="90000"/>
              </a:lnSpc>
              <a:spcBef>
                <a:spcPts val="1001"/>
              </a:spcBef>
              <a:buNone/>
              <a:tabLst>
                <a:tab pos="0" algn="l"/>
              </a:tabLst>
            </a:pPr>
            <a:r>
              <a:rPr lang="en-GB" sz="2000" b="0" u="none" strike="noStrike">
                <a:solidFill>
                  <a:srgbClr val="000000"/>
                </a:solidFill>
                <a:effectLst/>
                <a:uFillTx/>
                <a:latin typeface="Calibri"/>
                <a:ea typeface="DejaVu Sans"/>
              </a:rPr>
              <a:t> A histogram is a graph with bars that meets the following criteria:</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en-GB" sz="2000" b="0" u="none" strike="noStrike">
                <a:solidFill>
                  <a:srgbClr val="000000"/>
                </a:solidFill>
                <a:effectLst/>
                <a:uFillTx/>
                <a:latin typeface="Calibri"/>
                <a:ea typeface="DejaVu Sans"/>
              </a:rPr>
              <a:t>• It consists of bars that represent grouped numerical data.</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en-GB" sz="2000" b="0" u="none" strike="noStrike">
                <a:solidFill>
                  <a:srgbClr val="000000"/>
                </a:solidFill>
                <a:effectLst/>
                <a:uFillTx/>
                <a:latin typeface="Calibri"/>
                <a:ea typeface="DejaVu Sans"/>
              </a:rPr>
              <a:t>• It represents data of one statistical variable only (typically continuous).</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en-GB" sz="2000" b="0" u="none" strike="noStrike">
                <a:solidFill>
                  <a:srgbClr val="000000"/>
                </a:solidFill>
                <a:effectLst/>
                <a:uFillTx/>
                <a:latin typeface="Calibri"/>
                <a:ea typeface="DejaVu Sans"/>
              </a:rPr>
              <a:t>• The statistical variable is presented conventionally on the horizontal axis.</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en-GB" sz="2000" b="0" u="none" strike="noStrike">
                <a:solidFill>
                  <a:srgbClr val="000000"/>
                </a:solidFill>
                <a:effectLst/>
                <a:uFillTx/>
                <a:latin typeface="Calibri"/>
                <a:ea typeface="DejaVu Sans"/>
              </a:rPr>
              <a:t>• The statistical variable is measured at an interval or ratio measurement level.</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en-GB" sz="2000" b="0" u="none" strike="noStrike">
                <a:solidFill>
                  <a:srgbClr val="000000"/>
                </a:solidFill>
                <a:effectLst/>
                <a:uFillTx/>
                <a:latin typeface="Calibri"/>
                <a:ea typeface="DejaVu Sans"/>
              </a:rPr>
              <a:t>• The vertical axis displays the class density, or—when bin widths are equal—relative or absolute frequency (counts) of the depicted statistical variable.</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en-GB" sz="2000" b="0" u="none" strike="noStrike">
                <a:solidFill>
                  <a:srgbClr val="000000"/>
                </a:solidFill>
                <a:effectLst/>
                <a:uFillTx/>
                <a:latin typeface="Calibri"/>
                <a:ea typeface="DejaVu Sans"/>
              </a:rPr>
              <a:t>• The total density adds up to 1 or the total relative frequency adds up to 100%.</a:t>
            </a:r>
            <a:endParaRPr lang="de-DE" sz="20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2000" b="0" u="none" strike="noStrike">
              <a:solidFill>
                <a:schemeClr val="dk1"/>
              </a:solidFill>
              <a:effectLst/>
              <a:uFillTx/>
              <a:latin typeface="Calibri"/>
            </a:endParaRPr>
          </a:p>
        </p:txBody>
      </p:sp>
      <p:sp>
        <p:nvSpPr>
          <p:cNvPr id="1159" name="Eylem Düğmesi: Geri Dön 1">
            <a:hlinkClick r:id="rId1" action="ppaction://hlinksldjump"/>
          </p:cNvPr>
          <p:cNvSpPr/>
          <p:nvPr/>
        </p:nvSpPr>
        <p:spPr>
          <a:xfrm rot="16200000">
            <a:off x="8529480" y="335556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60" name="Metin kutusu 4"/>
          <p:cNvSpPr/>
          <p:nvPr/>
        </p:nvSpPr>
        <p:spPr>
          <a:xfrm>
            <a:off x="8209800" y="3931920"/>
            <a:ext cx="1061280" cy="4251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lnSpcReduction="9999"/>
          </a:bodyPr>
          <a:p>
            <a:pPr indent="0" algn="r" defTabSz="914400">
              <a:lnSpc>
                <a:spcPct val="90000"/>
              </a:lnSpc>
              <a:buNone/>
              <a:tabLst>
                <a:tab pos="0" algn="l"/>
              </a:tabLst>
            </a:pPr>
            <a:r>
              <a:rPr lang="en-GB" sz="3200" b="0" u="none" strike="noStrike">
                <a:solidFill>
                  <a:schemeClr val="dk2"/>
                </a:solidFill>
                <a:effectLst/>
                <a:uFillTx/>
                <a:latin typeface="Calibri Light"/>
              </a:rPr>
              <a:t>Content Knowledge Recap: Histogram</a:t>
            </a:r>
            <a:endParaRPr lang="de-DE" sz="3200" b="0" u="none" strike="noStrike">
              <a:solidFill>
                <a:schemeClr val="dk2"/>
              </a:solidFill>
              <a:effectLst/>
              <a:uFillTx/>
              <a:latin typeface="Calibri Light"/>
            </a:endParaRPr>
          </a:p>
        </p:txBody>
      </p:sp>
      <p:sp>
        <p:nvSpPr>
          <p:cNvPr id="1162" name="PlaceHolder 2"/>
          <p:cNvSpPr>
            <a:spLocks noGrp="1"/>
          </p:cNvSpPr>
          <p:nvPr>
            <p:ph/>
          </p:nvPr>
        </p:nvSpPr>
        <p:spPr>
          <a:xfrm>
            <a:off x="628560" y="1825560"/>
            <a:ext cx="4248000" cy="4346280"/>
          </a:xfrm>
          <a:prstGeom prst="rect">
            <a:avLst/>
          </a:prstGeom>
          <a:noFill/>
          <a:ln w="0">
            <a:noFill/>
          </a:ln>
        </p:spPr>
        <p:txBody>
          <a:bodyPr lIns="91440" tIns="45720" rIns="91440" bIns="45720" anchor="t">
            <a:normAutofit/>
          </a:bodyPr>
          <a:p>
            <a:pPr marL="228600" indent="0" algn="l" defTabSz="914400">
              <a:lnSpc>
                <a:spcPct val="90000"/>
              </a:lnSpc>
              <a:spcBef>
                <a:spcPts val="1001"/>
              </a:spcBef>
              <a:buNone/>
              <a:tabLst>
                <a:tab pos="0" algn="l"/>
              </a:tabLst>
            </a:pPr>
            <a:r>
              <a:rPr lang="en-GB" sz="2000" b="0" u="none" strike="noStrike">
                <a:solidFill>
                  <a:schemeClr val="dk2"/>
                </a:solidFill>
                <a:effectLst/>
                <a:uFillTx/>
                <a:latin typeface="Calibri"/>
              </a:rPr>
              <a:t>How to analyse and interpret a histogram: </a:t>
            </a:r>
            <a:endParaRPr lang="de-DE" sz="2000" b="0" u="none" strike="noStrike">
              <a:solidFill>
                <a:schemeClr val="dk2"/>
              </a:solidFill>
              <a:effectLst/>
              <a:uFillTx/>
              <a:latin typeface="Calibri"/>
            </a:endParaRPr>
          </a:p>
          <a:p>
            <a:pPr marL="228600" indent="0" algn="l" defTabSz="914400">
              <a:lnSpc>
                <a:spcPct val="90000"/>
              </a:lnSpc>
              <a:spcBef>
                <a:spcPts val="1001"/>
              </a:spcBef>
              <a:buNone/>
              <a:tabLst>
                <a:tab pos="0" algn="l"/>
              </a:tabLst>
            </a:pPr>
            <a:r>
              <a:rPr lang="en-GB" sz="2000" b="0" u="none" strike="noStrike">
                <a:solidFill>
                  <a:schemeClr val="dk2"/>
                </a:solidFill>
                <a:effectLst/>
                <a:uFillTx/>
                <a:latin typeface="Calibri"/>
              </a:rPr>
              <a:t>The mean age (roughly 43 years) is along the horizontal axis and can be depicted by a vertical line that crosses the horizontal axis at 43 years; the balance point of the graph.</a:t>
            </a:r>
            <a:endParaRPr lang="de-DE" sz="2000" b="0" u="none" strike="noStrike">
              <a:solidFill>
                <a:schemeClr val="dk2"/>
              </a:solidFill>
              <a:effectLst/>
              <a:uFillTx/>
              <a:latin typeface="Calibri"/>
            </a:endParaRPr>
          </a:p>
          <a:p>
            <a:pPr marL="228600" indent="0" algn="l" defTabSz="914400">
              <a:lnSpc>
                <a:spcPct val="90000"/>
              </a:lnSpc>
              <a:spcBef>
                <a:spcPts val="1001"/>
              </a:spcBef>
              <a:buNone/>
              <a:tabLst>
                <a:tab pos="0" algn="l"/>
              </a:tabLst>
            </a:pPr>
            <a:r>
              <a:rPr lang="en-GB" sz="2000" b="0" u="none" strike="noStrike">
                <a:solidFill>
                  <a:schemeClr val="dk2"/>
                </a:solidFill>
                <a:effectLst/>
                <a:uFillTx/>
                <a:latin typeface="Calibri"/>
              </a:rPr>
              <a:t>This can also be estimated by multiplying the midrange of each bin by the height of the bar, summing these products, and then dividing by the sum of the frequencies.</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p:txBody>
      </p:sp>
      <p:pic>
        <p:nvPicPr>
          <p:cNvPr id="1163" name="Resim 4"/>
          <p:cNvPicPr/>
          <p:nvPr/>
        </p:nvPicPr>
        <p:blipFill>
          <a:blip r:embed="rId1"/>
          <a:stretch/>
        </p:blipFill>
        <p:spPr>
          <a:xfrm>
            <a:off x="5024880" y="2498040"/>
            <a:ext cx="3862080" cy="3001680"/>
          </a:xfrm>
          <a:prstGeom prst="rect">
            <a:avLst/>
          </a:prstGeom>
          <a:noFill/>
          <a:ln w="0">
            <a:noFill/>
          </a:ln>
        </p:spPr>
      </p:pic>
      <p:sp>
        <p:nvSpPr>
          <p:cNvPr id="1164" name="Eylem Düğmesi: Geri Dön 1">
            <a:hlinkClick r:id="rId2" action="ppaction://hlinksldjump"/>
          </p:cNvPr>
          <p:cNvSpPr/>
          <p:nvPr/>
        </p:nvSpPr>
        <p:spPr>
          <a:xfrm rot="16200000">
            <a:off x="8302320" y="181260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65" name="Metin kutusu 4"/>
          <p:cNvSpPr/>
          <p:nvPr/>
        </p:nvSpPr>
        <p:spPr>
          <a:xfrm>
            <a:off x="7309080" y="152676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6" name="PlaceHolder 1"/>
          <p:cNvSpPr>
            <a:spLocks noGrp="1"/>
          </p:cNvSpPr>
          <p:nvPr>
            <p:ph type="title"/>
          </p:nvPr>
        </p:nvSpPr>
        <p:spPr>
          <a:xfrm>
            <a:off x="896760" y="297972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Knowledge Recap: Case-value Plots</a:t>
            </a:r>
            <a:endParaRPr lang="de-DE" sz="4000" b="0" u="none" strike="noStrike">
              <a:solidFill>
                <a:schemeClr val="dk2"/>
              </a:solidFill>
              <a:effectLst/>
              <a:uFillTx/>
              <a:latin typeface="Calibri Light"/>
            </a:endParaRPr>
          </a:p>
        </p:txBody>
      </p:sp>
      <p:sp>
        <p:nvSpPr>
          <p:cNvPr id="1167" name="Eylem Düğmesi: Geri Dön 2">
            <a:hlinkClick r:id="rId1" action="ppaction://hlinksldjump"/>
          </p:cNvPr>
          <p:cNvSpPr/>
          <p:nvPr/>
        </p:nvSpPr>
        <p:spPr>
          <a:xfrm rot="16200000">
            <a:off x="7804800" y="388656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68" name="Metin kutusu 3"/>
          <p:cNvSpPr/>
          <p:nvPr/>
        </p:nvSpPr>
        <p:spPr>
          <a:xfrm>
            <a:off x="7040880" y="434664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9" name="PlaceHolder 1"/>
          <p:cNvSpPr>
            <a:spLocks noGrp="1"/>
          </p:cNvSpPr>
          <p:nvPr>
            <p:ph type="title"/>
          </p:nvPr>
        </p:nvSpPr>
        <p:spPr>
          <a:xfrm>
            <a:off x="294840" y="365040"/>
            <a:ext cx="8214840" cy="1319760"/>
          </a:xfrm>
          <a:prstGeom prst="rect">
            <a:avLst/>
          </a:prstGeom>
          <a:noFill/>
          <a:ln w="0">
            <a:noFill/>
          </a:ln>
        </p:spPr>
        <p:txBody>
          <a:bodyPr lIns="91440" tIns="45720" rIns="91440" bIns="45720" anchor="ctr">
            <a:noAutofit/>
          </a:bodyPr>
          <a:p>
            <a:pPr indent="0" algn="r" defTabSz="685800">
              <a:lnSpc>
                <a:spcPct val="90000"/>
              </a:lnSpc>
              <a:buNone/>
              <a:tabLst>
                <a:tab pos="0" algn="l"/>
              </a:tabLst>
            </a:pPr>
            <a:r>
              <a:rPr lang="en-GB" sz="3200" b="0" u="none" strike="noStrike">
                <a:solidFill>
                  <a:schemeClr val="dk2"/>
                </a:solidFill>
                <a:effectLst/>
                <a:uFillTx/>
                <a:latin typeface="Calibri Light"/>
              </a:rPr>
              <a:t>Content Knowledge Recap: Case-value Plots</a:t>
            </a:r>
            <a:endParaRPr lang="de-DE" sz="3200" b="0" u="none" strike="noStrike">
              <a:solidFill>
                <a:schemeClr val="dk1"/>
              </a:solidFill>
              <a:effectLst/>
              <a:uFillTx/>
              <a:latin typeface="Calibri Light"/>
            </a:endParaRPr>
          </a:p>
        </p:txBody>
      </p:sp>
      <p:sp>
        <p:nvSpPr>
          <p:cNvPr id="1170" name="PlaceHolder 2"/>
          <p:cNvSpPr>
            <a:spLocks noGrp="1"/>
          </p:cNvSpPr>
          <p:nvPr>
            <p:ph/>
          </p:nvPr>
        </p:nvSpPr>
        <p:spPr>
          <a:xfrm>
            <a:off x="461880" y="1689840"/>
            <a:ext cx="7881120" cy="4345560"/>
          </a:xfrm>
          <a:prstGeom prst="rect">
            <a:avLst/>
          </a:prstGeom>
          <a:noFill/>
          <a:ln w="0">
            <a:noFill/>
          </a:ln>
        </p:spPr>
        <p:txBody>
          <a:bodyPr lIns="91440" tIns="45720" rIns="91440" bIns="45720" anchor="t">
            <a:noAutofit/>
          </a:bodyPr>
          <a:p>
            <a:pPr marL="228600" indent="-228600" algn="just" defTabSz="914400">
              <a:lnSpc>
                <a:spcPct val="100000"/>
              </a:lnSpc>
              <a:spcBef>
                <a:spcPts val="1001"/>
              </a:spcBef>
              <a:buNone/>
              <a:tabLst>
                <a:tab pos="0" algn="l"/>
              </a:tabLst>
            </a:pPr>
            <a:r>
              <a:rPr lang="en-GB" sz="2000" b="0" u="none" strike="noStrike">
                <a:solidFill>
                  <a:srgbClr val="000000"/>
                </a:solidFill>
                <a:effectLst/>
                <a:uFillTx/>
                <a:latin typeface="Calibri"/>
                <a:ea typeface="Calibri"/>
              </a:rPr>
              <a:t>A Case-Value Plot (CVP) is another type of graph with bars in which each bar’s height represents one measured value. In a case-value plot with nominal data on the horizontal axis and numerical data on the vertical axis (two measured variables), the relevant measured value is on the vertical axis and variability can be seen as variation in the heights of the bars.</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en-GB" sz="2000" b="0" u="none" strike="noStrike">
                <a:solidFill>
                  <a:srgbClr val="000000"/>
                </a:solidFill>
                <a:effectLst/>
                <a:uFillTx/>
                <a:latin typeface="Calibri"/>
                <a:ea typeface="Calibri"/>
              </a:rPr>
              <a:t>Why do we use CVPs?</a:t>
            </a:r>
            <a:endParaRPr lang="de-DE" sz="2000" b="0" u="none" strike="noStrike">
              <a:solidFill>
                <a:schemeClr val="dk1"/>
              </a:solidFill>
              <a:effectLst/>
              <a:uFillTx/>
              <a:latin typeface="Calibri"/>
            </a:endParaRPr>
          </a:p>
          <a:p>
            <a:pPr marL="285840" indent="-285840" algn="just" defTabSz="914400">
              <a:lnSpc>
                <a:spcPct val="90000"/>
              </a:lnSpc>
              <a:spcBef>
                <a:spcPts val="1001"/>
              </a:spcBef>
              <a:buClr>
                <a:srgbClr val="000000"/>
              </a:buClr>
              <a:buFont typeface="Wingdings,Sans-Serif"/>
              <a:buChar char="ü"/>
              <a:tabLst>
                <a:tab pos="0" algn="l"/>
              </a:tabLst>
            </a:pPr>
            <a:r>
              <a:rPr lang="en-GB" sz="2000" b="0" u="none" strike="noStrike">
                <a:solidFill>
                  <a:srgbClr val="000000"/>
                </a:solidFill>
                <a:effectLst/>
                <a:uFillTx/>
                <a:latin typeface="Calibri"/>
                <a:ea typeface="Calibri"/>
              </a:rPr>
              <a:t>To visually compare measurements of nominal data</a:t>
            </a:r>
            <a:endParaRPr lang="de-DE" sz="2000" b="0" u="none" strike="noStrike">
              <a:solidFill>
                <a:schemeClr val="dk1"/>
              </a:solidFill>
              <a:effectLst/>
              <a:uFillTx/>
              <a:latin typeface="Calibri"/>
            </a:endParaRPr>
          </a:p>
          <a:p>
            <a:pPr marL="285840" indent="-285840" algn="just" defTabSz="914400">
              <a:lnSpc>
                <a:spcPct val="90000"/>
              </a:lnSpc>
              <a:spcBef>
                <a:spcPts val="1001"/>
              </a:spcBef>
              <a:buClr>
                <a:srgbClr val="000000"/>
              </a:buClr>
              <a:buFont typeface="Wingdings,Sans-Serif"/>
              <a:buChar char="ü"/>
              <a:tabLst>
                <a:tab pos="0" algn="l"/>
              </a:tabLst>
            </a:pPr>
            <a:r>
              <a:rPr lang="en-GB" sz="2000" b="0" u="none" strike="noStrike">
                <a:solidFill>
                  <a:srgbClr val="000000"/>
                </a:solidFill>
                <a:effectLst/>
                <a:uFillTx/>
                <a:latin typeface="Calibri"/>
                <a:ea typeface="Calibri"/>
              </a:rPr>
              <a:t>Comparing means of categories [=nominal data] by case</a:t>
            </a:r>
            <a:endParaRPr lang="de-DE" sz="2000" b="0" u="none" strike="noStrike">
              <a:solidFill>
                <a:schemeClr val="dk1"/>
              </a:solidFill>
              <a:effectLst/>
              <a:uFillTx/>
              <a:latin typeface="Calibri"/>
            </a:endParaRPr>
          </a:p>
          <a:p>
            <a:pPr marL="285840" indent="-285840" algn="just" defTabSz="914400">
              <a:lnSpc>
                <a:spcPct val="90000"/>
              </a:lnSpc>
              <a:spcBef>
                <a:spcPts val="1001"/>
              </a:spcBef>
              <a:buClr>
                <a:srgbClr val="000000"/>
              </a:buClr>
              <a:buFont typeface="Wingdings,Sans-Serif"/>
              <a:buChar char="ü"/>
              <a:tabLst>
                <a:tab pos="0" algn="l"/>
              </a:tabLst>
            </a:pPr>
            <a:r>
              <a:rPr lang="en-GB" sz="2000" b="0" u="none" strike="noStrike">
                <a:solidFill>
                  <a:schemeClr val="dk1"/>
                </a:solidFill>
                <a:effectLst/>
                <a:uFillTx/>
                <a:latin typeface="Calibri"/>
                <a:ea typeface="Calibri"/>
              </a:rPr>
              <a:t>To see the variations between individual measurements</a:t>
            </a:r>
            <a:endParaRPr lang="de-DE" sz="20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2000" b="0" u="none" strike="noStrike">
              <a:solidFill>
                <a:schemeClr val="dk1"/>
              </a:solidFill>
              <a:effectLst/>
              <a:uFillTx/>
              <a:latin typeface="Calibri"/>
            </a:endParaRPr>
          </a:p>
        </p:txBody>
      </p:sp>
      <p:sp>
        <p:nvSpPr>
          <p:cNvPr id="1171" name="Eylem Düğmesi: Geri Dön 1">
            <a:hlinkClick r:id="rId1" action="ppaction://hlinksldjump"/>
          </p:cNvPr>
          <p:cNvSpPr/>
          <p:nvPr/>
        </p:nvSpPr>
        <p:spPr>
          <a:xfrm rot="16200000">
            <a:off x="8263440" y="386532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72" name="Metin kutusu 4"/>
          <p:cNvSpPr/>
          <p:nvPr/>
        </p:nvSpPr>
        <p:spPr>
          <a:xfrm>
            <a:off x="7040880" y="434664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lnSpcReduction="9999"/>
          </a:bodyPr>
          <a:p>
            <a:pPr indent="0" algn="r" defTabSz="914400">
              <a:lnSpc>
                <a:spcPct val="90000"/>
              </a:lnSpc>
              <a:buNone/>
              <a:tabLst>
                <a:tab pos="0" algn="l"/>
              </a:tabLst>
            </a:pPr>
            <a:r>
              <a:rPr lang="en-GB" sz="3200" b="0" u="none" strike="noStrike">
                <a:solidFill>
                  <a:schemeClr val="dk2"/>
                </a:solidFill>
                <a:effectLst/>
                <a:uFillTx/>
                <a:latin typeface="Calibri Light"/>
              </a:rPr>
              <a:t>Content Knowledge Recap: Case-value Plots</a:t>
            </a:r>
            <a:endParaRPr lang="de-DE" sz="3200" b="0" u="none" strike="noStrike">
              <a:solidFill>
                <a:schemeClr val="dk2"/>
              </a:solidFill>
              <a:effectLst/>
              <a:uFillTx/>
              <a:latin typeface="Calibri Light"/>
            </a:endParaRPr>
          </a:p>
        </p:txBody>
      </p:sp>
      <p:sp>
        <p:nvSpPr>
          <p:cNvPr id="1174" name="PlaceHolder 2"/>
          <p:cNvSpPr>
            <a:spLocks noGrp="1"/>
          </p:cNvSpPr>
          <p:nvPr>
            <p:ph/>
          </p:nvPr>
        </p:nvSpPr>
        <p:spPr>
          <a:xfrm>
            <a:off x="430200" y="1523520"/>
            <a:ext cx="4355280" cy="4337640"/>
          </a:xfrm>
          <a:prstGeom prst="rect">
            <a:avLst/>
          </a:prstGeom>
          <a:noFill/>
          <a:ln w="0">
            <a:noFill/>
          </a:ln>
        </p:spPr>
        <p:txBody>
          <a:bodyPr lIns="91440" tIns="45720" rIns="91440" bIns="45720" anchor="t">
            <a:normAutofit fontScale="92500" lnSpcReduction="9999"/>
          </a:bodyPr>
          <a:p>
            <a:pPr indent="-228600" algn="just" defTabSz="914400">
              <a:lnSpc>
                <a:spcPct val="90000"/>
              </a:lnSpc>
              <a:spcBef>
                <a:spcPts val="1001"/>
              </a:spcBef>
              <a:buClr>
                <a:srgbClr val="444D26"/>
              </a:buClr>
              <a:buFont typeface="Arial"/>
              <a:buChar char="•"/>
              <a:tabLst>
                <a:tab pos="0" algn="l"/>
              </a:tabLst>
            </a:pPr>
            <a:r>
              <a:rPr lang="en-GB" sz="1800" b="0" u="none" strike="noStrike">
                <a:solidFill>
                  <a:schemeClr val="dk1"/>
                </a:solidFill>
                <a:effectLst/>
                <a:uFillTx/>
                <a:latin typeface="Calibri"/>
              </a:rPr>
              <a:t>Example:</a:t>
            </a:r>
            <a:endParaRPr lang="de-DE" sz="1800" b="0" u="none" strike="noStrike">
              <a:solidFill>
                <a:schemeClr val="dk2"/>
              </a:solidFill>
              <a:effectLst/>
              <a:uFillTx/>
              <a:latin typeface="Calibri"/>
            </a:endParaRPr>
          </a:p>
          <a:p>
            <a:pPr marL="285840" indent="-285840" algn="just" defTabSz="914400">
              <a:lnSpc>
                <a:spcPct val="90000"/>
              </a:lnSpc>
              <a:spcBef>
                <a:spcPts val="1001"/>
              </a:spcBef>
              <a:buClr>
                <a:srgbClr val="444D26"/>
              </a:buClr>
              <a:buFont typeface="Arial"/>
              <a:buChar char="•"/>
              <a:tabLst>
                <a:tab pos="0" algn="l"/>
              </a:tabLst>
            </a:pPr>
            <a:r>
              <a:rPr lang="tr-TR" sz="1800" b="0" u="none" strike="noStrike">
                <a:solidFill>
                  <a:schemeClr val="dk1"/>
                </a:solidFill>
                <a:effectLst/>
                <a:uFillTx/>
                <a:latin typeface="Calibri"/>
              </a:rPr>
              <a:t>This case-value plot depicts the ages of the eight teachers in the mathematics department of a school. Each bar represents one teacher.</a:t>
            </a:r>
            <a:endParaRPr lang="de-DE" sz="1800" b="0" u="none" strike="noStrike">
              <a:solidFill>
                <a:schemeClr val="dk2"/>
              </a:solidFill>
              <a:effectLst/>
              <a:uFillTx/>
              <a:latin typeface="Calibri"/>
            </a:endParaRPr>
          </a:p>
          <a:p>
            <a:pPr indent="0" algn="just" defTabSz="914400">
              <a:lnSpc>
                <a:spcPct val="90000"/>
              </a:lnSpc>
              <a:spcBef>
                <a:spcPts val="1001"/>
              </a:spcBef>
              <a:buNone/>
              <a:tabLst>
                <a:tab pos="0" algn="l"/>
              </a:tabLst>
            </a:pPr>
            <a:endParaRPr lang="de-DE" sz="1800" b="0" u="none" strike="noStrike">
              <a:solidFill>
                <a:schemeClr val="dk2"/>
              </a:solidFill>
              <a:effectLst/>
              <a:uFillTx/>
              <a:latin typeface="Calibri"/>
            </a:endParaRPr>
          </a:p>
          <a:p>
            <a:pPr marL="285840" indent="-285840" algn="just" defTabSz="914400">
              <a:lnSpc>
                <a:spcPct val="90000"/>
              </a:lnSpc>
              <a:spcBef>
                <a:spcPts val="1001"/>
              </a:spcBef>
              <a:buClr>
                <a:srgbClr val="444D26"/>
              </a:buClr>
              <a:buFont typeface="Arial"/>
              <a:buChar char="•"/>
              <a:tabLst>
                <a:tab pos="0" algn="l"/>
              </a:tabLst>
            </a:pPr>
            <a:r>
              <a:rPr lang="tr-TR" sz="1800" b="0" u="none" strike="noStrike">
                <a:solidFill>
                  <a:schemeClr val="dk1"/>
                </a:solidFill>
                <a:effectLst/>
                <a:uFillTx/>
                <a:latin typeface="Calibri"/>
              </a:rPr>
              <a:t>The mean age can be depicted by a horizontal line at 40 years, crossing the vertical axis at that number.</a:t>
            </a:r>
            <a:endParaRPr lang="de-DE" sz="1800" b="0" u="none" strike="noStrike">
              <a:solidFill>
                <a:schemeClr val="dk2"/>
              </a:solidFill>
              <a:effectLst/>
              <a:uFillTx/>
              <a:latin typeface="Calibri"/>
            </a:endParaRPr>
          </a:p>
          <a:p>
            <a:pPr indent="0" algn="just" defTabSz="914400">
              <a:lnSpc>
                <a:spcPct val="90000"/>
              </a:lnSpc>
              <a:spcBef>
                <a:spcPts val="1001"/>
              </a:spcBef>
              <a:buNone/>
              <a:tabLst>
                <a:tab pos="0" algn="l"/>
              </a:tabLst>
            </a:pPr>
            <a:endParaRPr lang="de-DE" sz="1800" b="0" u="none" strike="noStrike">
              <a:solidFill>
                <a:schemeClr val="dk2"/>
              </a:solidFill>
              <a:effectLst/>
              <a:uFillTx/>
              <a:latin typeface="Calibri"/>
            </a:endParaRPr>
          </a:p>
          <a:p>
            <a:pPr marL="285840" indent="-285840" algn="just" defTabSz="914400">
              <a:lnSpc>
                <a:spcPct val="90000"/>
              </a:lnSpc>
              <a:spcBef>
                <a:spcPts val="1001"/>
              </a:spcBef>
              <a:buClr>
                <a:srgbClr val="444D26"/>
              </a:buClr>
              <a:buFont typeface="Arial"/>
              <a:buChar char="•"/>
              <a:tabLst>
                <a:tab pos="0" algn="l"/>
              </a:tabLst>
            </a:pPr>
            <a:r>
              <a:rPr lang="tr-TR" sz="1800" b="0" u="none" strike="noStrike">
                <a:solidFill>
                  <a:schemeClr val="dk1"/>
                </a:solidFill>
                <a:effectLst/>
                <a:uFillTx/>
                <a:latin typeface="Calibri"/>
              </a:rPr>
              <a:t>For the mean, the empty (white) space between the line and the shorter bars is exactly as large as the parts of the taller bars that rise above the line. If you moved the parts above the line into the gaps below it, all bars would become equally high.</a:t>
            </a:r>
            <a:endParaRPr lang="de-DE" sz="1800" b="0" u="none" strike="noStrike">
              <a:solidFill>
                <a:schemeClr val="dk2"/>
              </a:solidFill>
              <a:effectLst/>
              <a:uFillTx/>
              <a:latin typeface="Calibri"/>
            </a:endParaRPr>
          </a:p>
        </p:txBody>
      </p:sp>
      <p:sp>
        <p:nvSpPr>
          <p:cNvPr id="1175" name="Eylem Düğmesi: Geri Dön 1">
            <a:hlinkClick r:id="rId1" action="ppaction://hlinksldjump"/>
          </p:cNvPr>
          <p:cNvSpPr/>
          <p:nvPr/>
        </p:nvSpPr>
        <p:spPr>
          <a:xfrm rot="16200000">
            <a:off x="8071560" y="181260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76" name="Metin kutusu 4"/>
          <p:cNvSpPr/>
          <p:nvPr/>
        </p:nvSpPr>
        <p:spPr>
          <a:xfrm>
            <a:off x="7190280" y="152352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pic>
        <p:nvPicPr>
          <p:cNvPr id="1177" name="Resim 1"/>
          <p:cNvPicPr/>
          <p:nvPr/>
        </p:nvPicPr>
        <p:blipFill>
          <a:blip r:embed="rId2"/>
          <a:stretch/>
        </p:blipFill>
        <p:spPr>
          <a:xfrm>
            <a:off x="5098680" y="2794680"/>
            <a:ext cx="3808440" cy="2115360"/>
          </a:xfrm>
          <a:prstGeom prst="rect">
            <a:avLst/>
          </a:prstGeom>
          <a:noFill/>
          <a:ln w="0">
            <a:noFill/>
          </a:ln>
        </p:spPr>
      </p:pic>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8" name="PlaceHolder 1"/>
          <p:cNvSpPr>
            <a:spLocks noGrp="1"/>
          </p:cNvSpPr>
          <p:nvPr>
            <p:ph type="title"/>
          </p:nvPr>
        </p:nvSpPr>
        <p:spPr>
          <a:xfrm>
            <a:off x="896760" y="2979720"/>
            <a:ext cx="762984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Knowledge Recap: Boxplots</a:t>
            </a:r>
            <a:endParaRPr lang="de-DE" sz="4000" b="0" u="none" strike="noStrike">
              <a:solidFill>
                <a:schemeClr val="dk2"/>
              </a:solidFill>
              <a:effectLst/>
              <a:uFillTx/>
              <a:latin typeface="Calibri Light"/>
            </a:endParaRPr>
          </a:p>
        </p:txBody>
      </p:sp>
      <p:sp>
        <p:nvSpPr>
          <p:cNvPr id="1179" name="Eylem Düğmesi: Geri Dön 2">
            <a:hlinkClick r:id="rId1" action="ppaction://hlinksldjump"/>
          </p:cNvPr>
          <p:cNvSpPr/>
          <p:nvPr/>
        </p:nvSpPr>
        <p:spPr>
          <a:xfrm rot="16200000">
            <a:off x="7749720" y="386532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80" name="Metin kutusu 3"/>
          <p:cNvSpPr/>
          <p:nvPr/>
        </p:nvSpPr>
        <p:spPr>
          <a:xfrm>
            <a:off x="6985800" y="439668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1" name="PlaceHolder 1"/>
          <p:cNvSpPr>
            <a:spLocks noGrp="1"/>
          </p:cNvSpPr>
          <p:nvPr>
            <p:ph/>
          </p:nvPr>
        </p:nvSpPr>
        <p:spPr>
          <a:xfrm>
            <a:off x="628560" y="1131120"/>
            <a:ext cx="7824600" cy="4921920"/>
          </a:xfrm>
          <a:prstGeom prst="rect">
            <a:avLst/>
          </a:prstGeom>
          <a:noFill/>
          <a:ln w="0">
            <a:noFill/>
          </a:ln>
        </p:spPr>
        <p:txBody>
          <a:bodyPr lIns="68760" tIns="34200" rIns="68760" bIns="34200" anchor="t">
            <a:normAutofit fontScale="85000" lnSpcReduction="9999"/>
          </a:bodyPr>
          <a:p>
            <a:pPr marL="171360" indent="-171360" algn="just" defTabSz="685800">
              <a:lnSpc>
                <a:spcPct val="90000"/>
              </a:lnSpc>
              <a:spcBef>
                <a:spcPts val="751"/>
              </a:spcBef>
              <a:buClr>
                <a:srgbClr val="000000"/>
              </a:buClr>
              <a:buFont typeface="Arial"/>
              <a:buChar char="•"/>
            </a:pPr>
            <a:r>
              <a:rPr lang="en-GB" sz="1800" b="0" u="none" strike="noStrike">
                <a:solidFill>
                  <a:schemeClr val="dk1"/>
                </a:solidFill>
                <a:effectLst/>
                <a:uFillTx/>
                <a:latin typeface="Calibri"/>
              </a:rPr>
              <a:t>A boxplot, also known as a box-and-whisker plot, is a graphical representation that provides a concise summary of the distribution of a dataset. It effectively displays key statistical measures in a visually intuitive manner. By showcasing these measures, boxplots offer valuable insights into the central tendency, variability, and skewness of the data. At its core, a boxplot consists of five main components: the median, the first quartile (Q1), the third quartile (Q3), the interquartile range (IQR), the extremes (maximum and minimum) and the range.</a:t>
            </a: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marL="171360" indent="-171360" algn="just" defTabSz="685800">
              <a:lnSpc>
                <a:spcPct val="90000"/>
              </a:lnSpc>
              <a:spcBef>
                <a:spcPts val="751"/>
              </a:spcBef>
              <a:buClr>
                <a:srgbClr val="000000"/>
              </a:buClr>
              <a:buFont typeface="Arial"/>
              <a:buChar char="•"/>
              <a:tabLst>
                <a:tab pos="0" algn="l"/>
              </a:tabLst>
            </a:pPr>
            <a:r>
              <a:rPr lang="en-GB" sz="1800" b="0" u="none" strike="noStrike">
                <a:solidFill>
                  <a:srgbClr val="000000"/>
                </a:solidFill>
                <a:effectLst/>
                <a:uFillTx/>
                <a:latin typeface="Calibri"/>
              </a:rPr>
              <a:t>By combining these components, a boxplot offers a clear and concise summary of the distribution, and it is particularly useful for comparing the distributions of multiple datasets simultaneously, facilitating quick and effective data analysis and interpretation. In summary, a boxplot serves as a powerful tool in exploratory data analysis; whether used in statistical research, data visualization, or decision-making processes, boxplots are indispensable for understanding the distributional properties of data.</a:t>
            </a:r>
            <a:endParaRPr lang="de-DE" sz="1800" b="0" u="none" strike="noStrike">
              <a:solidFill>
                <a:schemeClr val="dk1"/>
              </a:solidFill>
              <a:effectLst/>
              <a:uFillTx/>
              <a:latin typeface="Calibri"/>
            </a:endParaRPr>
          </a:p>
        </p:txBody>
      </p:sp>
      <p:pic>
        <p:nvPicPr>
          <p:cNvPr id="1182" name="Grafik 5" descr="Ein Bild, das Screenshot, Reihe, Diagramm, Text enthält.&#10;&#10;Automatisch generierte Beschreibung"/>
          <p:cNvPicPr/>
          <p:nvPr/>
        </p:nvPicPr>
        <p:blipFill>
          <a:blip r:embed="rId1"/>
          <a:stretch/>
        </p:blipFill>
        <p:spPr>
          <a:xfrm>
            <a:off x="2757960" y="2904480"/>
            <a:ext cx="3622320" cy="1293840"/>
          </a:xfrm>
          <a:prstGeom prst="rect">
            <a:avLst/>
          </a:prstGeom>
          <a:noFill/>
          <a:ln w="0">
            <a:noFill/>
          </a:ln>
        </p:spPr>
      </p:pic>
      <p:sp>
        <p:nvSpPr>
          <p:cNvPr id="1183" name="Metin kutusu 1"/>
          <p:cNvSpPr/>
          <p:nvPr/>
        </p:nvSpPr>
        <p:spPr>
          <a:xfrm>
            <a:off x="914400" y="333000"/>
            <a:ext cx="7961760" cy="57744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en-GB" sz="3200" b="0" u="none" strike="noStrike">
                <a:solidFill>
                  <a:schemeClr val="dk1"/>
                </a:solidFill>
                <a:effectLst/>
                <a:uFillTx/>
                <a:latin typeface="Calibri Light"/>
              </a:rPr>
              <a:t>Content Knowledge Recap: Boxplots</a:t>
            </a:r>
            <a:endParaRPr lang="de-DE" sz="3200" b="0" u="none" strike="noStrike">
              <a:solidFill>
                <a:srgbClr val="000000"/>
              </a:solidFill>
              <a:effectLst/>
              <a:uFillTx/>
              <a:latin typeface="Calibri"/>
            </a:endParaRPr>
          </a:p>
        </p:txBody>
      </p:sp>
      <p:sp>
        <p:nvSpPr>
          <p:cNvPr id="1184" name="Eylem Düğmesi: Geri Dön 1">
            <a:hlinkClick r:id="rId2" action="ppaction://hlinksldjump"/>
          </p:cNvPr>
          <p:cNvSpPr/>
          <p:nvPr/>
        </p:nvSpPr>
        <p:spPr>
          <a:xfrm rot="16200000">
            <a:off x="8263440" y="386532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85" name="Metin kutusu 4"/>
          <p:cNvSpPr/>
          <p:nvPr/>
        </p:nvSpPr>
        <p:spPr>
          <a:xfrm>
            <a:off x="7190280" y="355320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86" name="">
            <a:hlinkClick r:id="" action="ppaction://media"/>
          </p:cNvPr>
          <p:cNvPicPr/>
          <p:nvPr>
            <a:videoFile r:link="rId1"/>
            <p:extLst>
              <p:ext uri="{DAA4B4D4-6D71-4841-9C94-3DE7FCFB9230}">
                <p14:media r:embed="rId2"/>
              </p:ext>
            </p:extLst>
          </p:nvPr>
        </p:nvPicPr>
        <p:blipFill>
          <a:blip r:embed="rId3"/>
          <a:stretch>
            <a:fillRect/>
          </a:stretch>
        </p:blipFill>
        <p:spPr>
          <a:xfrm>
            <a:off x="716760" y="1253160"/>
            <a:ext cx="7730640" cy="4346280"/>
          </a:xfrm>
          <a:prstGeom prst="rect">
            <a:avLst/>
          </a:prstGeom>
          <a:ln w="0">
            <a:noFill/>
          </a:ln>
        </p:spPr>
      </p:pic>
      <p:sp>
        <p:nvSpPr>
          <p:cNvPr id="1187" name="PlaceHolder 1"/>
          <p:cNvSpPr>
            <a:spLocks noGrp="1"/>
          </p:cNvSpPr>
          <p:nvPr>
            <p:ph type="title"/>
          </p:nvPr>
        </p:nvSpPr>
        <p:spPr>
          <a:xfrm>
            <a:off x="972000" y="304920"/>
            <a:ext cx="7914960" cy="645120"/>
          </a:xfrm>
          <a:prstGeom prst="rect">
            <a:avLst/>
          </a:prstGeom>
          <a:noFill/>
          <a:ln w="0">
            <a:noFill/>
          </a:ln>
        </p:spPr>
        <p:txBody>
          <a:bodyPr lIns="91440" tIns="45720" rIns="91440" bIns="45720" anchor="ctr">
            <a:spAutoFit/>
          </a:bodyPr>
          <a:p>
            <a:pPr indent="0" algn="r" defTabSz="914400">
              <a:lnSpc>
                <a:spcPct val="90000"/>
              </a:lnSpc>
              <a:buNone/>
              <a:tabLst>
                <a:tab pos="0" algn="l"/>
              </a:tabLst>
            </a:pPr>
            <a:r>
              <a:rPr lang="en-GB" sz="3200" b="0" u="none" strike="noStrike">
                <a:solidFill>
                  <a:schemeClr val="dk2"/>
                </a:solidFill>
                <a:effectLst/>
                <a:uFillTx/>
                <a:latin typeface="Calibri Light"/>
              </a:rPr>
              <a:t>Content Knowledge Recap: Boxplots</a:t>
            </a:r>
            <a:endParaRPr lang="de-DE" sz="3200" b="0" u="none" strike="noStrike">
              <a:solidFill>
                <a:schemeClr val="dk2"/>
              </a:solidFill>
              <a:effectLst/>
              <a:uFillTx/>
              <a:latin typeface="Calibri Light"/>
            </a:endParaRPr>
          </a:p>
        </p:txBody>
      </p:sp>
      <p:sp>
        <p:nvSpPr>
          <p:cNvPr id="1188" name="Eylem Düğmesi: Film 4"/>
          <p:cNvSpPr/>
          <p:nvPr/>
        </p:nvSpPr>
        <p:spPr>
          <a:xfrm>
            <a:off x="214560" y="629280"/>
            <a:ext cx="475200" cy="620280"/>
          </a:xfrm>
          <a:prstGeom prst="actionButtonMovie">
            <a:avLst/>
          </a:prstGeom>
          <a:solidFill>
            <a:srgbClr val="FFFFFF"/>
          </a:solidFill>
          <a:ln>
            <a:noFill/>
          </a:ln>
        </p:spPr>
        <p:style>
          <a:lnRef idx="2">
            <a:schemeClr val="accent6"/>
          </a:lnRef>
          <a:fillRef idx="1">
            <a:schemeClr val="lt1"/>
          </a:fillRef>
          <a:effectRef idx="0">
            <a:schemeClr val="accent6"/>
          </a:effectRef>
          <a:fontRef idx="minor"/>
        </p:style>
        <p:txBody>
          <a:bodyPr numCol="1" spcCol="0" horzOverflow="overflow"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89" name="Eylem Düğmesi: Geri Dön 5">
            <a:hlinkClick r:id="rId4" action="ppaction://hlinksldjump"/>
          </p:cNvPr>
          <p:cNvSpPr/>
          <p:nvPr/>
        </p:nvSpPr>
        <p:spPr>
          <a:xfrm rot="16200000">
            <a:off x="8490600" y="341532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90" name="Metin kutusu 4"/>
          <p:cNvSpPr/>
          <p:nvPr/>
        </p:nvSpPr>
        <p:spPr>
          <a:xfrm>
            <a:off x="8427600" y="3854160"/>
            <a:ext cx="714600" cy="76464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timing>
    <p:tnLst>
      <p:par>
        <p:cTn id="18" dur="indefinite" restart="never" nodeType="tmRoot">
          <p:childTnLst>
            <p:seq>
              <p:cTn id="19" dur="indefinite" nodeType="mainSeq">
                <p:childTnLst>
                  <p:par>
                    <p:cTn id="20" fill="hold">
                      <p:stCondLst>
                        <p:cond delay="indefinite"/>
                      </p:stCondLst>
                      <p:childTnLst>
                        <p:par>
                          <p:cTn id="21" fill="hold">
                            <p:stCondLst>
                              <p:cond delay="0"/>
                            </p:stCondLst>
                            <p:childTnLst>
                              <p:par>
                                <p:cTn id="22" presetClass="mediacall" fill="hold" nodeType="clickEffect">
                                  <p:stCondLst>
                                    <p:cond delay="0"/>
                                  </p:stCondLst>
                                  <p:childTnLst>
                                    <p:cmd type="call" cmd="playFrom(0.0)">
                                      <p:cBhvr>
                                        <p:cTn id="23" dur="103356" fill="hold"/>
                                        <p:tgtEl>
                                          <p:spTgt spid="1186"/>
                                        </p:tgtEl>
                                      </p:cBhvr>
                                    </p:cmd>
                                  </p:childTnLst>
                                </p:cTn>
                              </p:par>
                            </p:childTnLst>
                          </p:cTn>
                        </p:par>
                      </p:childTnLst>
                    </p:cTn>
                  </p:par>
                  <p:par>
                    <p:cTn id="24" fill="hold">
                      <p:stCondLst>
                        <p:cond delay="indefinite"/>
                      </p:stCondLst>
                      <p:childTnLst>
                        <p:par>
                          <p:cTn id="25" fill="hold">
                            <p:stCondLst>
                              <p:cond delay="0"/>
                            </p:stCondLst>
                            <p:childTnLst>
                              <p:par>
                                <p:cTn id="26" presetClass="mediacall" fill="hold" nodeType="clickEffect">
                                  <p:stCondLst>
                                    <p:cond delay="0"/>
                                  </p:stCondLst>
                                  <p:childTnLst>
                                    <p:cmd type="call" cmd="togglePause">
                                      <p:cBhvr>
                                        <p:cTn id="27" dur="1" fill="hold"/>
                                        <p:tgtEl>
                                          <p:spTgt spid="1186"/>
                                        </p:tgtEl>
                                      </p:cBhvr>
                                    </p:cmd>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1" name="PlaceHolder 1"/>
          <p:cNvSpPr>
            <a:spLocks noGrp="1"/>
          </p:cNvSpPr>
          <p:nvPr>
            <p:ph type="title"/>
          </p:nvPr>
        </p:nvSpPr>
        <p:spPr>
          <a:xfrm>
            <a:off x="796680" y="2679120"/>
            <a:ext cx="7914960" cy="894960"/>
          </a:xfrm>
          <a:prstGeom prst="rect">
            <a:avLst/>
          </a:prstGeom>
          <a:noFill/>
          <a:ln w="0">
            <a:noFill/>
          </a:ln>
        </p:spPr>
        <p:txBody>
          <a:bodyPr lIns="91440" tIns="45720" rIns="91440" bIns="45720" anchor="ctr">
            <a:noAutofit/>
          </a:bodyPr>
          <a:p>
            <a:pPr indent="0" algn="ctr" defTabSz="914400">
              <a:lnSpc>
                <a:spcPct val="90000"/>
              </a:lnSpc>
              <a:buNone/>
              <a:tabLst>
                <a:tab pos="0" algn="l"/>
              </a:tabLst>
            </a:pPr>
            <a:r>
              <a:rPr lang="en-GB" sz="6000" b="1" u="none" strike="noStrike">
                <a:solidFill>
                  <a:schemeClr val="dk2"/>
                </a:solidFill>
                <a:effectLst/>
                <a:uFillTx/>
                <a:latin typeface="Calibri Light"/>
              </a:rPr>
              <a:t>APPENDIX</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2" name="PlaceHolder 1"/>
          <p:cNvSpPr>
            <a:spLocks noGrp="1"/>
          </p:cNvSpPr>
          <p:nvPr>
            <p:ph type="title"/>
          </p:nvPr>
        </p:nvSpPr>
        <p:spPr>
          <a:xfrm>
            <a:off x="972000" y="5058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Eye-Teach-Stats in Context</a:t>
            </a:r>
            <a:endParaRPr lang="de-DE" sz="4000" b="0" u="none" strike="noStrike">
              <a:solidFill>
                <a:schemeClr val="dk2"/>
              </a:solidFill>
              <a:effectLst/>
              <a:uFillTx/>
              <a:latin typeface="Calibri Light"/>
            </a:endParaRPr>
          </a:p>
        </p:txBody>
      </p:sp>
      <p:sp>
        <p:nvSpPr>
          <p:cNvPr id="1193" name="PlaceHolder 2"/>
          <p:cNvSpPr>
            <a:spLocks noGrp="1"/>
          </p:cNvSpPr>
          <p:nvPr>
            <p:ph/>
          </p:nvPr>
        </p:nvSpPr>
        <p:spPr>
          <a:xfrm>
            <a:off x="628560" y="1404360"/>
            <a:ext cx="8098560" cy="476748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Eye-Teach-Stats</a:t>
            </a:r>
            <a:r>
              <a:rPr lang="en-GB" sz="1800" b="0" u="none" strike="noStrike">
                <a:solidFill>
                  <a:schemeClr val="dk2"/>
                </a:solidFill>
                <a:effectLst/>
                <a:uFillTx/>
                <a:latin typeface="Calibri"/>
              </a:rPr>
              <a:t> is an Erasmus+ project supporting pre- and in-service mathematics teachers in recognising and responding to students’ systematic errors in statistical graph interpretation.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0" u="none" strike="noStrike">
                <a:solidFill>
                  <a:schemeClr val="dk2"/>
                </a:solidFill>
                <a:effectLst/>
                <a:uFillTx/>
                <a:latin typeface="Calibri"/>
              </a:rPr>
              <a:t>The course builds on eye-tracking research conducted by the project partners with primary and secondary school students, focusing on students’ conceptions and difficulties when interpreting and comparing statistical graphs </a:t>
            </a:r>
            <a:r>
              <a:rPr lang="en-GB" sz="1800" b="0" i="1" u="none" strike="noStrike">
                <a:solidFill>
                  <a:schemeClr val="dk2"/>
                </a:solidFill>
                <a:effectLst/>
                <a:uFillTx/>
                <a:latin typeface="Calibri"/>
              </a:rPr>
              <a:t>(Abt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0" u="none" strike="noStrike">
                <a:solidFill>
                  <a:schemeClr val="dk2"/>
                </a:solidFill>
                <a:effectLst/>
                <a:uFillTx/>
                <a:latin typeface="Calibri"/>
              </a:rPr>
              <a:t>The training consists of five modules: eye-tracking information, dotplots, histograms, case-value plots, and boxplots, and is disseminated in English, German, and Dutch.</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Project partners:</a:t>
            </a:r>
            <a:br>
              <a:rPr sz="1800"/>
            </a:br>
            <a:r>
              <a:rPr lang="en-GB" sz="1800" b="0" u="none" strike="noStrike">
                <a:solidFill>
                  <a:schemeClr val="dk2"/>
                </a:solidFill>
                <a:effectLst/>
                <a:uFillTx/>
                <a:latin typeface="Calibri"/>
              </a:rPr>
              <a:t>Heidelberg University of Education (lead), HU University of Applied Sciences Utrecht, KU Leuven, University of Education Freiburg, and University of Education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More information:</a:t>
            </a:r>
            <a:r>
              <a:rPr lang="en-GB"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4" name="Rechteck 4"/>
          <p:cNvSpPr/>
          <p:nvPr/>
        </p:nvSpPr>
        <p:spPr>
          <a:xfrm>
            <a:off x="6755040" y="2208600"/>
            <a:ext cx="1456200" cy="4219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350" b="0" u="none" strike="noStrike">
              <a:solidFill>
                <a:schemeClr val="lt1"/>
              </a:solidFill>
              <a:effectLst/>
              <a:uFillTx/>
              <a:latin typeface="Calibri"/>
            </a:endParaRPr>
          </a:p>
        </p:txBody>
      </p:sp>
      <p:pic>
        <p:nvPicPr>
          <p:cNvPr id="1195" name="Picture 2" descr="Pädagogische Hochschule Heidelberg – Wikipedia"/>
          <p:cNvPicPr/>
          <p:nvPr/>
        </p:nvPicPr>
        <p:blipFill>
          <a:blip r:embed="rId1"/>
          <a:stretch/>
        </p:blipFill>
        <p:spPr>
          <a:xfrm>
            <a:off x="567360" y="2075760"/>
            <a:ext cx="1148040" cy="487080"/>
          </a:xfrm>
          <a:prstGeom prst="rect">
            <a:avLst/>
          </a:prstGeom>
          <a:noFill/>
          <a:ln w="0">
            <a:noFill/>
          </a:ln>
        </p:spPr>
      </p:pic>
      <p:pic>
        <p:nvPicPr>
          <p:cNvPr id="1196" name="Picture 6"/>
          <p:cNvPicPr/>
          <p:nvPr/>
        </p:nvPicPr>
        <p:blipFill>
          <a:blip r:embed="rId2"/>
          <a:stretch/>
        </p:blipFill>
        <p:spPr>
          <a:xfrm>
            <a:off x="1527840" y="3436560"/>
            <a:ext cx="1062000" cy="381240"/>
          </a:xfrm>
          <a:prstGeom prst="rect">
            <a:avLst/>
          </a:prstGeom>
          <a:noFill/>
          <a:ln w="0">
            <a:noFill/>
          </a:ln>
        </p:spPr>
      </p:pic>
      <p:pic>
        <p:nvPicPr>
          <p:cNvPr id="1197" name="Picture 10" descr="Deutschfachschaft PH Freiburg"/>
          <p:cNvPicPr/>
          <p:nvPr/>
        </p:nvPicPr>
        <p:blipFill>
          <a:blip r:embed="rId3"/>
          <a:stretch/>
        </p:blipFill>
        <p:spPr>
          <a:xfrm>
            <a:off x="4785840" y="3331080"/>
            <a:ext cx="1287360" cy="463680"/>
          </a:xfrm>
          <a:prstGeom prst="rect">
            <a:avLst/>
          </a:prstGeom>
          <a:noFill/>
          <a:ln w="0">
            <a:noFill/>
          </a:ln>
        </p:spPr>
      </p:pic>
      <p:sp>
        <p:nvSpPr>
          <p:cNvPr id="1198" name="Textfeld 8"/>
          <p:cNvSpPr/>
          <p:nvPr/>
        </p:nvSpPr>
        <p:spPr>
          <a:xfrm>
            <a:off x="1530720" y="2703960"/>
            <a:ext cx="2706120" cy="41112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en-GB"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99" name="Textfeld 9"/>
          <p:cNvSpPr/>
          <p:nvPr/>
        </p:nvSpPr>
        <p:spPr>
          <a:xfrm>
            <a:off x="2688120" y="4105080"/>
            <a:ext cx="1207080" cy="26640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en-GB"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200" name="Textfeld 10"/>
          <p:cNvSpPr/>
          <p:nvPr/>
        </p:nvSpPr>
        <p:spPr>
          <a:xfrm>
            <a:off x="2028240" y="5452200"/>
            <a:ext cx="6270840" cy="34596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en-GB" sz="1350" b="0" u="none" strike="noStrike">
                <a:solidFill>
                  <a:schemeClr val="dk1"/>
                </a:solidFill>
                <a:effectLst/>
                <a:uFillTx/>
                <a:latin typeface="Calibri"/>
              </a:rPr>
              <a:t>Lonneke Boels, Vuslat Şeker, Anita Alexander</a:t>
            </a:r>
            <a:endParaRPr lang="de-DE" sz="1350" b="0" u="none" strike="noStrike">
              <a:solidFill>
                <a:srgbClr val="000000"/>
              </a:solidFill>
              <a:effectLst/>
              <a:uFillTx/>
              <a:latin typeface="Calibri"/>
            </a:endParaRPr>
          </a:p>
        </p:txBody>
      </p:sp>
      <p:pic>
        <p:nvPicPr>
          <p:cNvPr id="1201" name="Grafik 12"/>
          <p:cNvPicPr/>
          <p:nvPr/>
        </p:nvPicPr>
        <p:blipFill>
          <a:blip r:embed="rId4"/>
          <a:stretch/>
        </p:blipFill>
        <p:spPr>
          <a:xfrm>
            <a:off x="5186160" y="2142360"/>
            <a:ext cx="1335600" cy="266400"/>
          </a:xfrm>
          <a:prstGeom prst="rect">
            <a:avLst/>
          </a:prstGeom>
          <a:noFill/>
          <a:ln w="0">
            <a:noFill/>
          </a:ln>
        </p:spPr>
      </p:pic>
      <p:sp>
        <p:nvSpPr>
          <p:cNvPr id="1202" name="Textfeld 13"/>
          <p:cNvSpPr/>
          <p:nvPr/>
        </p:nvSpPr>
        <p:spPr>
          <a:xfrm>
            <a:off x="6633720" y="2635920"/>
            <a:ext cx="1148040" cy="26640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en-GB"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203" name="Grafik 16"/>
          <p:cNvPicPr/>
          <p:nvPr/>
        </p:nvPicPr>
        <p:blipFill>
          <a:blip r:embed="rId5"/>
          <a:stretch/>
        </p:blipFill>
        <p:spPr>
          <a:xfrm>
            <a:off x="2217600" y="4799160"/>
            <a:ext cx="1213560" cy="463680"/>
          </a:xfrm>
          <a:prstGeom prst="rect">
            <a:avLst/>
          </a:prstGeom>
          <a:noFill/>
          <a:ln w="0">
            <a:noFill/>
          </a:ln>
        </p:spPr>
      </p:pic>
      <p:sp>
        <p:nvSpPr>
          <p:cNvPr id="1204" name="Grafik 28"/>
          <p:cNvSpPr/>
          <p:nvPr/>
        </p:nvSpPr>
        <p:spPr>
          <a:xfrm>
            <a:off x="1801440" y="1789920"/>
            <a:ext cx="941400" cy="94140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5" name="Grafik 29"/>
          <p:cNvSpPr/>
          <p:nvPr/>
        </p:nvSpPr>
        <p:spPr>
          <a:xfrm>
            <a:off x="6687720" y="1687680"/>
            <a:ext cx="941400" cy="94140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6" name="Grafik 31"/>
          <p:cNvSpPr/>
          <p:nvPr/>
        </p:nvSpPr>
        <p:spPr>
          <a:xfrm>
            <a:off x="2928600" y="1800000"/>
            <a:ext cx="941400" cy="94140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7" name="Picture 2"/>
          <p:cNvSpPr/>
          <p:nvPr/>
        </p:nvSpPr>
        <p:spPr>
          <a:xfrm>
            <a:off x="2855880" y="3161520"/>
            <a:ext cx="941400" cy="94140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8" name="Grafik 32"/>
          <p:cNvSpPr/>
          <p:nvPr/>
        </p:nvSpPr>
        <p:spPr>
          <a:xfrm>
            <a:off x="6170760" y="3085920"/>
            <a:ext cx="941400" cy="94140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9" name="Grafik 33"/>
          <p:cNvSpPr/>
          <p:nvPr/>
        </p:nvSpPr>
        <p:spPr>
          <a:xfrm>
            <a:off x="3625200" y="4471200"/>
            <a:ext cx="936720" cy="94140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0" name="Picture 4"/>
          <p:cNvSpPr/>
          <p:nvPr/>
        </p:nvSpPr>
        <p:spPr>
          <a:xfrm>
            <a:off x="7209720" y="3106440"/>
            <a:ext cx="936720" cy="94140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1" name="Picture 6"/>
          <p:cNvSpPr/>
          <p:nvPr/>
        </p:nvSpPr>
        <p:spPr>
          <a:xfrm>
            <a:off x="4738320" y="4486320"/>
            <a:ext cx="941400" cy="94140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2" name="Picture 8"/>
          <p:cNvSpPr/>
          <p:nvPr/>
        </p:nvSpPr>
        <p:spPr>
          <a:xfrm>
            <a:off x="5855760" y="4479480"/>
            <a:ext cx="941400" cy="94140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3" name="PlaceHolder 1"/>
          <p:cNvSpPr>
            <a:spLocks noGrp="1"/>
          </p:cNvSpPr>
          <p:nvPr>
            <p:ph type="title"/>
          </p:nvPr>
        </p:nvSpPr>
        <p:spPr>
          <a:xfrm>
            <a:off x="628560" y="1131120"/>
            <a:ext cx="7883280" cy="64188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2700" b="0" u="none" strike="noStrike">
                <a:solidFill>
                  <a:schemeClr val="dk2"/>
                </a:solidFill>
                <a:effectLst/>
                <a:uFillTx/>
                <a:latin typeface="Calibri Light"/>
              </a:rPr>
              <a:t>Project 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4" name="PlaceHolder 1"/>
          <p:cNvSpPr>
            <a:spLocks noGrp="1"/>
          </p:cNvSpPr>
          <p:nvPr>
            <p:ph type="title"/>
          </p:nvPr>
        </p:nvSpPr>
        <p:spPr>
          <a:xfrm>
            <a:off x="984600" y="61488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Disclaimer &amp; License</a:t>
            </a:r>
            <a:endParaRPr lang="de-DE" sz="4000" b="0" u="none" strike="noStrike">
              <a:solidFill>
                <a:schemeClr val="dk2"/>
              </a:solidFill>
              <a:effectLst/>
              <a:uFillTx/>
              <a:latin typeface="Calibri Light"/>
            </a:endParaRPr>
          </a:p>
        </p:txBody>
      </p:sp>
      <p:sp>
        <p:nvSpPr>
          <p:cNvPr id="1215" name="PlaceHolder 2"/>
          <p:cNvSpPr>
            <a:spLocks noGrp="1"/>
          </p:cNvSpPr>
          <p:nvPr>
            <p:ph/>
          </p:nvPr>
        </p:nvSpPr>
        <p:spPr>
          <a:xfrm>
            <a:off x="595440" y="2267280"/>
            <a:ext cx="7914960" cy="390456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en-GB" sz="2000" b="0" u="none" strike="noStrike">
                <a:solidFill>
                  <a:schemeClr val="dk2"/>
                </a:solidFill>
                <a:effectLst/>
                <a:uFillTx/>
                <a:latin typeface="Calibri"/>
              </a:rPr>
              <a:t>The ‘Eye-teach-stats’ project (2023-1-DE03-KA220-SCH-000158223) is funded by the European Union. Views and opinions expressed are, however, those of the authors only and do not necessarily reflect those of the European Union or the National Agency. Neither the European Union nor the granting authority can be held responsible for them.</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en-GB" sz="2000" b="0" u="none" strike="noStrike">
                <a:solidFill>
                  <a:schemeClr val="dk2"/>
                </a:solidFill>
                <a:effectLst/>
                <a:uFillTx/>
                <a:latin typeface="Calibri"/>
              </a:rPr>
              <a:t>Teaching Modules © 2026 by Eye-Teach-Stats Project is licensed under CC BY-SA 4.0. To view a copy of this license, visit creativecommons.org/licenses/by-sa/4.0/</a:t>
            </a:r>
            <a:endParaRPr lang="de-DE" sz="2000" b="0" u="none" strike="noStrike">
              <a:solidFill>
                <a:schemeClr val="dk2"/>
              </a:solidFill>
              <a:effectLst/>
              <a:uFillTx/>
              <a:latin typeface="Calibri"/>
            </a:endParaRPr>
          </a:p>
        </p:txBody>
      </p:sp>
      <p:pic>
        <p:nvPicPr>
          <p:cNvPr id="1216" name="Resim 3"/>
          <p:cNvPicPr/>
          <p:nvPr/>
        </p:nvPicPr>
        <p:blipFill>
          <a:blip r:embed="rId1"/>
          <a:stretch/>
        </p:blipFill>
        <p:spPr>
          <a:xfrm>
            <a:off x="721440" y="4437360"/>
            <a:ext cx="1071000" cy="365760"/>
          </a:xfrm>
          <a:prstGeom prst="rect">
            <a:avLst/>
          </a:prstGeom>
          <a:noFill/>
          <a:ln w="0">
            <a:noFill/>
          </a:ln>
        </p:spPr>
      </p:pic>
      <p:pic>
        <p:nvPicPr>
          <p:cNvPr id="1217" name="Resim 4" descr="Co-funded by the European Union logo in png for web usage"/>
          <p:cNvPicPr/>
          <p:nvPr/>
        </p:nvPicPr>
        <p:blipFill>
          <a:blip r:embed="rId2"/>
          <a:stretch/>
        </p:blipFill>
        <p:spPr>
          <a:xfrm>
            <a:off x="721440" y="1635480"/>
            <a:ext cx="2448000" cy="505800"/>
          </a:xfrm>
          <a:prstGeom prst="rect">
            <a:avLst/>
          </a:prstGeom>
          <a:noFill/>
          <a:ln w="0">
            <a:noFill/>
          </a:ln>
        </p:spPr>
      </p:pic>
      <p:pic>
        <p:nvPicPr>
          <p:cNvPr id="1218" name="Resim 1"/>
          <p:cNvPicPr/>
          <p:nvPr/>
        </p:nvPicPr>
        <p:blipFill>
          <a:blip r:embed="rId3"/>
          <a:stretch/>
        </p:blipFill>
        <p:spPr>
          <a:xfrm>
            <a:off x="3170880" y="1499760"/>
            <a:ext cx="2056320" cy="70380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9" name="PlaceHolder 1"/>
          <p:cNvSpPr>
            <a:spLocks noGrp="1"/>
          </p:cNvSpPr>
          <p:nvPr>
            <p:ph type="title"/>
          </p:nvPr>
        </p:nvSpPr>
        <p:spPr>
          <a:xfrm>
            <a:off x="997200" y="954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References</a:t>
            </a:r>
            <a:endParaRPr lang="de-DE" sz="4000" b="0" u="none" strike="noStrike">
              <a:solidFill>
                <a:schemeClr val="dk2"/>
              </a:solidFill>
              <a:effectLst/>
              <a:uFillTx/>
              <a:latin typeface="Calibri Light"/>
            </a:endParaRPr>
          </a:p>
        </p:txBody>
      </p:sp>
      <p:sp>
        <p:nvSpPr>
          <p:cNvPr id="1220" name="PlaceHolder 2"/>
          <p:cNvSpPr>
            <a:spLocks noGrp="1"/>
          </p:cNvSpPr>
          <p:nvPr>
            <p:ph/>
          </p:nvPr>
        </p:nvSpPr>
        <p:spPr>
          <a:xfrm>
            <a:off x="591840" y="867960"/>
            <a:ext cx="7725960" cy="511812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en-GB" sz="1000" b="0" i="1" u="none" strike="noStrike">
                <a:solidFill>
                  <a:schemeClr val="dk2"/>
                </a:solidFill>
                <a:effectLst/>
                <a:uFillTx/>
                <a:latin typeface="Calibri"/>
              </a:rPr>
              <a:t>Frontiers in Education, 9</a:t>
            </a:r>
            <a:r>
              <a:rPr lang="en-GB"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Loibl, K., Leuders, T., Van Dooren, W., &amp; Reinhold, F. (2025). Understanding student errors in comparing data sets with boxplots. </a:t>
            </a:r>
            <a:r>
              <a:rPr lang="en-GB" sz="1000" b="0" i="1" u="none" strike="noStrike">
                <a:solidFill>
                  <a:schemeClr val="dk2"/>
                </a:solidFill>
                <a:effectLst/>
                <a:uFillTx/>
                <a:latin typeface="Calibri"/>
              </a:rPr>
              <a:t>Educational Studies in Mathematics, 120</a:t>
            </a:r>
            <a:r>
              <a:rPr lang="en-GB"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en-GB" sz="1000" b="0" i="1" u="none" strike="noStrike">
                <a:solidFill>
                  <a:schemeClr val="dk2"/>
                </a:solidFill>
                <a:effectLst/>
                <a:uFillTx/>
                <a:latin typeface="Calibri"/>
              </a:rPr>
              <a:t>Proceedings of the Forty-Third Conference of the International Group for the Psychology of Mathematics Education</a:t>
            </a:r>
            <a:r>
              <a:rPr lang="en-GB"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en-GB" sz="1000" b="0" i="1" u="none" strike="noStrike">
                <a:solidFill>
                  <a:schemeClr val="dk2"/>
                </a:solidFill>
                <a:effectLst/>
                <a:uFillTx/>
                <a:latin typeface="Calibri"/>
              </a:rPr>
              <a:t>Proceedings of the Eleventh Congress of the European Society for Research in Mathematics Education</a:t>
            </a:r>
            <a:r>
              <a:rPr lang="en-GB"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en-GB" sz="1000" b="0" i="1" u="none" strike="noStrike">
                <a:solidFill>
                  <a:schemeClr val="dk2"/>
                </a:solidFill>
                <a:effectLst/>
                <a:uFillTx/>
                <a:latin typeface="Calibri"/>
              </a:rPr>
              <a:t>Frontline Learning Research, 11</a:t>
            </a:r>
            <a:r>
              <a:rPr lang="en-GB"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en-GB" sz="1000" b="0" i="1" u="none" strike="noStrike">
                <a:solidFill>
                  <a:schemeClr val="dk2"/>
                </a:solidFill>
                <a:effectLst/>
                <a:uFillTx/>
                <a:latin typeface="Calibri"/>
              </a:rPr>
              <a:t>Educational Studies in Mathematics, 118</a:t>
            </a:r>
            <a:r>
              <a:rPr lang="en-GB" sz="1000" b="0" u="none" strike="noStrike">
                <a:solidFill>
                  <a:schemeClr val="dk2"/>
                </a:solidFill>
                <a:effectLst/>
                <a:uFillTx/>
                <a:latin typeface="Calibri"/>
              </a:rPr>
              <a:t>(3), 479–503. </a:t>
            </a:r>
            <a:r>
              <a:rPr lang="en-GB"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en-GB" sz="1000" b="0" i="1" u="none" strike="noStrike">
                <a:solidFill>
                  <a:schemeClr val="dk2"/>
                </a:solidFill>
                <a:effectLst/>
                <a:uFillTx/>
                <a:latin typeface="Calibri"/>
              </a:rPr>
              <a:t>Proceedings of the 45th Conference of the International Group for the Psychology of Mathematics Education</a:t>
            </a:r>
            <a:r>
              <a:rPr lang="en-GB"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(2023a). Eye-tracking measures as indicators for a local vs. global view of data. </a:t>
            </a:r>
            <a:r>
              <a:rPr lang="en-GB" sz="1000" b="0" i="1" u="none" strike="noStrike">
                <a:solidFill>
                  <a:schemeClr val="dk2"/>
                </a:solidFill>
                <a:effectLst/>
                <a:uFillTx/>
                <a:latin typeface="Calibri"/>
              </a:rPr>
              <a:t>Frontiers in Education, 7</a:t>
            </a:r>
            <a:r>
              <a:rPr lang="en-GB"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(2024). Students’ local vs. global views of data distributions: A cross-grade-level analysis using eye-tracking. </a:t>
            </a:r>
            <a:r>
              <a:rPr lang="en-GB" sz="1000" b="0" i="1" u="none" strike="noStrike">
                <a:solidFill>
                  <a:schemeClr val="dk2"/>
                </a:solidFill>
                <a:effectLst/>
                <a:uFillTx/>
                <a:latin typeface="Calibri"/>
              </a:rPr>
              <a:t>Educational Studies in Mathematics</a:t>
            </a:r>
            <a:r>
              <a:rPr lang="en-GB" sz="1000" b="0" u="none" strike="noStrike">
                <a:solidFill>
                  <a:schemeClr val="dk2"/>
                </a:solidFill>
                <a:effectLst/>
                <a:uFillTx/>
                <a:latin typeface="Calibri"/>
              </a:rPr>
              <a:t>. </a:t>
            </a:r>
            <a:r>
              <a:rPr lang="en-GB"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221" name="Başlık 1"/>
          <p:cNvSpPr/>
          <p:nvPr/>
        </p:nvSpPr>
        <p:spPr>
          <a:xfrm>
            <a:off x="591840" y="5806800"/>
            <a:ext cx="7725960" cy="104760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en-GB" sz="1600" b="0" i="1" u="none" strike="noStrike">
                <a:solidFill>
                  <a:schemeClr val="dk2"/>
                </a:solidFill>
                <a:effectLst/>
                <a:uFillTx/>
                <a:latin typeface="Calibri Light"/>
              </a:rPr>
              <a:t>For a list of publications in the project, please click: </a:t>
            </a:r>
            <a:r>
              <a:rPr lang="en-GB" sz="1600" b="0" u="none" strike="noStrike">
                <a:solidFill>
                  <a:schemeClr val="dk2"/>
                </a:solidFill>
                <a:effectLst/>
                <a:uFillTx/>
                <a:latin typeface="Calibri Light"/>
                <a:hlinkClick r:id="rId3"/>
              </a:rPr>
              <a:t>https://eye-teach-stats.eu/publications/</a:t>
            </a:r>
            <a:r>
              <a:rPr lang="en-GB" sz="1600" b="0" u="none" strike="noStrike">
                <a:solidFill>
                  <a:schemeClr val="dk2"/>
                </a:solidFill>
                <a:effectLst/>
                <a:uFillTx/>
                <a:latin typeface="Calibri Light"/>
              </a:rPr>
              <a:t> </a:t>
            </a:r>
            <a:endParaRPr lang="de-DE" sz="16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3640</TotalTime>
  <Application>Collabora_Office/25.04.11.3$Linux_X86_64 LibreOffice_project/fcd27e92423bc48e8424a181f54405504d3ba72b</Application>
  <AppVersion>15.0000</AppVersion>
  <Words>7154</Words>
  <Paragraphs>456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dcterms:modified xsi:type="dcterms:W3CDTF">2026-10-09T10:41:03Z</dcterms:modified>
  <cp:revision>322</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2</vt:i4>
  </property>
  <property fmtid="{D5CDD505-2E9C-101B-9397-08002B2CF9AE}" pid="3" name="Notes">
    <vt:i4>37</vt:i4>
  </property>
  <property fmtid="{D5CDD505-2E9C-101B-9397-08002B2CF9AE}" pid="4" name="PresentationFormat">
    <vt:lpwstr>Ekran Gösterisi (4:3)</vt:lpwstr>
  </property>
  <property fmtid="{D5CDD505-2E9C-101B-9397-08002B2CF9AE}" pid="5" name="Slides">
    <vt:i4>70</vt:i4>
  </property>
</Properties>
</file>