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Default Extension="fntdata" ContentType="application/x-fontdata"/>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47.xml.rels" ContentType="application/vnd.openxmlformats-package.relationships+xml"/>
  <Override PartName="/ppt/slideMasters/_rels/slideMaster36.xml.rels" ContentType="application/vnd.openxmlformats-package.relationships+xml"/>
  <Override PartName="/ppt/slideMasters/_rels/slideMaster24.xml.rels" ContentType="application/vnd.openxmlformats-package.relationships+xml"/>
  <Override PartName="/ppt/slideMasters/_rels/slideMaster13.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slideLayout44.xml" ContentType="application/vnd.openxmlformats-officedocument.presentationml.slideLayout+xml"/>
  <Override PartName="/ppt/slideLayouts/slideLayout43.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8.xml" ContentType="application/vnd.openxmlformats-officedocument.presentationml.slideLayout+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50.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49.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24.xml.rels" ContentType="application/vnd.openxmlformats-package.relationships+xml"/>
  <Override PartName="/ppt/slideLayouts/_rels/slideLayout26.xml.rels" ContentType="application/vnd.openxmlformats-package.relationships+xml"/>
  <Override PartName="/ppt/slideLayouts/_rels/slideLayout6.xml.rels" ContentType="application/vnd.openxmlformats-package.relationships+xml"/>
  <Override PartName="/ppt/slideLayouts/_rels/slideLayout48.xml.rels" ContentType="application/vnd.openxmlformats-package.relationships+xml"/>
  <Override PartName="/ppt/slideLayouts/_rels/slideLayout11.xml.rels" ContentType="application/vnd.openxmlformats-package.relationships+xml"/>
  <Override PartName="/ppt/slideLayouts/_rels/slideLayout4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80.xml.rels" ContentType="application/vnd.openxmlformats-package.relationships+xml"/>
  <Override PartName="/ppt/slideLayouts/_rels/slideLayout16.xml.rels" ContentType="application/vnd.openxmlformats-package.relationships+xml"/>
  <Override PartName="/ppt/slideLayouts/_rels/slideLayout81.xml.rels" ContentType="application/vnd.openxmlformats-package.relationships+xml"/>
  <Override PartName="/ppt/slideLayouts/_rels/slideLayout61.xml.rels" ContentType="application/vnd.openxmlformats-package.relationships+xml"/>
  <Override PartName="/ppt/slideLayouts/_rels/slideLayout57.xml.rels" ContentType="application/vnd.openxmlformats-package.relationships+xml"/>
  <Override PartName="/ppt/slideLayouts/_rels/slideLayout20.xml.rels" ContentType="application/vnd.openxmlformats-package.relationships+xml"/>
  <Override PartName="/ppt/slideLayouts/_rels/slideLayout60.xml.rels" ContentType="application/vnd.openxmlformats-package.relationships+xml"/>
  <Override PartName="/ppt/slideLayouts/_rels/slideLayout51.xml.rels" ContentType="application/vnd.openxmlformats-package.relationships+xml"/>
  <Override PartName="/ppt/slideLayouts/_rels/slideLayout13.xml.rels" ContentType="application/vnd.openxmlformats-package.relationships+xml"/>
  <Override PartName="/ppt/slideLayouts/_rels/slideLayout52.xml.rels" ContentType="application/vnd.openxmlformats-package.relationships+xml"/>
  <Override PartName="/ppt/slideLayouts/_rels/slideLayout30.xml.rels" ContentType="application/vnd.openxmlformats-package.relationships+xml"/>
  <Override PartName="/ppt/slideLayouts/_rels/slideLayout67.xml.rels" ContentType="application/vnd.openxmlformats-package.relationships+xml"/>
  <Override PartName="/ppt/slideLayouts/_rels/slideLayout31.xml.rels" ContentType="application/vnd.openxmlformats-package.relationships+xml"/>
  <Override PartName="/ppt/slideLayouts/_rels/slideLayout68.xml.rels" ContentType="application/vnd.openxmlformats-package.relationships+xml"/>
  <Override PartName="/ppt/slideLayouts/_rels/slideLayout32.xml.rels" ContentType="application/vnd.openxmlformats-package.relationships+xml"/>
  <Override PartName="/ppt/slideLayouts/_rels/slideLayout69.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slideLayouts/_rels/slideLayout56.xml.rels" ContentType="application/vnd.openxmlformats-package.relationships+xml"/>
  <Override PartName="/ppt/slideLayouts/_rels/slideLayout44.xml.rels" ContentType="application/vnd.openxmlformats-package.relationships+xml"/>
  <Override PartName="/ppt/slideLayouts/_rels/slideLayout55.xml.rels" ContentType="application/vnd.openxmlformats-package.relationships+xml"/>
  <Override PartName="/ppt/slideLayouts/_rels/slideLayout43.xml.rels" ContentType="application/vnd.openxmlformats-package.relationships+xml"/>
  <Override PartName="/ppt/slideLayouts/_rels/slideLayout54.xml.rels" ContentType="application/vnd.openxmlformats-package.relationships+xml"/>
  <Override PartName="/ppt/slideLayouts/_rels/slideLayout42.xml.rels" ContentType="application/vnd.openxmlformats-package.relationships+xml"/>
  <Override PartName="/ppt/slideLayouts/_rels/slideLayout79.xml.rels" ContentType="application/vnd.openxmlformats-package.relationships+xml"/>
  <Override PartName="/ppt/slideLayouts/_rels/slideLayout53.xml.rels" ContentType="application/vnd.openxmlformats-package.relationships+xml"/>
  <Override PartName="/ppt/slideLayouts/_rels/slideLayout41.xml.rels" ContentType="application/vnd.openxmlformats-package.relationships+xml"/>
  <Override PartName="/ppt/slideLayouts/_rels/slideLayout78.xml.rels" ContentType="application/vnd.openxmlformats-package.relationships+xml"/>
  <Override PartName="/ppt/slideLayouts/_rels/slideLayout18.xml.rels" ContentType="application/vnd.openxmlformats-package.relationships+xml"/>
  <Override PartName="/ppt/slideLayouts/_rels/slideLayout83.xml.rels" ContentType="application/vnd.openxmlformats-package.relationships+xml"/>
  <Override PartName="/ppt/slideLayouts/_rels/slideLayout46.xml.rels" ContentType="application/vnd.openxmlformats-package.relationships+xml"/>
  <Override PartName="/ppt/slideLayouts/_rels/slideLayout45.xml.rels" ContentType="application/vnd.openxmlformats-package.relationships+xml"/>
  <Override PartName="/ppt/slideLayouts/_rels/slideLayout40.xml.rels" ContentType="application/vnd.openxmlformats-package.relationships+xml"/>
  <Override PartName="/ppt/slideLayouts/_rels/slideLayout77.xml.rels" ContentType="application/vnd.openxmlformats-package.relationships+xml"/>
  <Override PartName="/ppt/slideLayouts/_rels/slideLayout38.xml.rels" ContentType="application/vnd.openxmlformats-package.relationships+xml"/>
  <Override PartName="/ppt/slideLayouts/_rels/slideLayout37.xml.rels" ContentType="application/vnd.openxmlformats-package.relationships+xml"/>
  <Override PartName="/ppt/slideLayouts/_rels/slideLayout19.xml.rels" ContentType="application/vnd.openxmlformats-package.relationships+xml"/>
  <Override PartName="/ppt/slideLayouts/_rels/slideLayout84.xml.rels" ContentType="application/vnd.openxmlformats-package.relationships+xml"/>
  <Override PartName="/ppt/slideLayouts/_rels/slideLayout58.xml.rels" ContentType="application/vnd.openxmlformats-package.relationships+xml"/>
  <Override PartName="/ppt/slideLayouts/_rels/slideLayout59.xml.rels" ContentType="application/vnd.openxmlformats-package.relationships+xml"/>
  <Override PartName="/ppt/slideLayouts/_rels/slideLayout62.xml.rels" ContentType="application/vnd.openxmlformats-package.relationships+xml"/>
  <Override PartName="/ppt/slideLayouts/_rels/slideLayout63.xml.rels" ContentType="application/vnd.openxmlformats-package.relationships+xml"/>
  <Override PartName="/ppt/slideLayouts/_rels/slideLayout64.xml.rels" ContentType="application/vnd.openxmlformats-package.relationships+xml"/>
  <Override PartName="/ppt/slideLayouts/_rels/slideLayout65.xml.rels" ContentType="application/vnd.openxmlformats-package.relationships+xml"/>
  <Override PartName="/ppt/slideLayouts/_rels/slideLayout66.xml.rels" ContentType="application/vnd.openxmlformats-package.relationships+xml"/>
  <Override PartName="/ppt/slideLayouts/_rels/slideLayout85.xml.rels" ContentType="application/vnd.openxmlformats-package.relationships+xml"/>
  <Override PartName="/ppt/slideLayouts/_rels/slideLayout73.xml.rels" ContentType="application/vnd.openxmlformats-package.relationships+xml"/>
  <Override PartName="/ppt/slideLayouts/_rels/slideLayout76.xml.rels" ContentType="application/vnd.openxmlformats-package.relationships+xml"/>
  <Override PartName="/ppt/slideLayouts/_rels/slideLayout75.xml.rels" ContentType="application/vnd.openxmlformats-package.relationships+xml"/>
  <Override PartName="/ppt/slideLayouts/_rels/slideLayout74.xml.rels" ContentType="application/vnd.openxmlformats-package.relationships+xml"/>
  <Override PartName="/ppt/slideLayouts/_rels/slideLayout72.xml.rels" ContentType="application/vnd.openxmlformats-package.relationships+xml"/>
  <Override PartName="/ppt/slideLayouts/_rels/slideLayout7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70.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17.xml.rels" ContentType="application/vnd.openxmlformats-package.relationships+xml"/>
  <Override PartName="/ppt/slideLayouts/_rels/slideLayout82.xml.rels" ContentType="application/vnd.openxmlformats-package.relationships+xml"/>
  <Override PartName="/ppt/slideLayouts/_rels/slideLayout39.xml.rels" ContentType="application/vnd.openxmlformats-package.relationships+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9.xml" ContentType="application/vnd.openxmlformats-officedocument.presentationml.slideLayout+xml"/>
  <Override PartName="/ppt/slideLayouts/slideLayout24.xml" ContentType="application/vnd.openxmlformats-officedocument.presentationml.slideLayout+xml"/>
  <Override PartName="/ppt/slideLayouts/slideLayout13.xml" ContentType="application/vnd.openxmlformats-officedocument.presentationml.slideLayout+xml"/>
  <Override PartName="/ppt/slideLayouts/slideLayout51.xml" ContentType="application/vnd.openxmlformats-officedocument.presentationml.slideLayout+xml"/>
  <Override PartName="/ppt/slideLayouts/slideLayout2.xml" ContentType="application/vnd.openxmlformats-officedocument.presentationml.slideLayout+xml"/>
  <Override PartName="/ppt/slideLayouts/slideLayout60.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3.xml" ContentType="application/vnd.openxmlformats-officedocument.presentationml.slideLayout+xml"/>
  <Override PartName="/ppt/slideLayouts/slideLayout57.xml" ContentType="application/vnd.openxmlformats-officedocument.presentationml.slideLayout+xml"/>
  <Override PartName="/ppt/slideLayouts/slideLayout61.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4.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20.xml" ContentType="application/vnd.openxmlformats-officedocument.presentationml.slideLayout+xml"/>
  <Override PartName="/ppt/slideLayouts/slideLayout5.xml" ContentType="application/vnd.openxmlformats-officedocument.presentationml.slideLayout+xml"/>
  <Override PartName="/ppt/slideLayouts/slideLayout73.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77.xml" ContentType="application/vnd.openxmlformats-officedocument.presentationml.slideLayout+xml"/>
  <Override PartName="/ppt/slideLayouts/slideLayout76.xml" ContentType="application/vnd.openxmlformats-officedocument.presentationml.slideLayout+xml"/>
  <Override PartName="/ppt/slideLayouts/slideLayout75.xml" ContentType="application/vnd.openxmlformats-officedocument.presentationml.slideLayout+xml"/>
  <Override PartName="/ppt/slideLayouts/slideLayout74.xml" ContentType="application/vnd.openxmlformats-officedocument.presentationml.slideLayout+xml"/>
  <Override PartName="/ppt/slideLayouts/slideLayout72.xml" ContentType="application/vnd.openxmlformats-officedocument.presentationml.slideLayout+xml"/>
  <Override PartName="/ppt/slideLayouts/slideLayout71.xml" ContentType="application/vnd.openxmlformats-officedocument.presentationml.slideLayout+xml"/>
  <Override PartName="/ppt/slideLayouts/slideLayout29.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28.xml" ContentType="application/vnd.openxmlformats-officedocument.presentationml.slideLayout+xml"/>
  <Override PartName="/ppt/slideLayouts/slideLayout68.xml" ContentType="application/vnd.openxmlformats-officedocument.presentationml.slideLayout+xml"/>
  <Override PartName="/ppt/slideLayouts/slideLayout82.xml" ContentType="application/vnd.openxmlformats-officedocument.presentationml.slideLayout+xml"/>
  <Override PartName="/ppt/slideLayouts/slideLayout17.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81.xml" ContentType="application/vnd.openxmlformats-officedocument.presentationml.slideLayout+xml"/>
  <Override PartName="/ppt/slideLayouts/slideLayout16.xml" ContentType="application/vnd.openxmlformats-officedocument.presentationml.slideLayout+xml"/>
  <Override PartName="/ppt/slideLayouts/slideLayout80.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slideLayouts/slideLayout47.xml" ContentType="application/vnd.openxmlformats-officedocument.presentationml.slideLayout+xml"/>
  <Override PartName="/ppt/slideLayouts/slideLayout21.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48.xml" ContentType="application/vnd.openxmlformats-officedocument.presentationml.slideLayout+xml"/>
  <Override PartName="/ppt/slideLayouts/slideLayout22.xml" ContentType="application/vnd.openxmlformats-officedocument.presentationml.slideLayout+xml"/>
  <Override PartName="/ppt/slideLayouts/slideLayout7.xml" ContentType="application/vnd.openxmlformats-officedocument.presentationml.slideLayout+xml"/>
  <Override PartName="/ppt/slideLayouts/slideLayout50.xml" ContentType="application/vnd.openxmlformats-officedocument.presentationml.slideLayout+xml"/>
  <Override PartName="/ppt/slideLayouts/slideLayout12.xml" ContentType="application/vnd.openxmlformats-officedocument.presentationml.slideLayout+xml"/>
  <Override PartName="/ppt/slideLayouts/slideLayout49.xml" ContentType="application/vnd.openxmlformats-officedocument.presentationml.slideLayout+xml"/>
  <Override PartName="/ppt/slideLayouts/slideLayout8.xml" ContentType="application/vnd.openxmlformats-officedocument.presentationml.slideLayout+xml"/>
  <Override PartName="/ppt/slideLayouts/slideLayout23.xml" ContentType="application/vnd.openxmlformats-officedocument.presentationml.slideLayout+xml"/>
  <Override PartName="/ppt/_rels/presentation.xml.rels" ContentType="application/vnd.openxmlformats-package.relationships+xml"/>
  <Override PartName="/ppt/media/image29.png" ContentType="image/png"/>
  <Override PartName="/ppt/media/image42.jpeg" ContentType="image/jpeg"/>
  <Override PartName="/ppt/media/image27.png" ContentType="image/png"/>
  <Override PartName="/ppt/media/image26.png" ContentType="image/png"/>
  <Override PartName="/ppt/media/image25.png" ContentType="image/png"/>
  <Override PartName="/ppt/media/media28.mov" ContentType="video/quicktime"/>
  <Override PartName="/ppt/media/image24.png" ContentType="image/png"/>
  <Override PartName="/ppt/media/image23.png" ContentType="image/png"/>
  <Override PartName="/ppt/media/image22.png" ContentType="image/png"/>
  <Override PartName="/ppt/media/image19.png" ContentType="image/png"/>
  <Override PartName="/ppt/media/image41.jpeg" ContentType="image/jpeg"/>
  <Override PartName="/ppt/media/image14.png" ContentType="image/png"/>
  <Override PartName="/ppt/media/image5.png" ContentType="image/png"/>
  <Override PartName="/ppt/media/image37.png" ContentType="image/png"/>
  <Override PartName="/ppt/media/image15.png" ContentType="image/png"/>
  <Override PartName="/ppt/media/image18.png" ContentType="image/png"/>
  <Override PartName="/ppt/media/image9.png" ContentType="image/png"/>
  <Override PartName="/ppt/media/image20.png" ContentType="image/png"/>
  <Override PartName="/ppt/media/image12.png" ContentType="image/png"/>
  <Override PartName="/ppt/media/image13.png" ContentType="image/png"/>
  <Override PartName="/ppt/media/image36.png" ContentType="image/png"/>
  <Override PartName="/ppt/media/image4.png" ContentType="image/png"/>
  <Override PartName="/ppt/media/image30.png" ContentType="image/png"/>
  <Override PartName="/ppt/media/image32.jpeg" ContentType="image/jpeg"/>
  <Override PartName="/ppt/media/image8.png" ContentType="image/png"/>
  <Override PartName="/ppt/media/image40.png" ContentType="image/png"/>
  <Override PartName="/ppt/media/image31.png" ContentType="image/png"/>
  <Override PartName="/ppt/media/image43.png" ContentType="image/png"/>
  <Override PartName="/ppt/media/image44.png" ContentType="image/png"/>
  <Override PartName="/ppt/media/image3.png" ContentType="image/png"/>
  <Override PartName="/ppt/media/image38.jpeg" ContentType="image/jpeg"/>
  <Override PartName="/ppt/media/image35.png" ContentType="image/png"/>
  <Override PartName="/ppt/media/image11.png" ContentType="image/png"/>
  <Override PartName="/ppt/media/image39.png" ContentType="image/png"/>
  <Override PartName="/ppt/media/image7.png" ContentType="image/png"/>
  <Override PartName="/ppt/media/image16.png" ContentType="image/png"/>
  <Override PartName="/ppt/media/image10.png" ContentType="image/png"/>
  <Override PartName="/ppt/media/image17.jpeg" ContentType="image/jpeg"/>
  <Override PartName="/ppt/media/image1.png" ContentType="image/png"/>
  <Override PartName="/ppt/media/image33.png" ContentType="image/png"/>
  <Override PartName="/ppt/media/image2.png" ContentType="image/png"/>
  <Override PartName="/ppt/media/image21.svg" ContentType="image/svg"/>
  <Override PartName="/ppt/media/image34.png" ContentType="image/png"/>
  <Override PartName="/ppt/media/image6.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41.xml.rels" ContentType="application/vnd.openxmlformats-package.relationships+xml"/>
  <Override PartName="/ppt/slides/_rels/slide40.xml.rels" ContentType="application/vnd.openxmlformats-package.relationships+xml"/>
  <Override PartName="/ppt/slides/_rels/slide39.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36.xml.rels" ContentType="application/vnd.openxmlformats-package.relationships+xml"/>
  <Override PartName="/ppt/slides/_rels/slide35.xml.rels" ContentType="application/vnd.openxmlformats-package.relationships+xml"/>
  <Override PartName="/ppt/slides/_rels/slide34.xml.rels" ContentType="application/vnd.openxmlformats-package.relationships+xml"/>
  <Override PartName="/ppt/slides/_rels/slide33.xml.rels" ContentType="application/vnd.openxmlformats-package.relationships+xml"/>
  <Override PartName="/ppt/slides/_rels/slide13.xml.rels" ContentType="application/vnd.openxmlformats-package.relationships+xml"/>
  <Override PartName="/ppt/slides/_rels/slide5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46.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xml.rels" ContentType="application/vnd.openxmlformats-package.relationships+xml"/>
  <Override PartName="/ppt/slides/_rels/slide56.xml.rels" ContentType="application/vnd.openxmlformats-package.relationships+xml"/>
  <Override PartName="/ppt/slides/_rels/slide47.xml.rels" ContentType="application/vnd.openxmlformats-package.relationships+xml"/>
  <Override PartName="/ppt/slides/_rels/slide10.xml.rels" ContentType="application/vnd.openxmlformats-package.relationships+xml"/>
  <Override PartName="/ppt/slides/_rels/slide57.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44.xml.rels" ContentType="application/vnd.openxmlformats-package.relationships+xml"/>
  <Override PartName="/ppt/slides/_rels/slide55.xml.rels" ContentType="application/vnd.openxmlformats-package.relationships+xml"/>
  <Override PartName="/ppt/slides/_rels/slide43.xml.rels" ContentType="application/vnd.openxmlformats-package.relationships+xml"/>
  <Override PartName="/ppt/slides/_rels/slide17.xml.rels" ContentType="application/vnd.openxmlformats-package.relationships+xml"/>
  <Override PartName="/ppt/slides/_rels/slide54.xml.rels" ContentType="application/vnd.openxmlformats-package.relationships+xml"/>
  <Override PartName="/ppt/slides/_rels/slide42.xml.rels" ContentType="application/vnd.openxmlformats-package.relationships+xml"/>
  <Override PartName="/ppt/slides/_rels/slide16.xml.rels" ContentType="application/vnd.openxmlformats-package.relationships+xml"/>
  <Override PartName="/ppt/slides/_rels/slide53.xml.rels" ContentType="application/vnd.openxmlformats-package.relationships+xml"/>
  <Override PartName="/ppt/slides/_rels/slide15.xml.rels" ContentType="application/vnd.openxmlformats-package.relationships+xml"/>
  <Override PartName="/ppt/slides/_rels/slide52.xml.rels" ContentType="application/vnd.openxmlformats-package.relationships+xml"/>
  <Override PartName="/ppt/slides/_rels/slide51.xml.rels" ContentType="application/vnd.openxmlformats-package.relationships+xml"/>
  <Override PartName="/ppt/slides/_rels/slide50.xml.rels" ContentType="application/vnd.openxmlformats-package.relationships+xml"/>
  <Override PartName="/ppt/slides/_rels/slide45.xml.rels" ContentType="application/vnd.openxmlformats-package.relationships+xml"/>
  <Override PartName="/ppt/slides/_rels/slide14.xml.rels" ContentType="application/vnd.openxmlformats-package.relationships+xml"/>
  <Override PartName="/ppt/slides/_rels/slide69.xml.rels" ContentType="application/vnd.openxmlformats-package.relationships+xml"/>
  <Override PartName="/ppt/slides/_rels/slide32.xml.rels" ContentType="application/vnd.openxmlformats-package.relationships+xml"/>
  <Override PartName="/ppt/slides/_rels/slide70.xml.rels" ContentType="application/vnd.openxmlformats-package.relationships+xml"/>
  <Override PartName="/ppt/slides/_rels/slide28.xml.rels" ContentType="application/vnd.openxmlformats-package.relationships+xml"/>
  <Override PartName="/ppt/slides/_rels/slide68.xml.rels" ContentType="application/vnd.openxmlformats-package.relationships+xml"/>
  <Override PartName="/ppt/slides/_rels/slide31.xml.rels" ContentType="application/vnd.openxmlformats-package.relationships+xml"/>
  <Override PartName="/ppt/slides/_rels/slide67.xml.rels" ContentType="application/vnd.openxmlformats-package.relationships+xml"/>
  <Override PartName="/ppt/slides/_rels/slide30.xml.rels" ContentType="application/vnd.openxmlformats-package.relationships+xml"/>
  <Override PartName="/ppt/slides/_rels/slide27.xml.rels" ContentType="application/vnd.openxmlformats-package.relationships+xml"/>
  <Override PartName="/ppt/slides/_rels/slide64.xml.rels" ContentType="application/vnd.openxmlformats-package.relationships+xml"/>
  <Override PartName="/ppt/slides/_rels/slide66.xml.rels" ContentType="application/vnd.openxmlformats-package.relationships+xml"/>
  <Override PartName="/ppt/slides/_rels/slide1.xml.rels" ContentType="application/vnd.openxmlformats-package.relationships+xml"/>
  <Override PartName="/ppt/slides/_rels/slide29.xml.rels" ContentType="application/vnd.openxmlformats-package.relationships+xml"/>
  <Override PartName="/ppt/slides/_rels/slide63.xml.rels" ContentType="application/vnd.openxmlformats-package.relationships+xml"/>
  <Override PartName="/ppt/slides/_rels/slide65.xml.rels" ContentType="application/vnd.openxmlformats-package.relationships+xml"/>
  <Override PartName="/ppt/slides/_rels/slide62.xml.rels" ContentType="application/vnd.openxmlformats-package.relationships+xml"/>
  <Override PartName="/ppt/slides/_rels/slide61.xml.rels" ContentType="application/vnd.openxmlformats-package.relationships+xml"/>
  <Override PartName="/ppt/slides/_rels/slide19.xml.rels" ContentType="application/vnd.openxmlformats-package.relationships+xml"/>
  <Override PartName="/ppt/slides/_rels/slide60.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48.xml.rels" ContentType="application/vnd.openxmlformats-package.relationships+xml"/>
  <Override PartName="/ppt/slides/_rels/slide4.xml.rels" ContentType="application/vnd.openxmlformats-package.relationships+xml"/>
  <Override PartName="/ppt/slides/_rels/slide21.xml.rels" ContentType="application/vnd.openxmlformats-package.relationships+xml"/>
  <Override PartName="/ppt/slides/_rels/slide58.xml.rels" ContentType="application/vnd.openxmlformats-package.relationships+xml"/>
  <Override PartName="/ppt/slides/_rels/slide12.xml.rels" ContentType="application/vnd.openxmlformats-package.relationships+xml"/>
  <Override PartName="/ppt/slides/_rels/slide49.xml.rels" ContentType="application/vnd.openxmlformats-package.relationships+xml"/>
  <Override PartName="/ppt/slides/_rels/slide5.xml.rels" ContentType="application/vnd.openxmlformats-package.relationships+xml"/>
  <Override PartName="/ppt/slides/_rels/slide22.xml.rels" ContentType="application/vnd.openxmlformats-package.relationships+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8.xml" ContentType="application/vnd.openxmlformats-officedocument.presentationml.slide+xml"/>
  <Override PartName="/ppt/slides/slide17.xml" ContentType="application/vnd.openxmlformats-officedocument.presentationml.slide+xml"/>
  <Override PartName="/ppt/slides/slide9.xml" ContentType="application/vnd.openxmlformats-officedocument.presentationml.slide+xml"/>
  <Override PartName="/ppt/slides/slide4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69.xml" ContentType="application/vnd.openxmlformats-officedocument.presentationml.slide+xml"/>
  <Override PartName="/ppt/slides/slide32.xml" ContentType="application/vnd.openxmlformats-officedocument.presentationml.slide+xml"/>
  <Override PartName="/ppt/slides/slide70.xml" ContentType="application/vnd.openxmlformats-officedocument.presentationml.slide+xml"/>
  <Override PartName="/ppt/slides/slide28.xml" ContentType="application/vnd.openxmlformats-officedocument.presentationml.slide+xml"/>
  <Override PartName="/ppt/slides/slide68.xml" ContentType="application/vnd.openxmlformats-officedocument.presentationml.slide+xml"/>
  <Override PartName="/ppt/slides/slide31.xml" ContentType="application/vnd.openxmlformats-officedocument.presentationml.slide+xml"/>
  <Override PartName="/ppt/slides/slide67.xml" ContentType="application/vnd.openxmlformats-officedocument.presentationml.slide+xml"/>
  <Override PartName="/ppt/slides/slide30.xml" ContentType="application/vnd.openxmlformats-officedocument.presentationml.slide+xml"/>
  <Override PartName="/ppt/slides/slide27.xml" ContentType="application/vnd.openxmlformats-officedocument.presentationml.slide+xml"/>
  <Override PartName="/ppt/slides/slide64.xml" ContentType="application/vnd.openxmlformats-officedocument.presentationml.slide+xml"/>
  <Override PartName="/ppt/slides/slide66.xml" ContentType="application/vnd.openxmlformats-officedocument.presentationml.slide+xml"/>
  <Override PartName="/ppt/slides/slide29.xml" ContentType="application/vnd.openxmlformats-officedocument.presentationml.slide+xml"/>
  <Override PartName="/ppt/slides/slide26.xml" ContentType="application/vnd.openxmlformats-officedocument.presentationml.slide+xml"/>
  <Override PartName="/ppt/slides/slide63.xml" ContentType="application/vnd.openxmlformats-officedocument.presentationml.slide+xml"/>
  <Override PartName="/ppt/slides/slide65.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19.xml" ContentType="application/vnd.openxmlformats-officedocument.presentationml.slide+xml"/>
  <Override PartName="/ppt/slides/slide60.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57.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49.xml" ContentType="application/vnd.openxmlformats-officedocument.presentationml.slide+xml"/>
  <Override PartName="/ppt/slides/slide21.xml" ContentType="application/vnd.openxmlformats-officedocument.presentationml.slide+xml"/>
  <Override PartName="/ppt/slides/slide58.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22.xml" ContentType="application/vnd.openxmlformats-officedocument.presentationml.slide+xml"/>
  <Override PartName="/ppt/slides/slide59.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20.xml" ContentType="application/vnd.openxmlformats-officedocument.presentationml.notesSlide+xml"/>
  <Override PartName="/ppt/notesSlides/notesSlide57.xml" ContentType="application/vnd.openxmlformats-officedocument.presentationml.notesSlide+xml"/>
  <Override PartName="/ppt/notesSlides/notesSlide3.xml" ContentType="application/vnd.openxmlformats-officedocument.presentationml.notesSlide+xml"/>
  <Override PartName="/ppt/notesSlides/notesSlide19.xml" ContentType="application/vnd.openxmlformats-officedocument.presentationml.notesSlide+xml"/>
  <Override PartName="/ppt/notesSlides/notesSlide61.xml" ContentType="application/vnd.openxmlformats-officedocument.presentationml.notesSlide+xml"/>
  <Override PartName="/ppt/notesSlides/notesSlide21.xml" ContentType="application/vnd.openxmlformats-officedocument.presentationml.notesSlide+xml"/>
  <Override PartName="/ppt/notesSlides/notesSlide4.xml" ContentType="application/vnd.openxmlformats-officedocument.presentationml.notesSlide+xml"/>
  <Override PartName="/ppt/notesSlides/notesSlide58.xml" ContentType="application/vnd.openxmlformats-officedocument.presentationml.notesSlide+xml"/>
  <Override PartName="/ppt/notesSlides/notesSlide22.xml" ContentType="application/vnd.openxmlformats-officedocument.presentationml.notesSlide+xml"/>
  <Override PartName="/ppt/notesSlides/notesSlide5.xml" ContentType="application/vnd.openxmlformats-officedocument.presentationml.notesSlide+xml"/>
  <Override PartName="/ppt/notesSlides/notesSlide59.xml" ContentType="application/vnd.openxmlformats-officedocument.presentationml.notesSlide+xml"/>
  <Override PartName="/ppt/notesSlides/notesSlide7.xml" ContentType="application/vnd.openxmlformats-officedocument.presentationml.notesSlide+xml"/>
  <Override PartName="/ppt/notesSlides/notesSlide24.xml" ContentType="application/vnd.openxmlformats-officedocument.presentationml.notesSlide+xml"/>
  <Override PartName="/ppt/notesSlides/notesSlide8.xml" ContentType="application/vnd.openxmlformats-officedocument.presentationml.notesSlide+xml"/>
  <Override PartName="/ppt/notesSlides/notesSlide25.xml" ContentType="application/vnd.openxmlformats-officedocument.presentationml.notesSlide+xml"/>
  <Override PartName="/ppt/notesSlides/notesSlide9.xml" ContentType="application/vnd.openxmlformats-officedocument.presentationml.notesSlide+xml"/>
  <Override PartName="/ppt/notesSlides/notesSlide26.xml" ContentType="application/vnd.openxmlformats-officedocument.presentationml.notesSlide+xml"/>
  <Override PartName="/ppt/notesSlides/notesSlide6.xml" ContentType="application/vnd.openxmlformats-officedocument.presentationml.notesSlide+xml"/>
  <Override PartName="/ppt/notesSlides/notesSlide23.xml" ContentType="application/vnd.openxmlformats-officedocument.presentationml.notesSlide+xml"/>
  <Override PartName="/ppt/notesSlides/notesSlide69.xml" ContentType="application/vnd.openxmlformats-officedocument.presentationml.notesSlide+xml"/>
  <Override PartName="/ppt/notesSlides/notesSlide32.xml" ContentType="application/vnd.openxmlformats-officedocument.presentationml.notesSlide+xml"/>
  <Override PartName="/ppt/notesSlides/notesSlide70.xml" ContentType="application/vnd.openxmlformats-officedocument.presentationml.notesSlide+xml"/>
  <Override PartName="/ppt/notesSlides/notesSlide28.xml" ContentType="application/vnd.openxmlformats-officedocument.presentationml.notesSlide+xml"/>
  <Override PartName="/ppt/notesSlides/notesSlide68.xml" ContentType="application/vnd.openxmlformats-officedocument.presentationml.notesSlide+xml"/>
  <Override PartName="/ppt/notesSlides/notesSlide31.xml" ContentType="application/vnd.openxmlformats-officedocument.presentationml.notesSlide+xml"/>
  <Override PartName="/ppt/notesSlides/notesSlide67.xml" ContentType="application/vnd.openxmlformats-officedocument.presentationml.notesSlide+xml"/>
  <Override PartName="/ppt/notesSlides/notesSlide30.xml" ContentType="application/vnd.openxmlformats-officedocument.presentationml.notesSlide+xml"/>
  <Override PartName="/ppt/notesSlides/notesSlide66.xml" ContentType="application/vnd.openxmlformats-officedocument.presentationml.notesSlide+xml"/>
  <Override PartName="/ppt/notesSlides/notesSlide65.xml" ContentType="application/vnd.openxmlformats-officedocument.presentationml.notesSlide+xml"/>
  <Override PartName="/ppt/notesSlides/notesSlide64.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0.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27.xml" ContentType="application/vnd.openxmlformats-officedocument.presentationml.notesSlide+xml"/>
  <Override PartName="/ppt/notesSlides/_rels/notesSlide40.xml.rels" ContentType="application/vnd.openxmlformats-package.relationships+xml"/>
  <Override PartName="/ppt/notesSlides/_rels/notesSlide39.xml.rels" ContentType="application/vnd.openxmlformats-package.relationships+xml"/>
  <Override PartName="/ppt/notesSlides/_rels/notesSlide38.xml.rels" ContentType="application/vnd.openxmlformats-package.relationships+xml"/>
  <Override PartName="/ppt/notesSlides/_rels/notesSlide37.xml.rels" ContentType="application/vnd.openxmlformats-package.relationships+xml"/>
  <Override PartName="/ppt/notesSlides/_rels/notesSlide36.xml.rels" ContentType="application/vnd.openxmlformats-package.relationships+xml"/>
  <Override PartName="/ppt/notesSlides/_rels/notesSlide35.xml.rels" ContentType="application/vnd.openxmlformats-package.relationships+xml"/>
  <Override PartName="/ppt/notesSlides/_rels/notesSlide34.xml.rels" ContentType="application/vnd.openxmlformats-package.relationships+xml"/>
  <Override PartName="/ppt/notesSlides/_rels/notesSlide33.xml.rels" ContentType="application/vnd.openxmlformats-package.relationships+xml"/>
  <Override PartName="/ppt/notesSlides/_rels/notesSlide29.xml.rels" ContentType="application/vnd.openxmlformats-package.relationships+xml"/>
  <Override PartName="/ppt/notesSlides/_rels/notesSlide56.xml.rels" ContentType="application/vnd.openxmlformats-package.relationships+xml"/>
  <Override PartName="/ppt/notesSlides/_rels/notesSlide48.xml.rels" ContentType="application/vnd.openxmlformats-package.relationships+xml"/>
  <Override PartName="/ppt/notesSlides/_rels/notesSlide31.xml.rels" ContentType="application/vnd.openxmlformats-package.relationships+xml"/>
  <Override PartName="/ppt/notesSlides/_rels/notesSlide68.xml.rels" ContentType="application/vnd.openxmlformats-package.relationships+xml"/>
  <Override PartName="/ppt/notesSlides/_rels/notesSlide70.xml.rels" ContentType="application/vnd.openxmlformats-package.relationships+xml"/>
  <Override PartName="/ppt/notesSlides/_rels/notesSlide32.xml.rels" ContentType="application/vnd.openxmlformats-package.relationships+xml"/>
  <Override PartName="/ppt/notesSlides/_rels/notesSlide69.xml.rels" ContentType="application/vnd.openxmlformats-package.relationships+xml"/>
  <Override PartName="/ppt/notesSlides/_rels/notesSlide58.xml.rels" ContentType="application/vnd.openxmlformats-package.relationships+xml"/>
  <Override PartName="/ppt/notesSlides/_rels/notesSlide59.xml.rels" ContentType="application/vnd.openxmlformats-package.relationships+xml"/>
  <Override PartName="/ppt/notesSlides/_rels/notesSlide61.xml.rels" ContentType="application/vnd.openxmlformats-package.relationships+xml"/>
  <Override PartName="/ppt/notesSlides/_rels/notesSlide19.xml.rels" ContentType="application/vnd.openxmlformats-package.relationships+xml"/>
  <Override PartName="/ppt/notesSlides/_rels/notesSlide57.xml.rels" ContentType="application/vnd.openxmlformats-package.relationships+xml"/>
  <Override PartName="/ppt/notesSlides/_rels/notesSlide54.xml.rels" ContentType="application/vnd.openxmlformats-package.relationships+xml"/>
  <Override PartName="/ppt/notesSlides/_rels/notesSlide42.xml.rels" ContentType="application/vnd.openxmlformats-package.relationships+xml"/>
  <Override PartName="/ppt/notesSlides/_rels/notesSlide16.xml.rels" ContentType="application/vnd.openxmlformats-package.relationships+xml"/>
  <Override PartName="/ppt/notesSlides/_rels/notesSlide22.xml.rels" ContentType="application/vnd.openxmlformats-package.relationships+xml"/>
  <Override PartName="/ppt/notesSlides/_rels/notesSlide3.xml.rels" ContentType="application/vnd.openxmlformats-package.relationships+xml"/>
  <Override PartName="/ppt/notesSlides/_rels/notesSlide12.xml.rels" ContentType="application/vnd.openxmlformats-package.relationships+xml"/>
  <Override PartName="/ppt/notesSlides/_rels/notesSlide49.xml.rels" ContentType="application/vnd.openxmlformats-package.relationships+xml"/>
  <Override PartName="/ppt/notesSlides/_rels/notesSlide53.xml.rels" ContentType="application/vnd.openxmlformats-package.relationships+xml"/>
  <Override PartName="/ppt/notesSlides/_rels/notesSlide41.xml.rels" ContentType="application/vnd.openxmlformats-package.relationships+xml"/>
  <Override PartName="/ppt/notesSlides/_rels/notesSlide15.xml.rels" ContentType="application/vnd.openxmlformats-package.relationships+xml"/>
  <Override PartName="/ppt/notesSlides/_rels/notesSlide52.xml.rels" ContentType="application/vnd.openxmlformats-package.relationships+xml"/>
  <Override PartName="/ppt/notesSlides/_rels/notesSlide13.xml.rels" ContentType="application/vnd.openxmlformats-package.relationships+xml"/>
  <Override PartName="/ppt/notesSlides/_rels/notesSlide50.xml.rels" ContentType="application/vnd.openxmlformats-package.relationships+xml"/>
  <Override PartName="/ppt/notesSlides/_rels/notesSlide46.xml.rels" ContentType="application/vnd.openxmlformats-package.relationships+xml"/>
  <Override PartName="/ppt/notesSlides/_rels/notesSlide45.xml.rels" ContentType="application/vnd.openxmlformats-package.relationships+xml"/>
  <Override PartName="/ppt/notesSlides/_rels/notesSlide44.xml.rels" ContentType="application/vnd.openxmlformats-package.relationships+xml"/>
  <Override PartName="/ppt/notesSlides/_rels/notesSlide43.xml.rels" ContentType="application/vnd.openxmlformats-package.relationships+xml"/>
  <Override PartName="/ppt/notesSlides/_rels/notesSlide14.xml.rels" ContentType="application/vnd.openxmlformats-package.relationships+xml"/>
  <Override PartName="/ppt/notesSlides/_rels/notesSlide51.xml.rels" ContentType="application/vnd.openxmlformats-package.relationships+xml"/>
  <Override PartName="/ppt/notesSlides/_rels/notesSlide67.xml.rels" ContentType="application/vnd.openxmlformats-package.relationships+xml"/>
  <Override PartName="/ppt/notesSlides/_rels/notesSlide30.xml.rels" ContentType="application/vnd.openxmlformats-package.relationships+xml"/>
  <Override PartName="/ppt/notesSlides/_rels/notesSlide66.xml.rels" ContentType="application/vnd.openxmlformats-package.relationships+xml"/>
  <Override PartName="/ppt/notesSlides/_rels/notesSlide65.xml.rels" ContentType="application/vnd.openxmlformats-package.relationships+xml"/>
  <Override PartName="/ppt/notesSlides/_rels/notesSlide64.xml.rels" ContentType="application/vnd.openxmlformats-package.relationships+xml"/>
  <Override PartName="/ppt/notesSlides/_rels/notesSlide6.xml.rels" ContentType="application/vnd.openxmlformats-package.relationships+xml"/>
  <Override PartName="/ppt/notesSlides/_rels/notesSlide25.xml.rels" ContentType="application/vnd.openxmlformats-package.relationships+xml"/>
  <Override PartName="/ppt/notesSlides/_rels/notesSlide62.xml.rels" ContentType="application/vnd.openxmlformats-package.relationships+xml"/>
  <Override PartName="/ppt/notesSlides/_rels/notesSlide5.xml.rels" ContentType="application/vnd.openxmlformats-package.relationships+xml"/>
  <Override PartName="/ppt/notesSlides/_rels/notesSlide24.xml.rels" ContentType="application/vnd.openxmlformats-package.relationships+xml"/>
  <Override PartName="/ppt/notesSlides/_rels/notesSlide28.xml.rels" ContentType="application/vnd.openxmlformats-package.relationships+xml"/>
  <Override PartName="/ppt/notesSlides/_rels/notesSlide9.xml.rels" ContentType="application/vnd.openxmlformats-package.relationships+xml"/>
  <Override PartName="/ppt/notesSlides/_rels/notesSlide60.xml.rels" ContentType="application/vnd.openxmlformats-package.relationships+xml"/>
  <Override PartName="/ppt/notesSlides/_rels/notesSlide18.xml.rels" ContentType="application/vnd.openxmlformats-package.relationships+xml"/>
  <Override PartName="/ppt/notesSlides/_rels/notesSlide63.xml.rels" ContentType="application/vnd.openxmlformats-package.relationships+xml"/>
  <Override PartName="/ppt/notesSlides/_rels/notesSlide7.xml.rels" ContentType="application/vnd.openxmlformats-package.relationships+xml"/>
  <Override PartName="/ppt/notesSlides/_rels/notesSlide26.xml.rels" ContentType="application/vnd.openxmlformats-package.relationships+xml"/>
  <Override PartName="/ppt/notesSlides/_rels/notesSlide4.xml.rels" ContentType="application/vnd.openxmlformats-package.relationships+xml"/>
  <Override PartName="/ppt/notesSlides/_rels/notesSlide23.xml.rels" ContentType="application/vnd.openxmlformats-package.relationships+xml"/>
  <Override PartName="/ppt/notesSlides/_rels/notesSlide17.xml.rels" ContentType="application/vnd.openxmlformats-package.relationships+xml"/>
  <Override PartName="/ppt/notesSlides/_rels/notesSlide8.xml.rels" ContentType="application/vnd.openxmlformats-package.relationships+xml"/>
  <Override PartName="/ppt/notesSlides/_rels/notesSlide27.xml.rels" ContentType="application/vnd.openxmlformats-package.relationships+xml"/>
  <Override PartName="/ppt/notesSlides/_rels/notesSlide20.xml.rels" ContentType="application/vnd.openxmlformats-package.relationships+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47.xml.rels" ContentType="application/vnd.openxmlformats-package.relationships+xml"/>
  <Override PartName="/ppt/notesSlides/_rels/notesSlide55.xml.rels" ContentType="application/vnd.openxmlformats-package.relationships+xml"/>
  <Override PartName="/ppt/notesSlides/_rels/notesSlide21.xml.rels" ContentType="application/vnd.openxmlformats-package.relationships+xml"/>
  <Override PartName="/ppt/notesSlides/_rels/notesSlide2.xml.rels" ContentType="application/vnd.openxmlformats-package.relationships+xml"/>
  <Override PartName="/ppt/notesSlides/_rels/notesSlide11.xml.rels" ContentType="application/vnd.openxmlformats-package.relationships+xml"/>
  <Override PartName="/ppt/notesSlides/notesSlide1.xml" ContentType="application/vnd.openxmlformats-officedocument.presentationml.notesSlide+xml"/>
  <Override PartName="/ppt/notesSlides/notesSlide55.xml" ContentType="application/vnd.openxmlformats-officedocument.presentationml.notesSlide+xml"/>
  <Override PartName="/ppt/notesSlides/notesSlide2.xml" ContentType="application/vnd.openxmlformats-officedocument.presentationml.notesSlide+xml"/>
  <Override PartName="/ppt/notesSlides/notesSlide56.xml" ContentType="application/vnd.openxmlformats-officedocument.presentationml.notesSlide+xml"/>
  <Override PartName="/ppt/notesSlides/notesSlide29.xml" ContentType="application/vnd.openxmlformats-officedocument.presentationml.notesSlide+xml"/>
  <Override PartName="/ppt/notesSlides/notesSlide10.xml" ContentType="application/vnd.openxmlformats-officedocument.presentationml.notesSlide+xml"/>
  <Override PartName="/ppt/notesSlides/notesSlide47.xml" ContentType="application/vnd.openxmlformats-officedocument.presentationml.notesSlide+xml"/>
  <Override PartName="/ppt/notesSlides/notesSlide11.xml" ContentType="application/vnd.openxmlformats-officedocument.presentationml.notesSlide+xml"/>
  <Override PartName="/ppt/notesSlides/notesSlide48.xml" ContentType="application/vnd.openxmlformats-officedocument.presentationml.notesSlide+xml"/>
  <Override PartName="/ppt/notesSlides/notesSlide12.xml" ContentType="application/vnd.openxmlformats-officedocument.presentationml.notesSlide+xml"/>
  <Override PartName="/ppt/notesSlides/notesSlide49.xml" ContentType="application/vnd.openxmlformats-officedocument.presentationml.notesSlide+xml"/>
  <Override PartName="/ppt/notesSlides/notesSlide13.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8.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0.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
</Relationships>
</file>

<file path=ppt/notesSlides/_rels/notesSlide41.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
</Relationships>
</file>

<file path=ppt/notesSlides/_rels/notesSlide42.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
</Relationships>
</file>

<file path=ppt/notesSlides/_rels/notesSlide43.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
</Relationships>
</file>

<file path=ppt/notesSlides/_rels/notesSlide47.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
</Relationships>
</file>

<file path=ppt/notesSlides/_rels/notesSlide48.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
</Relationships>
</file>

<file path=ppt/notesSlides/_rels/notesSlide49.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
</Relationships>
</file>

<file path=ppt/notesSlides/_rels/notesSlide50.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
</Relationships>
</file>

<file path=ppt/notesSlides/_rels/notesSlide5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
</Relationships>
</file>

<file path=ppt/notesSlides/_rels/notesSlide52.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
</Relationships>
</file>

<file path=ppt/notesSlides/_rels/notesSlide53.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
</Relationships>
</file>

<file path=ppt/notesSlides/_rels/notesSlide54.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
</Relationships>
</file>

<file path=ppt/notesSlides/_rels/notesSlide55.xml.rels><?xml version="1.0" encoding="UTF-8"?>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
</Relationships>
</file>

<file path=ppt/notesSlides/_rels/notesSlide56.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60.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
</Relationships>
</file>

<file path=ppt/notesSlides/_rels/notesSlide61.xml.rels><?xml version="1.0" encoding="UTF-8"?>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
</Relationships>
</file>

<file path=ppt/notesSlides/_rels/notesSlide62.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
</Relationships>
</file>

<file path=ppt/notesSlides/_rels/notesSlide63.xml.rels><?xml version="1.0" encoding="UTF-8"?>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
</Relationships>
</file>

<file path=ppt/notesSlides/_rels/notesSlide64.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
</Relationships>
</file>

<file path=ppt/notesSlides/_rels/notesSlide65.xml.rels><?xml version="1.0" encoding="UTF-8"?>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
</Relationships>
</file>

<file path=ppt/notesSlides/_rels/notesSlide66.xml.rels><?xml version="1.0" encoding="UTF-8"?>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
</Relationships>
</file>

<file path=ppt/notesSlides/_rels/notesSlide6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
</Relationships>
</file>

<file path=ppt/notesSlides/_rels/notesSlide68.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
</Relationships>
</file>

<file path=ppt/notesSlides/_rels/notesSlide69.xml.rels><?xml version="1.0" encoding="UTF-8"?>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
</Relationships>
</file>

<file path=ppt/notesSlides/_rels/notesSlide70.xml.rels><?xml version="1.0" encoding="UTF-8"?>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9" name="PlaceHolder 1"/>
          <p:cNvSpPr>
            <a:spLocks noGrp="1"/>
          </p:cNvSpPr>
          <p:nvPr>
            <p:ph type="sldImg"/>
          </p:nvPr>
        </p:nvSpPr>
        <p:spPr>
          <a:xfrm>
            <a:off x="0" y="590400"/>
            <a:ext cx="0" cy="0"/>
          </a:xfrm>
          <a:prstGeom prst="rect">
            <a:avLst/>
          </a:prstGeom>
          <a:ln w="0">
            <a:noFill/>
          </a:ln>
        </p:spPr>
      </p:sp>
      <p:sp>
        <p:nvSpPr>
          <p:cNvPr id="120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1" name="PlaceHolder 3"/>
          <p:cNvSpPr>
            <a:spLocks noGrp="1"/>
          </p:cNvSpPr>
          <p:nvPr>
            <p:ph type="sldNum" idx="1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6BBD451-FEA2-4027-9E25-C8E7AAB6871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2846520" y="882720"/>
            <a:ext cx="3179520" cy="2383920"/>
          </a:xfrm>
          <a:prstGeom prst="rect">
            <a:avLst/>
          </a:prstGeom>
          <a:ln w="0">
            <a:noFill/>
          </a:ln>
        </p:spPr>
      </p:sp>
      <p:sp>
        <p:nvSpPr>
          <p:cNvPr id="1203"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defTabSz="914400">
              <a:lnSpc>
                <a:spcPct val="100000"/>
              </a:lnSpc>
              <a:buNone/>
              <a:tabLst>
                <a:tab pos="0" algn="l"/>
              </a:tabLst>
            </a:pPr>
            <a:br>
              <a:rPr sz="2000"/>
            </a:br>
            <a:r>
              <a:rPr lang="tr-TR" sz="1200" b="1" u="none" strike="noStrike">
                <a:solidFill>
                  <a:schemeClr val="dk1"/>
                </a:solidFill>
                <a:effectLst/>
                <a:uFillTx/>
                <a:latin typeface="+mn-lt"/>
                <a:ea typeface="+mn-ea"/>
              </a:rPr>
              <a:t>Elke informatiebron vertelt maar een deel van het verhaal. </a:t>
            </a:r>
            <a:r>
              <a:rPr lang="tr-TR" sz="1200" b="0" u="none" strike="noStrike">
                <a:solidFill>
                  <a:schemeClr val="dk1"/>
                </a:solidFill>
                <a:effectLst/>
                <a:uFillTx/>
                <a:latin typeface="+mn-lt"/>
                <a:ea typeface="+mn-ea"/>
              </a:rPr>
              <a:t>Leerlingen kunnen om verschillende redenen tot hetzelfde antwoord komen. Verschillende leerlingen kunnen ook verschillende strategieën gebruiken om dezelfde taak op te lossen.</a:t>
            </a:r>
            <a:endParaRPr lang="de-DE" sz="1200" b="0" u="none" strike="noStrike">
              <a:solidFill>
                <a:srgbClr val="000000"/>
              </a:solidFill>
              <a:effectLst/>
              <a:uFillTx/>
              <a:latin typeface="Calibri"/>
            </a:endParaRPr>
          </a:p>
          <a:p>
            <a:pPr indent="0" algn="l" defTabSz="914400">
              <a:lnSpc>
                <a:spcPct val="100000"/>
              </a:lnSpc>
              <a:buNone/>
              <a:tabLst>
                <a:tab pos="0" algn="l"/>
              </a:tabLst>
            </a:pPr>
            <a:r>
              <a:rPr lang="tr-TR" sz="1200" b="1" u="none" strike="noStrike">
                <a:solidFill>
                  <a:schemeClr val="dk1"/>
                </a:solidFill>
                <a:effectLst/>
                <a:uFillTx/>
                <a:latin typeface="+mn-lt"/>
                <a:ea typeface="+mn-ea"/>
              </a:rPr>
              <a:t>Richtinggevende vraag voor lerarenopleiders: </a:t>
            </a:r>
            <a:r>
              <a:rPr lang="tr-TR" sz="1200" b="0" u="none" strike="noStrike">
                <a:solidFill>
                  <a:schemeClr val="dk1"/>
                </a:solidFill>
                <a:effectLst/>
                <a:uFillTx/>
                <a:latin typeface="+mn-lt"/>
                <a:ea typeface="+mn-ea"/>
              </a:rPr>
              <a:t>Hoe kunnen eye-trackingdata andere informatiebronnen, zoals antwoorden, uitleg en schriftelijk werk van leerlingen, aanvullen bij het bespreken van hoe leerlingen statistische diagrammen interpreteren of verkeerd interpreteren?</a:t>
            </a:r>
            <a:endParaRPr lang="de-DE" sz="1200" b="0" u="none" strike="noStrike">
              <a:solidFill>
                <a:srgbClr val="000000"/>
              </a:solidFill>
              <a:effectLst/>
              <a:uFillTx/>
              <a:latin typeface="Calibri"/>
            </a:endParaRPr>
          </a:p>
          <a:p>
            <a:pPr indent="0" algn="l" defTabSz="914400">
              <a:lnSpc>
                <a:spcPct val="100000"/>
              </a:lnSpc>
              <a:buNone/>
              <a:tabLst>
                <a:tab pos="0" algn="l"/>
              </a:tabLst>
            </a:pPr>
            <a:br>
              <a:rPr sz="2000"/>
            </a:br>
            <a:endParaRPr lang="de-DE" sz="2000" b="0" u="none" strike="noStrike">
              <a:solidFill>
                <a:srgbClr val="000000"/>
              </a:solidFill>
              <a:effectLst/>
              <a:uFillTx/>
              <a:latin typeface="Calibri"/>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4" name="PlaceHolder 1"/>
          <p:cNvSpPr>
            <a:spLocks noGrp="1"/>
          </p:cNvSpPr>
          <p:nvPr>
            <p:ph type="sldImg"/>
          </p:nvPr>
        </p:nvSpPr>
        <p:spPr>
          <a:xfrm>
            <a:off x="0" y="590400"/>
            <a:ext cx="0" cy="0"/>
          </a:xfrm>
          <a:prstGeom prst="rect">
            <a:avLst/>
          </a:prstGeom>
          <a:ln w="0">
            <a:noFill/>
          </a:ln>
        </p:spPr>
      </p:sp>
      <p:sp>
        <p:nvSpPr>
          <p:cNvPr id="120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6" name="PlaceHolder 3"/>
          <p:cNvSpPr>
            <a:spLocks noGrp="1"/>
          </p:cNvSpPr>
          <p:nvPr>
            <p:ph type="sldNum" idx="13"/>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49051356-F20B-4506-BA03-E1B7D213490A}"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sldImg"/>
          </p:nvPr>
        </p:nvSpPr>
        <p:spPr>
          <a:xfrm>
            <a:off x="0" y="590400"/>
            <a:ext cx="0" cy="0"/>
          </a:xfrm>
          <a:prstGeom prst="rect">
            <a:avLst/>
          </a:prstGeom>
          <a:ln w="0">
            <a:noFill/>
          </a:ln>
        </p:spPr>
      </p:sp>
      <p:sp>
        <p:nvSpPr>
          <p:cNvPr id="1211"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12" name="PlaceHolder 3"/>
          <p:cNvSpPr>
            <a:spLocks noGrp="1"/>
          </p:cNvSpPr>
          <p:nvPr>
            <p:ph type="sldNum" idx="15"/>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D861994-D3A8-4671-BFE0-E918CE83D74C}"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3" name="PlaceHolder 1"/>
          <p:cNvSpPr>
            <a:spLocks noGrp="1"/>
          </p:cNvSpPr>
          <p:nvPr>
            <p:ph type="sldImg"/>
          </p:nvPr>
        </p:nvSpPr>
        <p:spPr>
          <a:xfrm>
            <a:off x="0" y="590400"/>
            <a:ext cx="0" cy="0"/>
          </a:xfrm>
          <a:prstGeom prst="rect">
            <a:avLst/>
          </a:prstGeom>
          <a:ln w="0">
            <a:noFill/>
          </a:ln>
        </p:spPr>
      </p:sp>
      <p:sp>
        <p:nvSpPr>
          <p:cNvPr id="1214"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 cursus bestaat uit vijf hoofdmodules:</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Module 1: Informatie over eye-tracking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Module 2: Stippendiagrammen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Module 3: Histogrammen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Module 4: Casus-staafdiagrammen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Module 5: Boxplots</a:t>
            </a:r>
            <a:endParaRPr lang="de-DE" sz="1200" b="0" u="none" strike="noStrike">
              <a:solidFill>
                <a:srgbClr val="000000"/>
              </a:solidFill>
              <a:effectLst/>
              <a:uFillTx/>
              <a:latin typeface="Calibri"/>
            </a:endParaRPr>
          </a:p>
          <a:p>
            <a:pPr indent="0" algn="l">
              <a:lnSpc>
                <a:spcPct val="100000"/>
              </a:lnSpc>
              <a:buNone/>
            </a:pPr>
            <a:endParaRPr lang="de-DE" sz="1200" b="0" u="none" strike="noStrike">
              <a:solidFill>
                <a:srgbClr val="000000"/>
              </a:solidFill>
              <a:effectLst/>
              <a:uFillTx/>
              <a:latin typeface="Calibri"/>
            </a:endParaRPr>
          </a:p>
        </p:txBody>
      </p:sp>
      <p:sp>
        <p:nvSpPr>
          <p:cNvPr id="1215" name="PlaceHolder 3"/>
          <p:cNvSpPr>
            <a:spLocks noGrp="1"/>
          </p:cNvSpPr>
          <p:nvPr>
            <p:ph type="sldNum" idx="1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2DB0787-C467-4479-9CD6-02D9EE645A19}"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6" name="PlaceHolder 1"/>
          <p:cNvSpPr>
            <a:spLocks noGrp="1"/>
          </p:cNvSpPr>
          <p:nvPr>
            <p:ph type="sldImg"/>
          </p:nvPr>
        </p:nvSpPr>
        <p:spPr>
          <a:xfrm>
            <a:off x="2846520" y="882720"/>
            <a:ext cx="3179520" cy="2383920"/>
          </a:xfrm>
          <a:prstGeom prst="rect">
            <a:avLst/>
          </a:prstGeom>
          <a:ln w="0">
            <a:noFill/>
          </a:ln>
        </p:spPr>
      </p:sp>
      <p:sp>
        <p:nvSpPr>
          <p:cNvPr id="1217"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Bronnen: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1" name="PlaceHolder 1"/>
          <p:cNvSpPr>
            <a:spLocks noGrp="1"/>
          </p:cNvSpPr>
          <p:nvPr>
            <p:ph type="sldImg"/>
          </p:nvPr>
        </p:nvSpPr>
        <p:spPr>
          <a:xfrm>
            <a:off x="0" y="590400"/>
            <a:ext cx="0" cy="0"/>
          </a:xfrm>
          <a:prstGeom prst="rect">
            <a:avLst/>
          </a:prstGeom>
          <a:ln w="0">
            <a:noFill/>
          </a:ln>
        </p:spPr>
      </p:sp>
      <p:sp>
        <p:nvSpPr>
          <p:cNvPr id="1222"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DOEL</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Dit is een gezamenlijke bespreking van één vignet, voorgedaan door de lerarenopleider voordat de docenten zelfstandig in MaMpf gaan werken. De bespreking introduceert de opbouw van de vignetten en laat zien welk redeneerproces in de rest van de cursus wordt verwacht.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STAPPEN OM SAMEN TE DOORLOPEN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1. Maak eerst zelf de statistische opgave. Bekijk de diagramopgave als groep en bepaal het antwoord.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2. Bekijk het antwoord van de leerling. Wat antwoordde de leerling? Welke uitleg gaf de leerling?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3. Analyseer de eye-trackingdata. Bekijk samen de oogbewegingsplot, de hittemap of de oogbewegingsvideo. Waar keek de leerling, in welke volgorde en hoe lang?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4. Formuleer een vermoeden over de aanpak van de leerling. Welke strategie kan de leerling volgens het antwoord en de eye-trackingdata hebben gebruikt?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5. Vergelijk dit vermoeden met de uitleg van de leerling. Ondersteunt of weerlegt de eigen uitleg van de leerling het vermoeden?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6. Benoem mogelijke systematische fouten en onderliggende conceptuele moeilijkheden. Welke systematische fout(en) zie je? Welke conceptuele moeilijkheid kan daaraan ten grondslag liggen?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TIPS VOOR DE BEGELEIDING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Denk bij elke stap hardop, zodat het redeneerproces expliciet wordt.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Vraag docenten hun interpretaties te onderbouwen met concrete aanwijzingen: het antwoord, de uitleg of het kijkpatroon.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Laat expliciet zien hoe verschillende informatiebronnen (antwoord, uitleg en eye-trackingdata) samen een conclusie ondersteunen.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Het doel is niet noodzakelijk één juist antwoord, maar laten zien hoe je zorgvuldig redeneert en interpretaties op aanwijzingen baseert.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NA DEZE DIA</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Docenten werken zelfstandig verder in MaMpf en gebruiken daarbij hetzelfde redeneerproces. (Bron: Cursushandleiding, deel 6.4.)</a:t>
            </a:r>
            <a:endParaRPr lang="de-DE" sz="1200" b="0" u="none" strike="noStrike">
              <a:solidFill>
                <a:srgbClr val="000000"/>
              </a:solidFill>
              <a:effectLst/>
              <a:uFillTx/>
              <a:latin typeface="Calibri"/>
            </a:endParaRPr>
          </a:p>
        </p:txBody>
      </p:sp>
      <p:sp>
        <p:nvSpPr>
          <p:cNvPr id="1223" name="PlaceHolder 3"/>
          <p:cNvSpPr>
            <a:spLocks noGrp="1"/>
          </p:cNvSpPr>
          <p:nvPr>
            <p:ph type="sldNum" idx="18"/>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A0A8E74-7AC2-4A48-BCE0-92275AF1909A}"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4" name="PlaceHolder 1"/>
          <p:cNvSpPr>
            <a:spLocks noGrp="1"/>
          </p:cNvSpPr>
          <p:nvPr>
            <p:ph type="sldImg"/>
          </p:nvPr>
        </p:nvSpPr>
        <p:spPr>
          <a:xfrm>
            <a:off x="0" y="590400"/>
            <a:ext cx="0" cy="0"/>
          </a:xfrm>
          <a:prstGeom prst="rect">
            <a:avLst/>
          </a:prstGeom>
          <a:ln w="0">
            <a:noFill/>
          </a:ln>
        </p:spPr>
      </p:sp>
      <p:sp>
        <p:nvSpPr>
          <p:cNvPr id="122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6" name="PlaceHolder 3"/>
          <p:cNvSpPr>
            <a:spLocks noGrp="1"/>
          </p:cNvSpPr>
          <p:nvPr>
            <p:ph type="sldNum" idx="19"/>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F649D6F-3EE2-4846-AE6E-E0F2F00D05A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sldImg"/>
          </p:nvPr>
        </p:nvSpPr>
        <p:spPr>
          <a:xfrm>
            <a:off x="2846520" y="882720"/>
            <a:ext cx="3179520" cy="2383920"/>
          </a:xfrm>
          <a:prstGeom prst="rect">
            <a:avLst/>
          </a:prstGeom>
          <a:ln w="0">
            <a:noFill/>
          </a:ln>
        </p:spPr>
      </p:sp>
      <p:sp>
        <p:nvSpPr>
          <p:cNvPr id="122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Bron: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9" name="PlaceHolder 1"/>
          <p:cNvSpPr>
            <a:spLocks noGrp="1"/>
          </p:cNvSpPr>
          <p:nvPr>
            <p:ph type="sldImg"/>
          </p:nvPr>
        </p:nvSpPr>
        <p:spPr>
          <a:xfrm>
            <a:off x="0" y="590400"/>
            <a:ext cx="0" cy="0"/>
          </a:xfrm>
          <a:prstGeom prst="rect">
            <a:avLst/>
          </a:prstGeom>
          <a:ln w="0">
            <a:noFill/>
          </a:ln>
        </p:spPr>
      </p:sp>
      <p:sp>
        <p:nvSpPr>
          <p:cNvPr id="123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1" name="PlaceHolder 3"/>
          <p:cNvSpPr>
            <a:spLocks noGrp="1"/>
          </p:cNvSpPr>
          <p:nvPr>
            <p:ph type="sldNum" idx="20"/>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E98A8D3-23BD-4D93-8D24-C245D19B0D4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0" y="590400"/>
            <a:ext cx="0" cy="0"/>
          </a:xfrm>
          <a:prstGeom prst="rect">
            <a:avLst/>
          </a:prstGeom>
          <a:ln w="0">
            <a:noFill/>
          </a:ln>
        </p:spPr>
      </p:sp>
      <p:sp>
        <p:nvSpPr>
          <p:cNvPr id="123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4" name="PlaceHolder 3"/>
          <p:cNvSpPr>
            <a:spLocks noGrp="1"/>
          </p:cNvSpPr>
          <p:nvPr>
            <p:ph type="sldNum" idx="2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A9328E8-4563-4C65-83C5-83CE6E3B2388}"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5" name="PlaceHolder 1"/>
          <p:cNvSpPr>
            <a:spLocks noGrp="1"/>
          </p:cNvSpPr>
          <p:nvPr>
            <p:ph type="sldImg"/>
          </p:nvPr>
        </p:nvSpPr>
        <p:spPr>
          <a:xfrm>
            <a:off x="0" y="590400"/>
            <a:ext cx="0" cy="0"/>
          </a:xfrm>
          <a:prstGeom prst="rect">
            <a:avLst/>
          </a:prstGeom>
          <a:ln w="0">
            <a:noFill/>
          </a:ln>
        </p:spPr>
      </p:sp>
      <p:sp>
        <p:nvSpPr>
          <p:cNvPr id="1236"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37" name="PlaceHolder 3"/>
          <p:cNvSpPr>
            <a:spLocks noGrp="1"/>
          </p:cNvSpPr>
          <p:nvPr>
            <p:ph type="sldNum" idx="2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155831AC-2866-4832-B79B-DDBB6F19FAF2}"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0" y="590400"/>
            <a:ext cx="0" cy="0"/>
          </a:xfrm>
          <a:prstGeom prst="rect">
            <a:avLst/>
          </a:prstGeom>
          <a:ln w="0">
            <a:noFill/>
          </a:ln>
        </p:spPr>
      </p:sp>
      <p:sp>
        <p:nvSpPr>
          <p:cNvPr id="123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0" name="PlaceHolder 3"/>
          <p:cNvSpPr>
            <a:spLocks noGrp="1"/>
          </p:cNvSpPr>
          <p:nvPr>
            <p:ph type="sldNum" idx="23"/>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3C526DD-A9C2-4AF7-83BE-EC31891C8C9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1" name="PlaceHolder 1"/>
          <p:cNvSpPr>
            <a:spLocks noGrp="1"/>
          </p:cNvSpPr>
          <p:nvPr>
            <p:ph type="sldImg"/>
          </p:nvPr>
        </p:nvSpPr>
        <p:spPr>
          <a:xfrm>
            <a:off x="0" y="590400"/>
            <a:ext cx="0" cy="0"/>
          </a:xfrm>
          <a:prstGeom prst="rect">
            <a:avLst/>
          </a:prstGeom>
          <a:ln w="0">
            <a:noFill/>
          </a:ln>
        </p:spPr>
      </p:sp>
      <p:sp>
        <p:nvSpPr>
          <p:cNvPr id="124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3" name="PlaceHolder 3"/>
          <p:cNvSpPr>
            <a:spLocks noGrp="1"/>
          </p:cNvSpPr>
          <p:nvPr>
            <p:ph type="sldNum" idx="2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5BA878F-8B1C-4008-A4F4-1DF908124CA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4" name="PlaceHolder 1"/>
          <p:cNvSpPr>
            <a:spLocks noGrp="1"/>
          </p:cNvSpPr>
          <p:nvPr>
            <p:ph type="sldImg"/>
          </p:nvPr>
        </p:nvSpPr>
        <p:spPr>
          <a:xfrm>
            <a:off x="0" y="590400"/>
            <a:ext cx="0" cy="0"/>
          </a:xfrm>
          <a:prstGeom prst="rect">
            <a:avLst/>
          </a:prstGeom>
          <a:ln w="0">
            <a:noFill/>
          </a:ln>
        </p:spPr>
      </p:sp>
      <p:sp>
        <p:nvSpPr>
          <p:cNvPr id="124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6" name="PlaceHolder 3"/>
          <p:cNvSpPr>
            <a:spLocks noGrp="1"/>
          </p:cNvSpPr>
          <p:nvPr>
            <p:ph type="sldNum" idx="25"/>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691170D5-0AA5-444A-9FF8-B529CEE9867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7" name="PlaceHolder 1"/>
          <p:cNvSpPr>
            <a:spLocks noGrp="1"/>
          </p:cNvSpPr>
          <p:nvPr>
            <p:ph type="sldImg"/>
          </p:nvPr>
        </p:nvSpPr>
        <p:spPr>
          <a:xfrm>
            <a:off x="2846520" y="882720"/>
            <a:ext cx="3179520" cy="2383920"/>
          </a:xfrm>
          <a:prstGeom prst="rect">
            <a:avLst/>
          </a:prstGeom>
          <a:ln w="0">
            <a:noFill/>
          </a:ln>
        </p:spPr>
      </p:sp>
      <p:sp>
        <p:nvSpPr>
          <p:cNvPr id="124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2846520" y="882720"/>
            <a:ext cx="3179520" cy="2383920"/>
          </a:xfrm>
          <a:prstGeom prst="rect">
            <a:avLst/>
          </a:prstGeom>
          <a:ln w="0">
            <a:noFill/>
          </a:ln>
        </p:spPr>
      </p:sp>
      <p:sp>
        <p:nvSpPr>
          <p:cNvPr id="125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Richtinggevende vragen voor de lerarenopleider:</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heb je via de eye-tracking-vignetten geleerd over de interpretatie van stippendiagrammen door leerlingen?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systematische fout is zichtbaar, en welk waarneembaar gedrag in het vignet ondersteunt je interpretatie?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kan dit wijzen op onderliggende conceptuele moeilijkheden?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2846520" y="882720"/>
            <a:ext cx="3179520" cy="2383920"/>
          </a:xfrm>
          <a:prstGeom prst="rect">
            <a:avLst/>
          </a:prstGeom>
          <a:ln w="0">
            <a:noFill/>
          </a:ln>
        </p:spPr>
      </p:sp>
      <p:sp>
        <p:nvSpPr>
          <p:cNvPr id="1252"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Redeneert de leerling over afzonderlijke gegevenspunten of over de verdeling als geheel?</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zou in het denken van de leerling moeten veranderen om van een lokaal naar een globaal perspectief over te gaan?</a:t>
            </a:r>
            <a:endParaRPr lang="de-DE" sz="12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2846520" y="882720"/>
            <a:ext cx="3179520" cy="2383920"/>
          </a:xfrm>
          <a:prstGeom prst="rect">
            <a:avLst/>
          </a:prstGeom>
          <a:ln w="0">
            <a:noFill/>
          </a:ln>
        </p:spPr>
      </p:sp>
      <p:sp>
        <p:nvSpPr>
          <p:cNvPr id="1254"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Gebruik deze dia om de bespreking te openen. Help docenten om verder te kijken dan een onjuist antwoord: waar besteedde de leerling aandacht aan, en hoe kan dat samenhangen met een onderliggende conceptuele moeilijkheid?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laat deze systematische fout zien over hoe de leerling het stippendiagram mogelijk interpreteert?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diagram lijkt de leerling als aanwijzing voor de conclusie te gebruiken?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ziet de leerling mogelijk over het hoofd bij het vergelijken van de twee verdelingen?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helpen om niet alleen afzonderlijke stapels, maar de verdelingen als geheel te vergelijken?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5" name="PlaceHolder 1"/>
          <p:cNvSpPr>
            <a:spLocks noGrp="1"/>
          </p:cNvSpPr>
          <p:nvPr>
            <p:ph type="sldImg"/>
          </p:nvPr>
        </p:nvSpPr>
        <p:spPr>
          <a:xfrm>
            <a:off x="2846520" y="882720"/>
            <a:ext cx="3179520" cy="2383920"/>
          </a:xfrm>
          <a:prstGeom prst="rect">
            <a:avLst/>
          </a:prstGeom>
          <a:ln w="0">
            <a:noFill/>
          </a:ln>
        </p:spPr>
      </p:sp>
      <p:sp>
        <p:nvSpPr>
          <p:cNvPr id="125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hoe eye-trackingdata een vermoeden over frequentie-waarde-verwarring kunnen ondersteunen of aanscherpen. Moedig docenten aan het antwoord, het kijkpatroon en een mogelijke interpretatie van het diagram met elkaar te verbinden.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Op welke kenmerken van het stippendiagram kan een leerling letten als die frequentie en gemeten waarde verwart?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zou het vermoeden ondersteunen dat de leerling de hoogte van een stapel als waarde beschouwt?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vraag zou je de leerling kunnen stellen om te achterhalen hoe die de stippen, stapels en horizontale as begrijpt?</a:t>
            </a:r>
            <a:endParaRPr lang="de-DE" sz="1200" b="0" u="none" strike="noStrike">
              <a:solidFill>
                <a:srgbClr val="000000"/>
              </a:solidFill>
              <a:effectLst/>
              <a:uFillTx/>
              <a:latin typeface="Calibri"/>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7" name="PlaceHolder 1"/>
          <p:cNvSpPr>
            <a:spLocks noGrp="1"/>
          </p:cNvSpPr>
          <p:nvPr>
            <p:ph type="sldImg"/>
          </p:nvPr>
        </p:nvSpPr>
        <p:spPr>
          <a:xfrm>
            <a:off x="0" y="590400"/>
            <a:ext cx="0" cy="0"/>
          </a:xfrm>
          <a:prstGeom prst="rect">
            <a:avLst/>
          </a:prstGeom>
          <a:ln w="0">
            <a:noFill/>
          </a:ln>
        </p:spPr>
      </p:sp>
      <p:sp>
        <p:nvSpPr>
          <p:cNvPr id="125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59" name="PlaceHolder 3"/>
          <p:cNvSpPr>
            <a:spLocks noGrp="1"/>
          </p:cNvSpPr>
          <p:nvPr>
            <p:ph type="sldNum" idx="2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C2B2FAD-754E-4374-A22E-10BBC1CF8815}"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0" name="PlaceHolder 1"/>
          <p:cNvSpPr>
            <a:spLocks noGrp="1"/>
          </p:cNvSpPr>
          <p:nvPr>
            <p:ph type="sldImg"/>
          </p:nvPr>
        </p:nvSpPr>
        <p:spPr>
          <a:xfrm>
            <a:off x="0" y="590400"/>
            <a:ext cx="0" cy="0"/>
          </a:xfrm>
          <a:prstGeom prst="rect">
            <a:avLst/>
          </a:prstGeom>
          <a:ln w="0">
            <a:noFill/>
          </a:ln>
        </p:spPr>
      </p:sp>
      <p:sp>
        <p:nvSpPr>
          <p:cNvPr id="1261"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62" name="PlaceHolder 3"/>
          <p:cNvSpPr>
            <a:spLocks noGrp="1"/>
          </p:cNvSpPr>
          <p:nvPr>
            <p:ph type="sldNum" idx="2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85C5D1F-5662-4CAD-808F-25AA1B6B641B}"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3" name="PlaceHolder 1"/>
          <p:cNvSpPr>
            <a:spLocks noGrp="1"/>
          </p:cNvSpPr>
          <p:nvPr>
            <p:ph type="sldImg"/>
          </p:nvPr>
        </p:nvSpPr>
        <p:spPr>
          <a:xfrm>
            <a:off x="0" y="590400"/>
            <a:ext cx="0" cy="0"/>
          </a:xfrm>
          <a:prstGeom prst="rect">
            <a:avLst/>
          </a:prstGeom>
          <a:ln w="0">
            <a:noFill/>
          </a:ln>
        </p:spPr>
      </p:sp>
      <p:sp>
        <p:nvSpPr>
          <p:cNvPr id="1264"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65" name="PlaceHolder 3"/>
          <p:cNvSpPr>
            <a:spLocks noGrp="1"/>
          </p:cNvSpPr>
          <p:nvPr>
            <p:ph type="sldNum" idx="2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0EF14270-AB1D-49C2-A88A-417187CB9E9C}"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6" name="PlaceHolder 1"/>
          <p:cNvSpPr>
            <a:spLocks noGrp="1"/>
          </p:cNvSpPr>
          <p:nvPr>
            <p:ph type="sldImg"/>
          </p:nvPr>
        </p:nvSpPr>
        <p:spPr>
          <a:xfrm>
            <a:off x="2846520" y="882720"/>
            <a:ext cx="3179520" cy="2383920"/>
          </a:xfrm>
          <a:prstGeom prst="rect">
            <a:avLst/>
          </a:prstGeom>
          <a:ln w="0">
            <a:noFill/>
          </a:ln>
        </p:spPr>
      </p:sp>
      <p:sp>
        <p:nvSpPr>
          <p:cNvPr id="1267"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8" name="PlaceHolder 1"/>
          <p:cNvSpPr>
            <a:spLocks noGrp="1"/>
          </p:cNvSpPr>
          <p:nvPr>
            <p:ph type="sldImg"/>
          </p:nvPr>
        </p:nvSpPr>
        <p:spPr>
          <a:xfrm>
            <a:off x="0" y="590400"/>
            <a:ext cx="0" cy="0"/>
          </a:xfrm>
          <a:prstGeom prst="rect">
            <a:avLst/>
          </a:prstGeom>
          <a:ln w="0">
            <a:noFill/>
          </a:ln>
        </p:spPr>
      </p:sp>
      <p:sp>
        <p:nvSpPr>
          <p:cNvPr id="1269"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70" name="PlaceHolder 3"/>
          <p:cNvSpPr>
            <a:spLocks noGrp="1"/>
          </p:cNvSpPr>
          <p:nvPr>
            <p:ph type="sldNum" idx="29"/>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42EC089-F3E3-4FB2-8ACB-46F2CF7E0F6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1" name="PlaceHolder 1"/>
          <p:cNvSpPr>
            <a:spLocks noGrp="1"/>
          </p:cNvSpPr>
          <p:nvPr>
            <p:ph type="sldImg"/>
          </p:nvPr>
        </p:nvSpPr>
        <p:spPr>
          <a:xfrm>
            <a:off x="2846520" y="882720"/>
            <a:ext cx="3179520" cy="2383920"/>
          </a:xfrm>
          <a:prstGeom prst="rect">
            <a:avLst/>
          </a:prstGeom>
          <a:ln w="0">
            <a:noFill/>
          </a:ln>
        </p:spPr>
      </p:sp>
      <p:sp>
        <p:nvSpPr>
          <p:cNvPr id="1272"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denkt de leerling dat de staafhoogte voorstelt: een frequentie of een gemeten waarde?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 fout van de leerling samen met diens begrip van het gemiddelde als evenwichtspunt van de verdeling?</a:t>
            </a:r>
            <a:endParaRPr lang="de-DE" sz="1200" b="0" u="none" strike="noStrike">
              <a:solidFill>
                <a:srgbClr val="000000"/>
              </a:solidFill>
              <a:effectLst/>
              <a:uFillTx/>
              <a:latin typeface="Calibri"/>
            </a:endParaRPr>
          </a:p>
          <a:p>
            <a:pPr indent="0" algn="l">
              <a:lnSpc>
                <a:spcPct val="100000"/>
              </a:lnSpc>
              <a:buNone/>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3" name="PlaceHolder 1"/>
          <p:cNvSpPr>
            <a:spLocks noGrp="1"/>
          </p:cNvSpPr>
          <p:nvPr>
            <p:ph type="sldImg"/>
          </p:nvPr>
        </p:nvSpPr>
        <p:spPr>
          <a:xfrm>
            <a:off x="2846520" y="882720"/>
            <a:ext cx="3179520" cy="2383920"/>
          </a:xfrm>
          <a:prstGeom prst="rect">
            <a:avLst/>
          </a:prstGeom>
          <a:ln w="0">
            <a:noFill/>
          </a:ln>
        </p:spPr>
      </p:sp>
      <p:sp>
        <p:nvSpPr>
          <p:cNvPr id="1274"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Bij deze opgave identificeren docenten mogelijke frequentie-waarde-verwarring aan de hand van meerdere oogbewegingsplots. Bespreek welke aanwijzingen zij voor hun indeling gebruiken en wat je op basis van alleen eye-trackingdata wel en niet kunt afleiden.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kijkpatronen wijzen bij deze histogramopgave op frequentie-waarde-verwarring?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leerlingen zijn lastiger in te delen, en waarom zijn de aanwijzingen uit hun kijkpatronen minder duidelijk?</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kan het antwoord of de uitleg van een leerling je interpretatie van de eye-trackingdata versterken of veranderen?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betekent het voor het onderwijs als meerdere leerlingen bij dezelfde opgave vergelijkbare kijkpatronen vertonen?</a:t>
            </a:r>
            <a:endParaRPr lang="de-DE" sz="12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5" name="PlaceHolder 1"/>
          <p:cNvSpPr>
            <a:spLocks noGrp="1"/>
          </p:cNvSpPr>
          <p:nvPr>
            <p:ph type="sldImg"/>
          </p:nvPr>
        </p:nvSpPr>
        <p:spPr>
          <a:xfrm>
            <a:off x="2846520" y="882720"/>
            <a:ext cx="3179520" cy="2383920"/>
          </a:xfrm>
          <a:prstGeom prst="rect">
            <a:avLst/>
          </a:prstGeom>
          <a:ln w="0">
            <a:noFill/>
          </a:ln>
        </p:spPr>
      </p:sp>
      <p:sp>
        <p:nvSpPr>
          <p:cNvPr id="127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leerlingen die afgaan op een zichtbaar en telbaar kenmerk van het histogram, het aantal staven, in plaats van te redeneren over de gemeten waarden, frequenties en verdeling als geheel.</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Waarom valt het aantal zichtbare staven bij deze opgave mogelijk sterk op?</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ziet een leerling mogelijk over het hoofd als die het oordeel vooral op het aantal staven baseert?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zou ondersteunen dat de leerling zich op het aantal staven richt?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Met welke vervolgvraag kun je de aandacht richten op de positie van de staven en de totale verdeling?</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7" name="PlaceHolder 1"/>
          <p:cNvSpPr>
            <a:spLocks noGrp="1"/>
          </p:cNvSpPr>
          <p:nvPr>
            <p:ph type="sldImg"/>
          </p:nvPr>
        </p:nvSpPr>
        <p:spPr>
          <a:xfrm>
            <a:off x="2846520" y="882720"/>
            <a:ext cx="3179520" cy="2383920"/>
          </a:xfrm>
          <a:prstGeom prst="rect">
            <a:avLst/>
          </a:prstGeom>
          <a:ln w="0">
            <a:noFill/>
          </a:ln>
        </p:spPr>
      </p:sp>
      <p:sp>
        <p:nvSpPr>
          <p:cNvPr id="127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Gebruik deze dia om de systematische fout “som voor gemiddelde: som van frequenties” te onderscheiden van andere fouten bij histogrammen. Bespreek wat de leerling als gegevens behandelt en hoe het kijkpatroon deze interpretatie kan ondersteunen.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zegt de systematische fout “som voor gemiddelde: som van frequenties” over wat de leerling in een histogram als gegevens ziet?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deze fout samen met frequentie-waarde-verwarring, en hoe verschilt ze daarvan?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verwacht je van een leerling die de frequenties optelt en door het aantal staven deelt?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Met welke vervolgopgave of vraag kun je onderscheid maken tussen frequentie-waarde-verwarring en “som voor gemiddelde: som van frequenties”?</a:t>
            </a:r>
            <a:endParaRPr lang="de-DE" sz="12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9" name="PlaceHolder 1"/>
          <p:cNvSpPr>
            <a:spLocks noGrp="1"/>
          </p:cNvSpPr>
          <p:nvPr>
            <p:ph type="sldImg"/>
          </p:nvPr>
        </p:nvSpPr>
        <p:spPr>
          <a:xfrm>
            <a:off x="2846520" y="882720"/>
            <a:ext cx="3179520" cy="2383920"/>
          </a:xfrm>
          <a:prstGeom prst="rect">
            <a:avLst/>
          </a:prstGeom>
          <a:ln w="0">
            <a:noFill/>
          </a:ln>
        </p:spPr>
      </p:sp>
      <p:sp>
        <p:nvSpPr>
          <p:cNvPr id="128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Richt de bespreking op de lokale vergelijking van de twee histogrammen, staaf voor staaf. Zet dit tegenover de interpretatie van de volledige verdeling, met inbegrip van centrum, verschuiving, spreiding en vorm.</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laat paarsgewijze vergelijking van stapels zien over hoe de leerling de histogrammen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globale kenmerken van de verdelingen ziet de leerling mogelijk over het hoofd?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ondersteunt het vermoeden dat de leerling staven paarsgewijs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aansporen om de verdelingen als geheel te vergelijken?</a:t>
            </a:r>
            <a:endParaRPr lang="de-DE" sz="1200" b="0" u="none" strike="noStrike">
              <a:solidFill>
                <a:srgbClr val="000000"/>
              </a:solidFill>
              <a:effectLst/>
              <a:uFillTx/>
              <a:latin typeface="Calibri"/>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1" name="PlaceHolder 1"/>
          <p:cNvSpPr>
            <a:spLocks noGrp="1"/>
          </p:cNvSpPr>
          <p:nvPr>
            <p:ph type="sldImg"/>
          </p:nvPr>
        </p:nvSpPr>
        <p:spPr>
          <a:xfrm>
            <a:off x="0" y="590400"/>
            <a:ext cx="0" cy="0"/>
          </a:xfrm>
          <a:prstGeom prst="rect">
            <a:avLst/>
          </a:prstGeom>
          <a:ln w="0">
            <a:noFill/>
          </a:ln>
        </p:spPr>
      </p:sp>
      <p:sp>
        <p:nvSpPr>
          <p:cNvPr id="128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3" name="PlaceHolder 3"/>
          <p:cNvSpPr>
            <a:spLocks noGrp="1"/>
          </p:cNvSpPr>
          <p:nvPr>
            <p:ph type="sldNum" idx="30"/>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2039731-899E-42D2-8683-2B415E2DD43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4" name="PlaceHolder 1"/>
          <p:cNvSpPr>
            <a:spLocks noGrp="1"/>
          </p:cNvSpPr>
          <p:nvPr>
            <p:ph type="sldImg"/>
          </p:nvPr>
        </p:nvSpPr>
        <p:spPr>
          <a:xfrm>
            <a:off x="0" y="590400"/>
            <a:ext cx="0" cy="0"/>
          </a:xfrm>
          <a:prstGeom prst="rect">
            <a:avLst/>
          </a:prstGeom>
          <a:ln w="0">
            <a:noFill/>
          </a:ln>
        </p:spPr>
      </p:sp>
      <p:sp>
        <p:nvSpPr>
          <p:cNvPr id="128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lnSpc>
                <a:spcPct val="100000"/>
              </a:lnSpc>
              <a:buNone/>
            </a:pPr>
            <a:br>
              <a:rPr sz="2000"/>
            </a:br>
            <a:br>
              <a:rPr sz="2000"/>
            </a:br>
            <a:endParaRPr lang="de-DE" sz="2000" b="0" u="none" strike="noStrike">
              <a:solidFill>
                <a:srgbClr val="000000"/>
              </a:solidFill>
              <a:effectLst/>
              <a:uFillTx/>
              <a:latin typeface="Calibri"/>
            </a:endParaRPr>
          </a:p>
        </p:txBody>
      </p:sp>
      <p:sp>
        <p:nvSpPr>
          <p:cNvPr id="1286" name="PlaceHolder 3"/>
          <p:cNvSpPr>
            <a:spLocks noGrp="1"/>
          </p:cNvSpPr>
          <p:nvPr>
            <p:ph type="sldNum" idx="3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20FF4CD-4033-4B62-BC2A-C73E3BFE4CC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7" name="PlaceHolder 1"/>
          <p:cNvSpPr>
            <a:spLocks noGrp="1"/>
          </p:cNvSpPr>
          <p:nvPr>
            <p:ph type="sldImg"/>
          </p:nvPr>
        </p:nvSpPr>
        <p:spPr>
          <a:xfrm>
            <a:off x="0" y="590400"/>
            <a:ext cx="0" cy="0"/>
          </a:xfrm>
          <a:prstGeom prst="rect">
            <a:avLst/>
          </a:prstGeom>
          <a:ln w="0">
            <a:noFill/>
          </a:ln>
        </p:spPr>
      </p:sp>
      <p:sp>
        <p:nvSpPr>
          <p:cNvPr id="128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89" name="PlaceHolder 3"/>
          <p:cNvSpPr>
            <a:spLocks noGrp="1"/>
          </p:cNvSpPr>
          <p:nvPr>
            <p:ph type="sldNum" idx="3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34DEDA8-8566-4B7D-823B-E54BE09E326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0" name="PlaceHolder 1"/>
          <p:cNvSpPr>
            <a:spLocks noGrp="1"/>
          </p:cNvSpPr>
          <p:nvPr>
            <p:ph type="sldImg"/>
          </p:nvPr>
        </p:nvSpPr>
        <p:spPr>
          <a:xfrm>
            <a:off x="2846520" y="882720"/>
            <a:ext cx="3179520" cy="2383920"/>
          </a:xfrm>
          <a:prstGeom prst="rect">
            <a:avLst/>
          </a:prstGeom>
          <a:ln w="0">
            <a:noFill/>
          </a:ln>
        </p:spPr>
      </p:sp>
      <p:sp>
        <p:nvSpPr>
          <p:cNvPr id="1291"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590400"/>
            <a:ext cx="0" cy="0"/>
          </a:xfrm>
          <a:prstGeom prst="rect">
            <a:avLst/>
          </a:prstGeom>
          <a:ln w="0">
            <a:noFill/>
          </a:ln>
        </p:spPr>
      </p:sp>
      <p:sp>
        <p:nvSpPr>
          <p:cNvPr id="129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3"/>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9141FAC-B8B6-4564-9684-34B31FB5F6D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2846520" y="882720"/>
            <a:ext cx="3179520" cy="2383920"/>
          </a:xfrm>
          <a:prstGeom prst="rect">
            <a:avLst/>
          </a:prstGeom>
          <a:ln w="0">
            <a:noFill/>
          </a:ln>
        </p:spPr>
      </p:sp>
      <p:sp>
        <p:nvSpPr>
          <p:cNvPr id="129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denkt de leerling dat elke staaf voorstelt: een frequentie of een gemeten waarde?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verandert de aanpak van de leerling wanneer het diagram nulwaarden bevat?</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7" name="PlaceHolder 1"/>
          <p:cNvSpPr>
            <a:spLocks noGrp="1"/>
          </p:cNvSpPr>
          <p:nvPr>
            <p:ph type="sldImg"/>
          </p:nvPr>
        </p:nvSpPr>
        <p:spPr>
          <a:xfrm>
            <a:off x="2846520" y="882720"/>
            <a:ext cx="3179520" cy="2383920"/>
          </a:xfrm>
          <a:prstGeom prst="rect">
            <a:avLst/>
          </a:prstGeom>
          <a:ln w="0">
            <a:noFill/>
          </a:ln>
        </p:spPr>
      </p:sp>
      <p:sp>
        <p:nvSpPr>
          <p:cNvPr id="1298"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Bespreek hoe leerlingen zichtbare staven in casus-staafdiagrammen kunnen vergelijken zonder alle gemeten waarden mee te nemen. Let vooral op of zij nulwaarden opmerken en meenemen in hun redenering over het gemiddelde.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staven of waarden lijkt de leerling mee te nemen bij het vergelijken van de twee casus-staafdiagrammen?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Neemt de leerling ook nulwaarden als gemeten waarden mee? Welke aanwijzingen ondersteunen je interpretatie?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verwacht je van een leerling die vooral zichtbare staven met een waarde boven nul vergelijkt?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 leerling helpen te zien dat elke casus, ook die met een nulwaarde, bijdraagt aan het gemiddelde?</a:t>
            </a:r>
            <a:endParaRPr lang="de-DE" sz="1200" b="0" u="none" strike="noStrike">
              <a:solidFill>
                <a:srgbClr val="000000"/>
              </a:solidFill>
              <a:effectLst/>
              <a:uFillTx/>
              <a:latin typeface="Calibri"/>
            </a:endParaRP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9" name="PlaceHolder 1"/>
          <p:cNvSpPr>
            <a:spLocks noGrp="1"/>
          </p:cNvSpPr>
          <p:nvPr>
            <p:ph type="sldImg"/>
          </p:nvPr>
        </p:nvSpPr>
        <p:spPr>
          <a:xfrm>
            <a:off x="2846520" y="882720"/>
            <a:ext cx="3179520" cy="2383920"/>
          </a:xfrm>
          <a:prstGeom prst="rect">
            <a:avLst/>
          </a:prstGeom>
          <a:ln w="0">
            <a:noFill/>
          </a:ln>
        </p:spPr>
      </p:sp>
      <p:sp>
        <p:nvSpPr>
          <p:cNvPr id="1300"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Deze bespreking gaat over het onterecht toepassen van een histogrambenadering op casus-staafdiagrammen. Moedig docenten aan te benoemen wat de leerling mogelijk aanneemt over staafhoogte, visueel patroon en gemiddelde.</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zegt deze fout mogelijk over hoe de leerling diagrammen met staven interpreteert?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casus-staafdiagram kunnen een interpretatie als histogram uitlokken?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kijkpatroon ondersteunt het vermoeden dat de leerling op een visueel patroon, symmetrie of evenwicht let?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het verschil tussen histogrammen en casus-staafdiagrammen expliciet maken in een klassengesprek?</a:t>
            </a:r>
            <a:endParaRPr lang="de-DE" sz="1200" b="0" u="none" strike="noStrike">
              <a:solidFill>
                <a:srgbClr val="000000"/>
              </a:solidFill>
              <a:effectLst/>
              <a:uFillTx/>
              <a:latin typeface="Calibri"/>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1" name="PlaceHolder 1"/>
          <p:cNvSpPr>
            <a:spLocks noGrp="1"/>
          </p:cNvSpPr>
          <p:nvPr>
            <p:ph type="sldImg"/>
          </p:nvPr>
        </p:nvSpPr>
        <p:spPr>
          <a:xfrm>
            <a:off x="0" y="590400"/>
            <a:ext cx="0" cy="0"/>
          </a:xfrm>
          <a:prstGeom prst="rect">
            <a:avLst/>
          </a:prstGeom>
          <a:ln w="0">
            <a:noFill/>
          </a:ln>
        </p:spPr>
      </p:sp>
      <p:sp>
        <p:nvSpPr>
          <p:cNvPr id="130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3" name="PlaceHolder 3"/>
          <p:cNvSpPr>
            <a:spLocks noGrp="1"/>
          </p:cNvSpPr>
          <p:nvPr>
            <p:ph type="sldNum" idx="3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BA190A1-293D-4E18-9F0A-104925247BE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4" name="PlaceHolder 1"/>
          <p:cNvSpPr>
            <a:spLocks noGrp="1"/>
          </p:cNvSpPr>
          <p:nvPr>
            <p:ph type="sldImg"/>
          </p:nvPr>
        </p:nvSpPr>
        <p:spPr>
          <a:xfrm>
            <a:off x="0" y="590400"/>
            <a:ext cx="0" cy="0"/>
          </a:xfrm>
          <a:prstGeom prst="rect">
            <a:avLst/>
          </a:prstGeom>
          <a:ln w="0">
            <a:noFill/>
          </a:ln>
        </p:spPr>
      </p:sp>
      <p:sp>
        <p:nvSpPr>
          <p:cNvPr id="130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6" name="PlaceHolder 3"/>
          <p:cNvSpPr>
            <a:spLocks noGrp="1"/>
          </p:cNvSpPr>
          <p:nvPr>
            <p:ph type="sldNum" idx="35"/>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2ECEFB1-94E7-416A-B580-57B4CAE22F27}"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590400"/>
            <a:ext cx="0" cy="0"/>
          </a:xfrm>
          <a:prstGeom prst="rect">
            <a:avLst/>
          </a:prstGeom>
          <a:ln w="0">
            <a:noFill/>
          </a:ln>
        </p:spPr>
      </p:sp>
      <p:sp>
        <p:nvSpPr>
          <p:cNvPr id="13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3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E9725B72-5D5B-4236-BB6B-99E52FB9722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2846520" y="882720"/>
            <a:ext cx="3179520" cy="2383920"/>
          </a:xfrm>
          <a:prstGeom prst="rect">
            <a:avLst/>
          </a:prstGeom>
          <a:ln w="0">
            <a:noFill/>
          </a:ln>
        </p:spPr>
      </p:sp>
      <p:sp>
        <p:nvSpPr>
          <p:cNvPr id="1311"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2" name="PlaceHolder 1"/>
          <p:cNvSpPr>
            <a:spLocks noGrp="1"/>
          </p:cNvSpPr>
          <p:nvPr>
            <p:ph type="sldImg"/>
          </p:nvPr>
        </p:nvSpPr>
        <p:spPr>
          <a:xfrm>
            <a:off x="0" y="590400"/>
            <a:ext cx="0" cy="0"/>
          </a:xfrm>
          <a:prstGeom prst="rect">
            <a:avLst/>
          </a:prstGeom>
          <a:ln w="0">
            <a:noFill/>
          </a:ln>
        </p:spPr>
      </p:sp>
      <p:sp>
        <p:nvSpPr>
          <p:cNvPr id="131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4" name="PlaceHolder 3"/>
          <p:cNvSpPr>
            <a:spLocks noGrp="1"/>
          </p:cNvSpPr>
          <p:nvPr>
            <p:ph type="sldNum" idx="3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0A8D4A7-BEA8-4816-847E-410123BA69DB}"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5" name="PlaceHolder 1"/>
          <p:cNvSpPr>
            <a:spLocks noGrp="1"/>
          </p:cNvSpPr>
          <p:nvPr>
            <p:ph type="sldImg"/>
          </p:nvPr>
        </p:nvSpPr>
        <p:spPr>
          <a:xfrm>
            <a:off x="2846520" y="882720"/>
            <a:ext cx="3179520" cy="2383920"/>
          </a:xfrm>
          <a:prstGeom prst="rect">
            <a:avLst/>
          </a:prstGeom>
          <a:ln w="0">
            <a:noFill/>
          </a:ln>
        </p:spPr>
      </p:sp>
      <p:sp>
        <p:nvSpPr>
          <p:cNvPr id="131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Op welk onderdeel van de boxplot baseert de leerling zich, en komt dit overeen met wat dat onderdeel werkelijk weergeeft?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Begrijpt de leerling dat elk deel van de boxplot hetzelfde aandeel van de gegevens weergeeft, ongeacht de zichtbare grootte?</a:t>
            </a:r>
            <a:endParaRPr lang="de-DE" sz="12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7" name="PlaceHolder 1"/>
          <p:cNvSpPr>
            <a:spLocks noGrp="1"/>
          </p:cNvSpPr>
          <p:nvPr>
            <p:ph type="sldImg"/>
          </p:nvPr>
        </p:nvSpPr>
        <p:spPr>
          <a:xfrm>
            <a:off x="2846520" y="882720"/>
            <a:ext cx="3177720" cy="2382480"/>
          </a:xfrm>
          <a:prstGeom prst="rect">
            <a:avLst/>
          </a:prstGeom>
          <a:ln w="0">
            <a:noFill/>
          </a:ln>
        </p:spPr>
      </p:sp>
      <p:sp>
        <p:nvSpPr>
          <p:cNvPr id="1318" name="PlaceHolder 2"/>
          <p:cNvSpPr>
            <a:spLocks noGrp="1"/>
          </p:cNvSpPr>
          <p:nvPr>
            <p:ph type="body"/>
          </p:nvPr>
        </p:nvSpPr>
        <p:spPr>
          <a:xfrm>
            <a:off x="887400" y="3400560"/>
            <a:ext cx="7094880" cy="277884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Deze opgave verschuift de bespreking van het herkennen van een fout naar het kiezen van opgaven die een conceptuele moeilijkheid zichtbaar kunnen maken. Bespreek wat een opgave bruikbaar maakt om mediaan-bias te onderzoeken.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moet een opgavenset zichtbaar maken als je mediaan-bias wilt onderzoeken?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antwoord verwacht je van een leerling die vooral op de mediaan afgaat, en waarom?</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Waarom levert de ene opgavenset meer informatie op dan de andere over juist deze conceptuele moeilijkheid?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helpt de keuze van een vervolgopgave je meer te weten te komen over het begrip van boxplots door de leerling?</a:t>
            </a:r>
            <a:endParaRPr lang="de-DE" sz="1200" b="0" u="none" strike="noStrike">
              <a:solidFill>
                <a:srgbClr val="000000"/>
              </a:solidFill>
              <a:effectLst/>
              <a:uFillTx/>
              <a:latin typeface="Calibri"/>
            </a:endParaRPr>
          </a:p>
        </p:txBody>
      </p:sp>
      <p:sp>
        <p:nvSpPr>
          <p:cNvPr id="1319" name="PlaceHolder 3"/>
          <p:cNvSpPr>
            <a:spLocks noGrp="1"/>
          </p:cNvSpPr>
          <p:nvPr>
            <p:ph type="sldNum" idx="38"/>
          </p:nvPr>
        </p:nvSpPr>
        <p:spPr>
          <a:xfrm>
            <a:off x="5027400" y="6711480"/>
            <a:ext cx="3840840" cy="35136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D061D492-608A-42D0-A2D8-4D9C031319BC}"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0" name="PlaceHolder 1"/>
          <p:cNvSpPr>
            <a:spLocks noGrp="1"/>
          </p:cNvSpPr>
          <p:nvPr>
            <p:ph type="sldImg"/>
          </p:nvPr>
        </p:nvSpPr>
        <p:spPr>
          <a:xfrm>
            <a:off x="2846520" y="882720"/>
            <a:ext cx="3179520" cy="2383920"/>
          </a:xfrm>
          <a:prstGeom prst="rect">
            <a:avLst/>
          </a:prstGeom>
          <a:ln w="0">
            <a:noFill/>
          </a:ln>
        </p:spPr>
      </p:sp>
      <p:sp>
        <p:nvSpPr>
          <p:cNvPr id="1321"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Richt de bespreking op specifieke kenmerken van een boxplotopgave die kunnen uitlokken dat een leerling oppervlakte en frequentie verwart. Laat docenten hun interpretatie onderbouwen met kenmerken van de opgave en, waar relevant, met de verwachte redenering van de leerling.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de boxplotopgave kunnen een leerling ertoe brengen de lengte of oppervlakte van de box als frequentie te interpreteren?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 zou een leerling die oppervlakte (lengte) en frequentie verwart in deze opgave waarschijnlijk op letten?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aanwijzingen zouden je ervan overtuigen dat deze fout waarschijnlijk optreedt?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deze fout samen met het begrip van de leerling van wat de box en de snorren weergeven?</a:t>
            </a:r>
            <a:endParaRPr lang="de-DE" sz="1200" b="0" u="none" strike="noStrike">
              <a:solidFill>
                <a:srgbClr val="000000"/>
              </a:solidFill>
              <a:effectLst/>
              <a:uFillTx/>
              <a:latin typeface="Calibri"/>
            </a:endParaRPr>
          </a:p>
        </p:txBody>
      </p:sp>
      <p:sp>
        <p:nvSpPr>
          <p:cNvPr id="1322" name="PlaceHolder 3"/>
          <p:cNvSpPr>
            <a:spLocks noGrp="1"/>
          </p:cNvSpPr>
          <p:nvPr>
            <p:ph type="sldNum" idx="39"/>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AB57CA7-9A46-4B0B-B356-1C78E623D039}"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3" name="PlaceHolder 1"/>
          <p:cNvSpPr>
            <a:spLocks noGrp="1"/>
          </p:cNvSpPr>
          <p:nvPr>
            <p:ph type="sldImg"/>
          </p:nvPr>
        </p:nvSpPr>
        <p:spPr>
          <a:xfrm>
            <a:off x="2846520" y="882720"/>
            <a:ext cx="3179520" cy="2383920"/>
          </a:xfrm>
          <a:prstGeom prst="rect">
            <a:avLst/>
          </a:prstGeom>
          <a:ln w="0">
            <a:noFill/>
          </a:ln>
        </p:spPr>
      </p:sp>
      <p:sp>
        <p:nvSpPr>
          <p:cNvPr id="1324"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kijkpatroon ondersteunen het vermoeden dat de leerling oppervlakte (lengte) en frequentie verwart?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Kunnen meerdere kijkpatronen passen bij een onjuiste interpretatie? Welke aanvullende informatie heb je nodig om te beslissen?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laten de verschillende kijkpatronen zien dat leerlingen dezelfde boxplotopgave op verschillende manieren kunnen aanpakken?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deze eye-trackingdata gebruiken om vervolgvragen aan een leerling te formuleren?</a:t>
            </a:r>
            <a:endParaRPr lang="de-DE" sz="1200" b="0" u="none" strike="noStrike">
              <a:solidFill>
                <a:srgbClr val="000000"/>
              </a:solidFill>
              <a:effectLst/>
              <a:uFillTx/>
              <a:latin typeface="Calibri"/>
            </a:endParaRPr>
          </a:p>
        </p:txBody>
      </p:sp>
      <p:sp>
        <p:nvSpPr>
          <p:cNvPr id="1325" name="PlaceHolder 3"/>
          <p:cNvSpPr>
            <a:spLocks noGrp="1"/>
          </p:cNvSpPr>
          <p:nvPr>
            <p:ph type="sldNum" idx="40"/>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A20BB9E6-0308-401F-82B6-5B32FC789AF5}"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6" name="PlaceHolder 1"/>
          <p:cNvSpPr>
            <a:spLocks noGrp="1"/>
          </p:cNvSpPr>
          <p:nvPr>
            <p:ph type="sldImg"/>
          </p:nvPr>
        </p:nvSpPr>
        <p:spPr>
          <a:xfrm>
            <a:off x="0" y="590400"/>
            <a:ext cx="0" cy="0"/>
          </a:xfrm>
          <a:prstGeom prst="rect">
            <a:avLst/>
          </a:prstGeom>
          <a:ln w="0">
            <a:noFill/>
          </a:ln>
        </p:spPr>
      </p:sp>
      <p:sp>
        <p:nvSpPr>
          <p:cNvPr id="1327"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28" name="PlaceHolder 3"/>
          <p:cNvSpPr>
            <a:spLocks noGrp="1"/>
          </p:cNvSpPr>
          <p:nvPr>
            <p:ph type="sldNum" idx="4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9B30956D-5476-42D1-B2B7-0F7F94A7838A}"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9" name="PlaceHolder 1"/>
          <p:cNvSpPr>
            <a:spLocks noGrp="1"/>
          </p:cNvSpPr>
          <p:nvPr>
            <p:ph type="sldImg"/>
          </p:nvPr>
        </p:nvSpPr>
        <p:spPr>
          <a:xfrm>
            <a:off x="0" y="590400"/>
            <a:ext cx="0" cy="0"/>
          </a:xfrm>
          <a:prstGeom prst="rect">
            <a:avLst/>
          </a:prstGeom>
          <a:ln w="0">
            <a:noFill/>
          </a:ln>
        </p:spPr>
      </p:sp>
      <p:sp>
        <p:nvSpPr>
          <p:cNvPr id="133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31" name="PlaceHolder 3"/>
          <p:cNvSpPr>
            <a:spLocks noGrp="1"/>
          </p:cNvSpPr>
          <p:nvPr>
            <p:ph type="sldNum" idx="4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21FB0A6-FD86-466B-A020-1F9E113B1294}"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2" name="PlaceHolder 1"/>
          <p:cNvSpPr>
            <a:spLocks noGrp="1"/>
          </p:cNvSpPr>
          <p:nvPr>
            <p:ph type="sldImg"/>
          </p:nvPr>
        </p:nvSpPr>
        <p:spPr>
          <a:xfrm>
            <a:off x="0" y="590400"/>
            <a:ext cx="0" cy="0"/>
          </a:xfrm>
          <a:prstGeom prst="rect">
            <a:avLst/>
          </a:prstGeom>
          <a:ln w="0">
            <a:noFill/>
          </a:ln>
        </p:spPr>
      </p:sp>
      <p:sp>
        <p:nvSpPr>
          <p:cNvPr id="1333"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54-55-56-Dotplot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334" name="PlaceHolder 3"/>
          <p:cNvSpPr>
            <a:spLocks noGrp="1"/>
          </p:cNvSpPr>
          <p:nvPr>
            <p:ph type="sldNum" idx="43"/>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7F01ED9-D20C-4E08-8050-E2E64909E9B0}"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5" name="PlaceHolder 1"/>
          <p:cNvSpPr>
            <a:spLocks noGrp="1"/>
          </p:cNvSpPr>
          <p:nvPr>
            <p:ph type="sldImg"/>
          </p:nvPr>
        </p:nvSpPr>
        <p:spPr>
          <a:xfrm>
            <a:off x="2846520" y="882720"/>
            <a:ext cx="3179520" cy="2383920"/>
          </a:xfrm>
          <a:prstGeom prst="rect">
            <a:avLst/>
          </a:prstGeom>
          <a:ln w="0">
            <a:noFill/>
          </a:ln>
        </p:spPr>
      </p:sp>
      <p:sp>
        <p:nvSpPr>
          <p:cNvPr id="1336"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37" name="PlaceHolder 3"/>
          <p:cNvSpPr>
            <a:spLocks noGrp="1"/>
          </p:cNvSpPr>
          <p:nvPr>
            <p:ph type="sldNum" idx="44"/>
          </p:nvPr>
        </p:nvSpPr>
        <p:spPr>
          <a:xfrm>
            <a:off x="5027400" y="6711480"/>
            <a:ext cx="3841200" cy="3517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3643E79C-7024-4655-BFE7-7058A9B6404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8" name="PlaceHolder 1"/>
          <p:cNvSpPr>
            <a:spLocks noGrp="1"/>
          </p:cNvSpPr>
          <p:nvPr>
            <p:ph type="sldImg"/>
          </p:nvPr>
        </p:nvSpPr>
        <p:spPr>
          <a:xfrm>
            <a:off x="2846520" y="882720"/>
            <a:ext cx="3179520" cy="2383920"/>
          </a:xfrm>
          <a:prstGeom prst="rect">
            <a:avLst/>
          </a:prstGeom>
          <a:ln w="0">
            <a:noFill/>
          </a:ln>
        </p:spPr>
      </p:sp>
      <p:sp>
        <p:nvSpPr>
          <p:cNvPr id="1339"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40" name="PlaceHolder 3"/>
          <p:cNvSpPr>
            <a:spLocks noGrp="1"/>
          </p:cNvSpPr>
          <p:nvPr>
            <p:ph type="sldNum" idx="45"/>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856D89DA-BB07-42CB-A6A7-10702E6EEE1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1" name="PlaceHolder 1"/>
          <p:cNvSpPr>
            <a:spLocks noGrp="1"/>
          </p:cNvSpPr>
          <p:nvPr>
            <p:ph type="sldImg"/>
          </p:nvPr>
        </p:nvSpPr>
        <p:spPr>
          <a:xfrm>
            <a:off x="2846520" y="882720"/>
            <a:ext cx="3179520" cy="2383920"/>
          </a:xfrm>
          <a:prstGeom prst="rect">
            <a:avLst/>
          </a:prstGeom>
          <a:ln w="0">
            <a:noFill/>
          </a:ln>
        </p:spPr>
      </p:sp>
      <p:sp>
        <p:nvSpPr>
          <p:cNvPr id="1342"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43" name="PlaceHolder 3"/>
          <p:cNvSpPr>
            <a:spLocks noGrp="1"/>
          </p:cNvSpPr>
          <p:nvPr>
            <p:ph type="sldNum" idx="46"/>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4BDD02C9-1E49-4B69-A04C-1308E376634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4" name="PlaceHolder 1"/>
          <p:cNvSpPr>
            <a:spLocks noGrp="1"/>
          </p:cNvSpPr>
          <p:nvPr>
            <p:ph type="sldImg"/>
          </p:nvPr>
        </p:nvSpPr>
        <p:spPr>
          <a:xfrm>
            <a:off x="0" y="590400"/>
            <a:ext cx="0" cy="0"/>
          </a:xfrm>
          <a:prstGeom prst="rect">
            <a:avLst/>
          </a:prstGeom>
          <a:ln w="0">
            <a:noFill/>
          </a:ln>
        </p:spPr>
      </p:sp>
      <p:sp>
        <p:nvSpPr>
          <p:cNvPr id="1345"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defTabSz="914400">
              <a:lnSpc>
                <a:spcPct val="100000"/>
              </a:lnSpc>
              <a:buNone/>
              <a:tabLst>
                <a:tab pos="0" algn="l"/>
              </a:tabLst>
            </a:pPr>
            <a:r>
              <a:rPr lang="en-US" sz="2000" b="0" u="none" strike="noStrike">
                <a:solidFill>
                  <a:srgbClr val="000000"/>
                </a:solidFill>
                <a:effectLst/>
                <a:uFillTx/>
                <a:latin typeface="Calibri"/>
              </a:rPr>
              <a:t>Slide 58-59- Histogram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346" name="PlaceHolder 3"/>
          <p:cNvSpPr>
            <a:spLocks noGrp="1"/>
          </p:cNvSpPr>
          <p:nvPr>
            <p:ph type="sldNum" idx="47"/>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CC58367-D8F9-4526-8908-D3500A910615}"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7" name="PlaceHolder 1"/>
          <p:cNvSpPr>
            <a:spLocks noGrp="1"/>
          </p:cNvSpPr>
          <p:nvPr>
            <p:ph type="sldImg"/>
          </p:nvPr>
        </p:nvSpPr>
        <p:spPr>
          <a:xfrm>
            <a:off x="0" y="590400"/>
            <a:ext cx="0" cy="0"/>
          </a:xfrm>
          <a:prstGeom prst="rect">
            <a:avLst/>
          </a:prstGeom>
          <a:ln w="0">
            <a:noFill/>
          </a:ln>
        </p:spPr>
      </p:sp>
      <p:sp>
        <p:nvSpPr>
          <p:cNvPr id="134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49" name="PlaceHolder 3"/>
          <p:cNvSpPr>
            <a:spLocks noGrp="1"/>
          </p:cNvSpPr>
          <p:nvPr>
            <p:ph type="sldNum" idx="4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2186A1E-BF9D-429B-8269-6F59A90B77C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0" name="PlaceHolder 1"/>
          <p:cNvSpPr>
            <a:spLocks noGrp="1"/>
          </p:cNvSpPr>
          <p:nvPr>
            <p:ph type="sldImg"/>
          </p:nvPr>
        </p:nvSpPr>
        <p:spPr>
          <a:xfrm>
            <a:off x="0" y="590400"/>
            <a:ext cx="0" cy="0"/>
          </a:xfrm>
          <a:prstGeom prst="rect">
            <a:avLst/>
          </a:prstGeom>
          <a:ln w="0">
            <a:noFill/>
          </a:ln>
        </p:spPr>
      </p:sp>
      <p:sp>
        <p:nvSpPr>
          <p:cNvPr id="1351"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52" name="PlaceHolder 3"/>
          <p:cNvSpPr>
            <a:spLocks noGrp="1"/>
          </p:cNvSpPr>
          <p:nvPr>
            <p:ph type="sldNum" idx="49"/>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EBF1A368-004C-4D10-B6C5-BA7E4C744EE4}"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3" name="PlaceHolder 1"/>
          <p:cNvSpPr>
            <a:spLocks noGrp="1"/>
          </p:cNvSpPr>
          <p:nvPr>
            <p:ph type="sldImg"/>
          </p:nvPr>
        </p:nvSpPr>
        <p:spPr>
          <a:xfrm>
            <a:off x="0" y="590400"/>
            <a:ext cx="0" cy="0"/>
          </a:xfrm>
          <a:prstGeom prst="rect">
            <a:avLst/>
          </a:prstGeom>
          <a:ln w="0">
            <a:noFill/>
          </a:ln>
        </p:spPr>
      </p:sp>
      <p:sp>
        <p:nvSpPr>
          <p:cNvPr id="1354"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61-62</a:t>
            </a:r>
            <a:endParaRPr lang="de-DE" sz="2000" b="0" u="none" strike="noStrike">
              <a:solidFill>
                <a:srgbClr val="000000"/>
              </a:solidFill>
              <a:effectLst/>
              <a:uFillTx/>
              <a:latin typeface="Calibri"/>
            </a:endParaRPr>
          </a:p>
        </p:txBody>
      </p:sp>
      <p:sp>
        <p:nvSpPr>
          <p:cNvPr id="1355" name="PlaceHolder 3"/>
          <p:cNvSpPr>
            <a:spLocks noGrp="1"/>
          </p:cNvSpPr>
          <p:nvPr>
            <p:ph type="sldNum" idx="50"/>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2F4778D1-91C1-47B8-9238-C582E1507CE0}"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6" name="PlaceHolder 1"/>
          <p:cNvSpPr>
            <a:spLocks noGrp="1"/>
          </p:cNvSpPr>
          <p:nvPr>
            <p:ph type="sldImg"/>
          </p:nvPr>
        </p:nvSpPr>
        <p:spPr>
          <a:xfrm>
            <a:off x="0" y="590400"/>
            <a:ext cx="0" cy="0"/>
          </a:xfrm>
          <a:prstGeom prst="rect">
            <a:avLst/>
          </a:prstGeom>
          <a:ln w="0">
            <a:noFill/>
          </a:ln>
        </p:spPr>
      </p:sp>
      <p:sp>
        <p:nvSpPr>
          <p:cNvPr id="1357"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58" name="PlaceHolder 3"/>
          <p:cNvSpPr>
            <a:spLocks noGrp="1"/>
          </p:cNvSpPr>
          <p:nvPr>
            <p:ph type="sldNum" idx="51"/>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F9D3C72B-9C0A-448E-A20E-442024C54CC4}"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9" name="PlaceHolder 1"/>
          <p:cNvSpPr>
            <a:spLocks noGrp="1"/>
          </p:cNvSpPr>
          <p:nvPr>
            <p:ph type="sldImg"/>
          </p:nvPr>
        </p:nvSpPr>
        <p:spPr>
          <a:xfrm>
            <a:off x="0" y="590400"/>
            <a:ext cx="0" cy="0"/>
          </a:xfrm>
          <a:prstGeom prst="rect">
            <a:avLst/>
          </a:prstGeom>
          <a:ln w="0">
            <a:noFill/>
          </a:ln>
        </p:spPr>
      </p:sp>
      <p:sp>
        <p:nvSpPr>
          <p:cNvPr id="1360"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61" name="PlaceHolder 3"/>
          <p:cNvSpPr>
            <a:spLocks noGrp="1"/>
          </p:cNvSpPr>
          <p:nvPr>
            <p:ph type="sldNum" idx="52"/>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DFA86A29-40A3-43D6-B80A-39BEE52E226D}"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2" name="PlaceHolder 1"/>
          <p:cNvSpPr>
            <a:spLocks noGrp="1"/>
          </p:cNvSpPr>
          <p:nvPr>
            <p:ph type="sldImg"/>
          </p:nvPr>
        </p:nvSpPr>
        <p:spPr>
          <a:xfrm>
            <a:off x="0" y="590400"/>
            <a:ext cx="0" cy="0"/>
          </a:xfrm>
          <a:prstGeom prst="rect">
            <a:avLst/>
          </a:prstGeom>
          <a:ln w="0">
            <a:noFill/>
          </a:ln>
        </p:spPr>
      </p:sp>
      <p:sp>
        <p:nvSpPr>
          <p:cNvPr id="1363"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defTabSz="914400">
              <a:lnSpc>
                <a:spcPct val="100000"/>
              </a:lnSpc>
              <a:buNone/>
              <a:tabLst>
                <a:tab pos="0" algn="l"/>
              </a:tabLst>
            </a:pPr>
            <a:r>
              <a:rPr lang="en-US" sz="1200" b="0" u="none" strike="noStrike">
                <a:solidFill>
                  <a:srgbClr val="000000"/>
                </a:solidFill>
                <a:effectLst/>
                <a:uFillTx/>
                <a:latin typeface="Calibri"/>
              </a:rPr>
              <a:t>Slide- 65-66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364" name="PlaceHolder 3"/>
          <p:cNvSpPr>
            <a:spLocks noGrp="1"/>
          </p:cNvSpPr>
          <p:nvPr>
            <p:ph type="sldNum" idx="53"/>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250C82E-0240-4252-AE9B-6407C797276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5" name="PlaceHolder 1"/>
          <p:cNvSpPr>
            <a:spLocks noGrp="1"/>
          </p:cNvSpPr>
          <p:nvPr>
            <p:ph type="sldImg"/>
          </p:nvPr>
        </p:nvSpPr>
        <p:spPr>
          <a:xfrm>
            <a:off x="2846520" y="882720"/>
            <a:ext cx="3179520" cy="2383920"/>
          </a:xfrm>
          <a:prstGeom prst="rect">
            <a:avLst/>
          </a:prstGeom>
          <a:ln w="0">
            <a:noFill/>
          </a:ln>
        </p:spPr>
      </p:sp>
      <p:sp>
        <p:nvSpPr>
          <p:cNvPr id="1366"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67" name="PlaceHolder 3"/>
          <p:cNvSpPr>
            <a:spLocks noGrp="1"/>
          </p:cNvSpPr>
          <p:nvPr>
            <p:ph type="sldNum" idx="54"/>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3DABB9CF-5742-4F8F-8CC5-C8D7EC47A8F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8" name="PlaceHolder 1"/>
          <p:cNvSpPr>
            <a:spLocks noGrp="1"/>
          </p:cNvSpPr>
          <p:nvPr>
            <p:ph type="sldImg"/>
          </p:nvPr>
        </p:nvSpPr>
        <p:spPr>
          <a:xfrm>
            <a:off x="0" y="590400"/>
            <a:ext cx="0" cy="0"/>
          </a:xfrm>
          <a:prstGeom prst="rect">
            <a:avLst/>
          </a:prstGeom>
          <a:ln w="0">
            <a:noFill/>
          </a:ln>
        </p:spPr>
      </p:sp>
      <p:sp>
        <p:nvSpPr>
          <p:cNvPr id="1369"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0" name="PlaceHolder 3"/>
          <p:cNvSpPr>
            <a:spLocks noGrp="1"/>
          </p:cNvSpPr>
          <p:nvPr>
            <p:ph type="sldNum" idx="55"/>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94C213C-CECD-41D1-9A84-26327C5A3228}"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1" name="PlaceHolder 1"/>
          <p:cNvSpPr>
            <a:spLocks noGrp="1"/>
          </p:cNvSpPr>
          <p:nvPr>
            <p:ph type="sldImg"/>
          </p:nvPr>
        </p:nvSpPr>
        <p:spPr>
          <a:xfrm>
            <a:off x="0" y="590400"/>
            <a:ext cx="0" cy="0"/>
          </a:xfrm>
          <a:prstGeom prst="rect">
            <a:avLst/>
          </a:prstGeom>
          <a:ln w="0">
            <a:noFill/>
          </a:ln>
        </p:spPr>
      </p:sp>
      <p:sp>
        <p:nvSpPr>
          <p:cNvPr id="137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3" name="PlaceHolder 3"/>
          <p:cNvSpPr>
            <a:spLocks noGrp="1"/>
          </p:cNvSpPr>
          <p:nvPr>
            <p:ph type="sldNum" idx="5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E63B89C-9855-4C2E-96A0-D460719112D7}"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
</Relationships>
</file>

<file path=ppt/slideMasters/_rels/slideMaster36.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
</Relationships>
</file>

<file path=ppt/slideMasters/_rels/slideMaster47.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51.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5.png"/><Relationship Id="rId3" Type="http://schemas.openxmlformats.org/officeDocument/2006/relationships/slideLayout" Target="../slideLayouts/slideLayout75.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6.png"/><Relationship Id="rId3" Type="http://schemas.openxmlformats.org/officeDocument/2006/relationships/slideLayout" Target="../slideLayouts/slideLayout75.xml"/><Relationship Id="rId4"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 Target="slide8.xml"/><Relationship Id="rId2" Type="http://schemas.openxmlformats.org/officeDocument/2006/relationships/image" Target="../media/image7.png"/><Relationship Id="rId3" Type="http://schemas.openxmlformats.org/officeDocument/2006/relationships/slideLayout" Target="../slideLayouts/slideLayout75.xml"/><Relationship Id="rId4"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5.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5.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5.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36.xml"/><Relationship Id="rId3"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36.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36.xml"/><Relationship Id="rId3"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6.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36.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36.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13.xml"/><Relationship Id="rId3"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Relationship Id="rId3"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3.xml"/><Relationship Id="rId4"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28.xml"/><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7.xml"/><Relationship Id="rId3"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7.xml"/><Relationship Id="rId3"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svg"/><Relationship Id="rId4" Type="http://schemas.openxmlformats.org/officeDocument/2006/relationships/slideLayout" Target="../slideLayouts/slideLayout27.xml"/><Relationship Id="rId5"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61.xml"/><Relationship Id="rId3"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2.png"/><Relationship Id="rId3" Type="http://schemas.openxmlformats.org/officeDocument/2006/relationships/slideLayout" Target="../slideLayouts/slideLayout63.xml"/><Relationship Id="rId4"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3.png"/><Relationship Id="rId3" Type="http://schemas.openxmlformats.org/officeDocument/2006/relationships/slideLayout" Target="../slideLayouts/slideLayout63.xml"/><Relationship Id="rId4" Type="http://schemas.openxmlformats.org/officeDocument/2006/relationships/notesSlide" Target="../notesSlides/notesSlide55.xml"/>
</Relationships>
</file>

<file path=ppt/slides/_rels/slide56.xml.rels><?xml version="1.0" encoding="UTF-8"?>
<Relationships xmlns="http://schemas.openxmlformats.org/package/2006/relationships"><Relationship Id="rId1" Type="http://schemas.openxmlformats.org/officeDocument/2006/relationships/slide" Target="slide19.xml"/><Relationship Id="rId2" Type="http://schemas.openxmlformats.org/officeDocument/2006/relationships/image" Target="../media/image24.png"/><Relationship Id="rId3" Type="http://schemas.openxmlformats.org/officeDocument/2006/relationships/slideLayout" Target="../slideLayouts/slideLayout63.xml"/><Relationship Id="rId4" Type="http://schemas.openxmlformats.org/officeDocument/2006/relationships/notesSlide" Target="../notesSlides/notesSlide56.xml"/>
</Relationships>
</file>

<file path=ppt/slides/_rels/slide57.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61.xml"/><Relationship Id="rId3"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63.xml"/><Relationship Id="rId3"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 Target="slide27.xml"/><Relationship Id="rId2" Type="http://schemas.openxmlformats.org/officeDocument/2006/relationships/image" Target="../media/image25.png"/><Relationship Id="rId3" Type="http://schemas.openxmlformats.org/officeDocument/2006/relationships/slideLayout" Target="../slideLayouts/slideLayout66.xml"/><Relationship Id="rId4"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61.xml"/><Relationship Id="rId3" Type="http://schemas.openxmlformats.org/officeDocument/2006/relationships/notesSlide" Target="../notesSlides/notesSlide60.xml"/>
</Relationships>
</file>

<file path=ppt/slides/_rels/slide61.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slideLayout" Target="../slideLayouts/slideLayout63.xml"/><Relationship Id="rId3" Type="http://schemas.openxmlformats.org/officeDocument/2006/relationships/notesSlide" Target="../notesSlides/notesSlide61.xml"/>
</Relationships>
</file>

<file path=ppt/slides/_rels/slide62.xml.rels><?xml version="1.0" encoding="UTF-8"?>
<Relationships xmlns="http://schemas.openxmlformats.org/package/2006/relationships"><Relationship Id="rId1" Type="http://schemas.openxmlformats.org/officeDocument/2006/relationships/slide" Target="slide37.xml"/><Relationship Id="rId2" Type="http://schemas.openxmlformats.org/officeDocument/2006/relationships/image" Target="../media/image26.png"/><Relationship Id="rId3" Type="http://schemas.openxmlformats.org/officeDocument/2006/relationships/slideLayout" Target="../slideLayouts/slideLayout66.xml"/><Relationship Id="rId4" Type="http://schemas.openxmlformats.org/officeDocument/2006/relationships/notesSlide" Target="../notesSlides/notesSlide62.xml"/>
</Relationships>
</file>

<file path=ppt/slides/_rels/slide63.xml.rels><?xml version="1.0" encoding="UTF-8"?>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61.xml"/><Relationship Id="rId3" Type="http://schemas.openxmlformats.org/officeDocument/2006/relationships/notesSlide" Target="../notesSlides/notesSlide63.xml"/>
</Relationships>
</file>

<file path=ppt/slides/_rels/slide64.xml.rels><?xml version="1.0" encoding="UTF-8"?>
<Relationships xmlns="http://schemas.openxmlformats.org/package/2006/relationships"><Relationship Id="rId1" Type="http://schemas.openxmlformats.org/officeDocument/2006/relationships/slide" Target="slide45.xml"/><Relationship Id="rId2" Type="http://schemas.openxmlformats.org/officeDocument/2006/relationships/image" Target="../media/image27.png"/><Relationship Id="rId3" Type="http://schemas.openxmlformats.org/officeDocument/2006/relationships/slideLayout" Target="../slideLayouts/slideLayout63.xml"/><Relationship Id="rId4" Type="http://schemas.openxmlformats.org/officeDocument/2006/relationships/notesSlide" Target="../notesSlides/notesSlide64.xml"/>
</Relationships>
</file>

<file path=ppt/slides/_rels/slide65.xml.rels><?xml version="1.0" encoding="UTF-8"?>
<Relationships xmlns="http://schemas.openxmlformats.org/package/2006/relationships"><Relationship Id="rId1" Type="http://schemas.openxmlformats.org/officeDocument/2006/relationships/video" Target="../media/media28.mov"/><Relationship Id="rId2" Type="http://schemas.microsoft.com/office/2007/relationships/media" Target="../media/media28.mov"/><Relationship Id="rId3" Type="http://schemas.openxmlformats.org/officeDocument/2006/relationships/image" Target="../media/image29.png"/><Relationship Id="rId4" Type="http://schemas.openxmlformats.org/officeDocument/2006/relationships/slide" Target="slide45.xml"/><Relationship Id="rId5" Type="http://schemas.openxmlformats.org/officeDocument/2006/relationships/slideLayout" Target="../slideLayouts/slideLayout64.xml"/><Relationship Id="rId6" Type="http://schemas.openxmlformats.org/officeDocument/2006/relationships/notesSlide" Target="../notesSlides/notesSlide65.xml"/>
</Relationships>
</file>

<file path=ppt/slides/_rels/slide66.xml.rels><?xml version="1.0" encoding="UTF-8"?>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6.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
</Relationships>
</file>

<file path=ppt/slides/_rels/slide6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
</Relationships>
</file>

<file path=ppt/slides/_rels/slide69.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
</Relationships>
</file>

<file path=ppt/slides/_rels/slide70.xml.rels><?xml version="1.0" encoding="UTF-8"?>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0" name="PlaceHolder 1"/>
          <p:cNvSpPr>
            <a:spLocks noGrp="1"/>
          </p:cNvSpPr>
          <p:nvPr>
            <p:ph type="title"/>
          </p:nvPr>
        </p:nvSpPr>
        <p:spPr>
          <a:xfrm>
            <a:off x="972000" y="1186560"/>
            <a:ext cx="7917120" cy="897120"/>
          </a:xfrm>
          <a:prstGeom prst="rect">
            <a:avLst/>
          </a:prstGeom>
          <a:noFill/>
          <a:ln w="0">
            <a:noFill/>
          </a:ln>
        </p:spPr>
        <p:txBody>
          <a:bodyPr lIns="91440" tIns="45720" rIns="91440" bIns="45720" anchor="ctr">
            <a:noAutofit/>
          </a:bodyPr>
          <a:p>
            <a:pPr indent="0" algn="r" defTabSz="457200">
              <a:lnSpc>
                <a:spcPct val="90000"/>
              </a:lnSpc>
              <a:buNone/>
              <a:tabLst>
                <a:tab pos="0" algn="l"/>
              </a:tabLst>
            </a:pPr>
            <a:r>
              <a:rPr lang="nl-NL" sz="4000" b="1" u="none" strike="noStrike">
                <a:solidFill>
                  <a:schemeClr val="dk2"/>
                </a:solidFill>
                <a:effectLst/>
                <a:uFillTx/>
                <a:latin typeface="Calibri Light"/>
              </a:rPr>
              <a:t>Openingsvraag</a:t>
            </a:r>
            <a:endParaRPr lang="de-DE" sz="4000" b="0" u="none" strike="noStrike">
              <a:solidFill>
                <a:schemeClr val="dk2"/>
              </a:solidFill>
              <a:effectLst/>
              <a:uFillTx/>
              <a:latin typeface="Calibri Light"/>
            </a:endParaRPr>
          </a:p>
        </p:txBody>
      </p:sp>
      <p:sp>
        <p:nvSpPr>
          <p:cNvPr id="971" name="PlaceHolder 2"/>
          <p:cNvSpPr>
            <a:spLocks noGrp="1"/>
          </p:cNvSpPr>
          <p:nvPr>
            <p:ph/>
          </p:nvPr>
        </p:nvSpPr>
        <p:spPr>
          <a:xfrm>
            <a:off x="972000" y="2869200"/>
            <a:ext cx="7549560" cy="10886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1"/>
                </a:solidFill>
                <a:effectLst/>
                <a:uFillTx/>
                <a:latin typeface="Calibri"/>
              </a:rPr>
              <a:t>Hoe kunnen we begrijpen hoe leerlingen denken wanneer zij statistische diagrammen interpreteren?</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
        <p:nvSpPr>
          <p:cNvPr id="972" name="Metin kutusu 4"/>
          <p:cNvSpPr/>
          <p:nvPr/>
        </p:nvSpPr>
        <p:spPr>
          <a:xfrm>
            <a:off x="1842120" y="4173840"/>
            <a:ext cx="6679440" cy="921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Neem even de tijd om hierover na te denken voordat je verdergaat.</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3" name="PlaceHolder 1"/>
          <p:cNvSpPr>
            <a:spLocks noGrp="1"/>
          </p:cNvSpPr>
          <p:nvPr>
            <p:ph/>
          </p:nvPr>
        </p:nvSpPr>
        <p:spPr>
          <a:xfrm>
            <a:off x="825120" y="2395080"/>
            <a:ext cx="7490520" cy="141300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Als een leerling een statistisch diagram verkeerd interpreteert, welke informatie zou je gebruiken om te begrijpen hoe die leerling denkt?</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
        <p:nvSpPr>
          <p:cNvPr id="974" name="PlaceHolder 2"/>
          <p:cNvSpPr>
            <a:spLocks noGrp="1"/>
          </p:cNvSpPr>
          <p:nvPr>
            <p:ph type="title"/>
          </p:nvPr>
        </p:nvSpPr>
        <p:spPr>
          <a:xfrm>
            <a:off x="957240" y="1117440"/>
            <a:ext cx="7917120" cy="767520"/>
          </a:xfrm>
          <a:prstGeom prst="rect">
            <a:avLst/>
          </a:prstGeom>
          <a:noFill/>
          <a:ln w="0">
            <a:noFill/>
          </a:ln>
        </p:spPr>
        <p:txBody>
          <a:bodyPr lIns="91440" tIns="45720" rIns="91440" bIns="45720" anchor="ctr">
            <a:noAutofit/>
          </a:bodyPr>
          <a:p>
            <a:pPr indent="0" algn="r" defTabSz="457200">
              <a:lnSpc>
                <a:spcPct val="100000"/>
              </a:lnSpc>
              <a:buNone/>
              <a:tabLst>
                <a:tab pos="0" algn="l"/>
              </a:tabLst>
            </a:pPr>
            <a:r>
              <a:rPr lang="nl-NL" sz="4000" b="0" u="none" strike="noStrike">
                <a:solidFill>
                  <a:schemeClr val="dk1"/>
                </a:solidFill>
                <a:effectLst/>
                <a:uFillTx/>
                <a:latin typeface="Calibri"/>
              </a:rPr>
              <a:t>Reflectie</a:t>
            </a:r>
            <a:endParaRPr lang="de-DE" sz="4000" b="0" u="none" strike="noStrike">
              <a:solidFill>
                <a:schemeClr val="dk2"/>
              </a:solidFill>
              <a:effectLst/>
              <a:uFillTx/>
              <a:latin typeface="Calibri Light"/>
            </a:endParaRPr>
          </a:p>
        </p:txBody>
      </p:sp>
      <p:sp>
        <p:nvSpPr>
          <p:cNvPr id="975" name="Metin kutusu 6"/>
          <p:cNvSpPr/>
          <p:nvPr/>
        </p:nvSpPr>
        <p:spPr>
          <a:xfrm>
            <a:off x="3318480" y="4011480"/>
            <a:ext cx="4102200" cy="20296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 Het antwoord van de leerling</a:t>
            </a:r>
            <a:endParaRPr lang="de-DE" sz="1800" b="0" u="none" strike="noStrike">
              <a:solidFill>
                <a:srgbClr val="000000"/>
              </a:solidFill>
              <a:effectLst/>
              <a:uFillTx/>
              <a:latin typeface="Calibri"/>
            </a:endParaRPr>
          </a:p>
          <a:p>
            <a:pPr defTabSz="914400">
              <a:lnSpc>
                <a:spcPct val="100000"/>
              </a:lnSpc>
            </a:pPr>
            <a:r>
              <a:rPr lang="nl-NL" sz="1800" b="0" u="none" strike="noStrike">
                <a:solidFill>
                  <a:srgbClr val="000000"/>
                </a:solidFill>
                <a:effectLst/>
                <a:uFillTx/>
                <a:latin typeface="Calibri"/>
              </a:rPr>
              <a:t>☐ De uitleg van de leerling</a:t>
            </a:r>
            <a:endParaRPr lang="de-DE" sz="1800" b="0" u="none" strike="noStrike">
              <a:solidFill>
                <a:srgbClr val="000000"/>
              </a:solidFill>
              <a:effectLst/>
              <a:uFillTx/>
              <a:latin typeface="Calibri"/>
            </a:endParaRPr>
          </a:p>
          <a:p>
            <a:pPr defTabSz="914400">
              <a:lnSpc>
                <a:spcPct val="100000"/>
              </a:lnSpc>
            </a:pPr>
            <a:r>
              <a:rPr lang="nl-NL" sz="1800" b="0" u="none" strike="noStrike">
                <a:solidFill>
                  <a:srgbClr val="000000"/>
                </a:solidFill>
                <a:effectLst/>
                <a:uFillTx/>
                <a:latin typeface="Calibri"/>
              </a:rPr>
              <a:t>☐ Het schriftelijke werk van de leerling</a:t>
            </a:r>
            <a:endParaRPr lang="de-DE" sz="1800" b="0" u="none" strike="noStrike">
              <a:solidFill>
                <a:srgbClr val="000000"/>
              </a:solidFill>
              <a:effectLst/>
              <a:uFillTx/>
              <a:latin typeface="Calibri"/>
            </a:endParaRPr>
          </a:p>
          <a:p>
            <a:pPr defTabSz="914400">
              <a:lnSpc>
                <a:spcPct val="100000"/>
              </a:lnSpc>
            </a:pPr>
            <a:r>
              <a:rPr lang="nl-NL" sz="1800" b="0" u="none" strike="noStrike">
                <a:solidFill>
                  <a:srgbClr val="000000"/>
                </a:solidFill>
                <a:effectLst/>
                <a:uFillTx/>
                <a:latin typeface="Calibri"/>
              </a:rPr>
              <a:t>☐ Observaties in de klas</a:t>
            </a:r>
            <a:endParaRPr lang="de-DE" sz="1800" b="0" u="none" strike="noStrike">
              <a:solidFill>
                <a:srgbClr val="000000"/>
              </a:solidFill>
              <a:effectLst/>
              <a:uFillTx/>
              <a:latin typeface="Calibri"/>
            </a:endParaRPr>
          </a:p>
          <a:p>
            <a:pPr defTabSz="914400">
              <a:lnSpc>
                <a:spcPct val="100000"/>
              </a:lnSpc>
            </a:pPr>
            <a:r>
              <a:rPr lang="nl-NL" sz="1800" b="0" u="none" strike="noStrike">
                <a:solidFill>
                  <a:srgbClr val="000000"/>
                </a:solidFill>
                <a:effectLst/>
                <a:uFillTx/>
                <a:latin typeface="Calibri"/>
              </a:rPr>
              <a:t>☐ Anders</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9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6" name="PlaceHolder 1"/>
          <p:cNvSpPr>
            <a:spLocks noGrp="1"/>
          </p:cNvSpPr>
          <p:nvPr>
            <p:ph type="title"/>
          </p:nvPr>
        </p:nvSpPr>
        <p:spPr>
          <a:xfrm>
            <a:off x="986400" y="754560"/>
            <a:ext cx="7917120" cy="897120"/>
          </a:xfrm>
          <a:prstGeom prst="rect">
            <a:avLst/>
          </a:prstGeom>
          <a:noFill/>
          <a:ln w="0">
            <a:noFill/>
          </a:ln>
        </p:spPr>
        <p:txBody>
          <a:bodyPr lIns="91440" tIns="45720" rIns="91440" bIns="45720" anchor="ctr">
            <a:noAutofit/>
          </a:bodyPr>
          <a:p>
            <a:pPr indent="0" algn="r" defTabSz="457200">
              <a:lnSpc>
                <a:spcPct val="90000"/>
              </a:lnSpc>
              <a:buNone/>
              <a:tabLst>
                <a:tab pos="0" algn="l"/>
              </a:tabLst>
            </a:pPr>
            <a:r>
              <a:rPr lang="nl-NL" sz="4000" b="1" u="none" strike="noStrike">
                <a:solidFill>
                  <a:schemeClr val="dk2"/>
                </a:solidFill>
                <a:effectLst/>
                <a:uFillTx/>
                <a:latin typeface="Calibri Light"/>
              </a:rPr>
              <a:t>Waarom is dit belangrijk?</a:t>
            </a:r>
            <a:endParaRPr lang="de-DE" sz="4000" b="0" u="none" strike="noStrike">
              <a:solidFill>
                <a:schemeClr val="dk2"/>
              </a:solidFill>
              <a:effectLst/>
              <a:uFillTx/>
              <a:latin typeface="Calibri Light"/>
            </a:endParaRPr>
          </a:p>
        </p:txBody>
      </p:sp>
      <p:sp>
        <p:nvSpPr>
          <p:cNvPr id="977" name="PlaceHolder 2"/>
          <p:cNvSpPr>
            <a:spLocks noGrp="1"/>
          </p:cNvSpPr>
          <p:nvPr>
            <p:ph/>
          </p:nvPr>
        </p:nvSpPr>
        <p:spPr>
          <a:xfrm>
            <a:off x="612720" y="2151720"/>
            <a:ext cx="7917120" cy="294516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Inzicht in de interpretaties van leerlingen is essentieel voor het statistiekonderwijs.</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Leerlingen kunnen om verschillende redenen tot hetzelfde antwoord komen. Inzicht in hoe leerlingen statistische diagrammen interpreteren, helpt docenten om hun interpretaties en misinterpretaties te analyseren en daarop te reageren.</a:t>
            </a:r>
            <a:endParaRPr lang="de-DE" sz="24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0" name="PlaceHolder 1"/>
          <p:cNvSpPr>
            <a:spLocks noGrp="1"/>
          </p:cNvSpPr>
          <p:nvPr>
            <p:ph type="title"/>
          </p:nvPr>
        </p:nvSpPr>
        <p:spPr>
          <a:xfrm>
            <a:off x="238680" y="785160"/>
            <a:ext cx="8650440" cy="897120"/>
          </a:xfrm>
          <a:prstGeom prst="rect">
            <a:avLst/>
          </a:prstGeom>
          <a:noFill/>
          <a:ln w="0">
            <a:noFill/>
          </a:ln>
        </p:spPr>
        <p:txBody>
          <a:bodyPr lIns="91440" tIns="45720" rIns="91440" bIns="45720" anchor="ctr">
            <a:noAutofit/>
          </a:bodyPr>
          <a:p>
            <a:pPr indent="0" algn="r" defTabSz="457200">
              <a:lnSpc>
                <a:spcPct val="90000"/>
              </a:lnSpc>
              <a:buNone/>
              <a:tabLst>
                <a:tab pos="0" algn="l"/>
              </a:tabLst>
            </a:pPr>
            <a:r>
              <a:rPr lang="nl-NL" sz="2800" b="1" u="none" strike="noStrike">
                <a:solidFill>
                  <a:schemeClr val="dk2"/>
                </a:solidFill>
                <a:effectLst/>
                <a:uFillTx/>
                <a:latin typeface="Calibri"/>
              </a:rPr>
              <a:t>Achtergrond van de cursus</a:t>
            </a:r>
            <a:r>
              <a:rPr lang="nl-NL" sz="2800" b="1" u="none" strike="noStrike">
                <a:solidFill>
                  <a:schemeClr val="dk1"/>
                </a:solidFill>
                <a:effectLst/>
                <a:uFillTx/>
                <a:latin typeface="Calibri"/>
              </a:rPr>
              <a:t>: </a:t>
            </a:r>
            <a:br>
              <a:rPr sz="3600"/>
            </a:br>
            <a:r>
              <a:rPr lang="nl-NL" sz="2800" b="0" u="none" strike="noStrike">
                <a:solidFill>
                  <a:schemeClr val="dk2"/>
                </a:solidFill>
                <a:effectLst/>
                <a:uFillTx/>
                <a:latin typeface="Calibri"/>
              </a:rPr>
              <a:t>Van onderzoek met leerlingen naar het leren van docenten</a:t>
            </a:r>
            <a:br>
              <a:rPr sz="2800"/>
            </a:br>
            <a:endParaRPr lang="de-DE" sz="2800" b="0" u="none" strike="noStrike">
              <a:solidFill>
                <a:schemeClr val="dk2"/>
              </a:solidFill>
              <a:effectLst/>
              <a:uFillTx/>
              <a:latin typeface="Calibri Light"/>
            </a:endParaRPr>
          </a:p>
        </p:txBody>
      </p:sp>
      <p:sp>
        <p:nvSpPr>
          <p:cNvPr id="981" name="PlaceHolder 2"/>
          <p:cNvSpPr>
            <a:spLocks noGrp="1"/>
          </p:cNvSpPr>
          <p:nvPr>
            <p:ph/>
          </p:nvPr>
        </p:nvSpPr>
        <p:spPr>
          <a:xfrm>
            <a:off x="629280" y="2103120"/>
            <a:ext cx="8259840" cy="4019400"/>
          </a:xfrm>
          <a:prstGeom prst="rect">
            <a:avLst/>
          </a:prstGeom>
          <a:noFill/>
          <a:ln w="0">
            <a:noFill/>
          </a:ln>
        </p:spPr>
        <p:txBody>
          <a:bodyPr lIns="91440" tIns="45720" rIns="91440" bIns="45720" anchor="t">
            <a:spAutoFit/>
          </a:bodyPr>
          <a:p>
            <a:pPr indent="-228600" algn="l"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De cursus Eye-Teach-Stats is gebaseerd op onderzoek waarin leerlingen uit het basis- en voortgezet onderwijs statistische diagrammen interpreteerden (Abt et al., 2025; Boels et al., 2025; Schreiter &amp; Vogel, 2024).</a:t>
            </a:r>
            <a:endParaRPr lang="de-DE" sz="2000" b="0" u="none" strike="noStrike">
              <a:solidFill>
                <a:schemeClr val="dk2"/>
              </a:solidFill>
              <a:effectLst/>
              <a:uFillTx/>
              <a:latin typeface="Calibri"/>
            </a:endParaRPr>
          </a:p>
          <a:p>
            <a:pPr indent="0" algn="l" defTabSz="914400">
              <a:lnSpc>
                <a:spcPct val="90000"/>
              </a:lnSpc>
              <a:spcBef>
                <a:spcPts val="1001"/>
              </a:spcBef>
              <a:buNone/>
            </a:pPr>
            <a:endParaRPr lang="de-DE" sz="20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In deze onderzoeken zijn de antwoorden, uitleg en eye-trackingdata van leerlingen gezamenlijk geanalyseerd om beter te begrijpen hoe leerlingen diagrammen lezen en waar systematische fouten ontstaan.</a:t>
            </a:r>
            <a:endParaRPr lang="de-DE" sz="2000" b="0" u="none" strike="noStrike">
              <a:solidFill>
                <a:schemeClr val="dk2"/>
              </a:solidFill>
              <a:effectLst/>
              <a:uFillTx/>
              <a:latin typeface="Calibri"/>
            </a:endParaRPr>
          </a:p>
          <a:p>
            <a:pPr indent="0" algn="l" defTabSz="914400">
              <a:lnSpc>
                <a:spcPct val="90000"/>
              </a:lnSpc>
              <a:spcBef>
                <a:spcPts val="1001"/>
              </a:spcBef>
              <a:buNone/>
            </a:pPr>
            <a:endParaRPr lang="de-DE" sz="20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Deze inzichten zijn gebruikt om eye-tracking-vignetten te ontwikkelen die docenten helpen de redeneringen van leerlingen te analyseren, en niet alleen hun antwoorden.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2" name="PlaceHolder 1"/>
          <p:cNvSpPr>
            <a:spLocks noGrp="1"/>
          </p:cNvSpPr>
          <p:nvPr>
            <p:ph type="title"/>
          </p:nvPr>
        </p:nvSpPr>
        <p:spPr>
          <a:xfrm>
            <a:off x="972000" y="72576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3" name="PlaceHolder 2"/>
          <p:cNvSpPr>
            <a:spLocks noGrp="1"/>
          </p:cNvSpPr>
          <p:nvPr>
            <p:ph/>
          </p:nvPr>
        </p:nvSpPr>
        <p:spPr>
          <a:xfrm>
            <a:off x="628560" y="3063240"/>
            <a:ext cx="7569360" cy="2876400"/>
          </a:xfrm>
          <a:prstGeom prst="rect">
            <a:avLst/>
          </a:prstGeom>
          <a:noFill/>
          <a:ln w="0">
            <a:noFill/>
          </a:ln>
        </p:spPr>
        <p:txBody>
          <a:bodyPr numCol="1" spcCol="0" lIns="91440" tIns="0" rIns="91440" bIns="45720" anchor="ctr">
            <a:spAutoFit/>
          </a:bodyPr>
          <a:p>
            <a:pPr indent="0" algn="l" defTabSz="914400">
              <a:lnSpc>
                <a:spcPct val="100000"/>
              </a:lnSpc>
              <a:spcBef>
                <a:spcPts val="1001"/>
              </a:spcBef>
              <a:buNone/>
              <a:tabLst>
                <a:tab pos="0" algn="l"/>
              </a:tabLst>
            </a:pPr>
            <a:r>
              <a:rPr lang="nl-NL" sz="2400" b="0" u="none" strike="noStrike">
                <a:solidFill>
                  <a:schemeClr val="dk2"/>
                </a:solidFill>
                <a:effectLst/>
                <a:uFillTx/>
                <a:latin typeface="Calibri"/>
              </a:rPr>
              <a:t>De cursus bestaat uit vijf hoofdmodules: </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Module 1: Informatie over eye-tracking</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Module 2: Stippendiagrammen</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Module 3: Histogrammen</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Module 4: Casus-staafdiagrammen</a:t>
            </a:r>
            <a:endParaRPr lang="de-DE" sz="2400" b="0" u="none" strike="noStrike">
              <a:solidFill>
                <a:schemeClr val="dk2"/>
              </a:solidFill>
              <a:effectLst/>
              <a:uFillTx/>
              <a:latin typeface="Calibri"/>
            </a:endParaRPr>
          </a:p>
          <a:p>
            <a:pPr marL="343080" indent="-343080" algn="l" defTabSz="914400">
              <a:lnSpc>
                <a:spcPct val="10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Module 5: Boxplots</a:t>
            </a:r>
            <a:endParaRPr lang="de-DE" sz="2400" b="0" u="none" strike="noStrike">
              <a:solidFill>
                <a:schemeClr val="dk2"/>
              </a:solidFill>
              <a:effectLst/>
              <a:uFillTx/>
              <a:latin typeface="Calibri"/>
            </a:endParaRPr>
          </a:p>
        </p:txBody>
      </p:sp>
      <p:sp>
        <p:nvSpPr>
          <p:cNvPr id="984" name="Metin kutusu 2"/>
          <p:cNvSpPr/>
          <p:nvPr/>
        </p:nvSpPr>
        <p:spPr>
          <a:xfrm>
            <a:off x="628560" y="2265480"/>
            <a:ext cx="4722120" cy="4597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2400" b="1" u="none" strike="noStrike">
                <a:solidFill>
                  <a:srgbClr val="000000"/>
                </a:solidFill>
                <a:effectLst/>
                <a:uFillTx/>
                <a:latin typeface="Calibri"/>
              </a:rPr>
              <a:t>Overzicht van de vijf modules</a:t>
            </a: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7120" cy="1977840"/>
          </a:xfrm>
          <a:prstGeom prst="rect">
            <a:avLst/>
          </a:prstGeom>
          <a:noFill/>
          <a:ln w="0">
            <a:noFill/>
          </a:ln>
        </p:spPr>
        <p:txBody>
          <a:bodyPr lIns="91440" tIns="45720" rIns="91440" bIns="45720" anchor="t">
            <a:normAutofit fontScale="85000" lnSpcReduction="19999"/>
          </a:bodyPr>
          <a:p>
            <a:pPr marL="228600"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Elke module is opgebouwd rond vignetten: korte, authentieke scènes waarin een leerling aan een diagramopgave werkt, gecombineerd met eye-trackingdata die laten zien waar de leerling keek. </a:t>
            </a:r>
            <a:endParaRPr lang="de-DE" sz="24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Oogbewegingen worden op drie manieren weergegeven: </a:t>
            </a:r>
            <a:r>
              <a:rPr lang="nl-NL" sz="2400" b="0" u="sng" strike="noStrike">
                <a:solidFill>
                  <a:schemeClr val="dk2"/>
                </a:solidFill>
                <a:effectLst/>
                <a:uFillTx/>
                <a:latin typeface="Calibri"/>
                <a:hlinkClick r:id="rId1" action="ppaction://hlinksldjump"/>
              </a:rPr>
              <a:t>oogbewegingsplot</a:t>
            </a:r>
            <a:r>
              <a:rPr lang="nl-NL" sz="2400" b="0" u="sng" strike="noStrike">
                <a:solidFill>
                  <a:schemeClr val="dk2"/>
                </a:solidFill>
                <a:effectLst/>
                <a:uFillTx/>
                <a:latin typeface="Calibri"/>
              </a:rPr>
              <a:t>,</a:t>
            </a:r>
            <a:r>
              <a:rPr lang="nl-NL" sz="2400" b="0" u="none" strike="noStrike">
                <a:solidFill>
                  <a:schemeClr val="dk2"/>
                </a:solidFill>
                <a:effectLst/>
                <a:uFillTx/>
                <a:latin typeface="Calibri"/>
              </a:rPr>
              <a:t> </a:t>
            </a:r>
            <a:r>
              <a:rPr lang="nl-NL" sz="2400" b="0" u="sng" strike="noStrike">
                <a:solidFill>
                  <a:schemeClr val="dk2"/>
                </a:solidFill>
                <a:effectLst/>
                <a:uFillTx/>
                <a:latin typeface="Calibri"/>
                <a:hlinkClick r:id="rId2" action="ppaction://hlinksldjump"/>
              </a:rPr>
              <a:t>oogbewegingsvideo</a:t>
            </a:r>
            <a:r>
              <a:rPr lang="nl-NL" sz="2400" b="0" u="none" strike="noStrike">
                <a:solidFill>
                  <a:schemeClr val="dk2"/>
                </a:solidFill>
                <a:effectLst/>
                <a:uFillTx/>
                <a:latin typeface="Calibri"/>
              </a:rPr>
              <a:t> en </a:t>
            </a:r>
            <a:r>
              <a:rPr lang="nl-NL" sz="2400" b="0" u="sng" strike="noStrike">
                <a:solidFill>
                  <a:schemeClr val="dk2"/>
                </a:solidFill>
                <a:effectLst/>
                <a:uFillTx/>
                <a:latin typeface="Calibri"/>
                <a:hlinkClick r:id="rId3" action="ppaction://hlinksldjump"/>
              </a:rPr>
              <a:t>hittemap</a:t>
            </a:r>
            <a:r>
              <a:rPr lang="nl-NL" sz="2400" b="0" u="none" strike="noStrike">
                <a:solidFill>
                  <a:schemeClr val="dk2"/>
                </a:solidFill>
                <a:effectLst/>
                <a:uFillTx/>
                <a:latin typeface="Calibri"/>
              </a:rPr>
              <a:t>.</a:t>
            </a:r>
            <a:endParaRPr lang="de-DE" sz="2400" b="0" u="none" strike="noStrike">
              <a:solidFill>
                <a:schemeClr val="dk2"/>
              </a:solidFill>
              <a:effectLst/>
              <a:uFillTx/>
              <a:latin typeface="Calibri"/>
            </a:endParaRPr>
          </a:p>
        </p:txBody>
      </p:sp>
      <p:sp>
        <p:nvSpPr>
          <p:cNvPr id="987" name="Metin kutusu 3"/>
          <p:cNvSpPr/>
          <p:nvPr/>
        </p:nvSpPr>
        <p:spPr>
          <a:xfrm>
            <a:off x="628560" y="2031840"/>
            <a:ext cx="7917120" cy="398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2000" b="1" u="none" strike="noStrike">
                <a:solidFill>
                  <a:srgbClr val="000000"/>
                </a:solidFill>
                <a:effectLst/>
                <a:uFillTx/>
                <a:latin typeface="Calibri"/>
              </a:rPr>
              <a:t>Eye-tracking-vignetten: korte scènes uit echte lessituaties</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0" name="PlaceHolder 1"/>
          <p:cNvSpPr>
            <a:spLocks noGrp="1"/>
          </p:cNvSpPr>
          <p:nvPr>
            <p:ph type="title"/>
          </p:nvPr>
        </p:nvSpPr>
        <p:spPr>
          <a:xfrm>
            <a:off x="612720" y="756360"/>
            <a:ext cx="8305200" cy="89784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1" u="none" strike="noStrike">
                <a:solidFill>
                  <a:schemeClr val="dk2"/>
                </a:solidFill>
                <a:effectLst/>
                <a:uFillTx/>
                <a:latin typeface="Calibri Light"/>
              </a:rPr>
              <a:t>Laten we samen een vignet doorlopen</a:t>
            </a:r>
            <a:endParaRPr lang="de-DE" sz="4000" b="0" u="none" strike="noStrike">
              <a:solidFill>
                <a:schemeClr val="dk2"/>
              </a:solidFill>
              <a:effectLst/>
              <a:uFillTx/>
              <a:latin typeface="Calibri Light"/>
            </a:endParaRPr>
          </a:p>
        </p:txBody>
      </p:sp>
      <p:sp>
        <p:nvSpPr>
          <p:cNvPr id="991" name="PlaceHolder 2"/>
          <p:cNvSpPr>
            <a:spLocks noGrp="1"/>
          </p:cNvSpPr>
          <p:nvPr>
            <p:ph/>
          </p:nvPr>
        </p:nvSpPr>
        <p:spPr>
          <a:xfrm>
            <a:off x="612720" y="2174400"/>
            <a:ext cx="8024040" cy="3184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Voordat je zelfstandig in MaMpf aan de slag gaat, doorlopen we samen één vignet.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Voorbeeldvignet:</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a:t>
            </a:r>
            <a:r>
              <a:rPr lang="nl-NL" sz="2800" b="0" u="none" strike="noStrike">
                <a:solidFill>
                  <a:schemeClr val="dk2"/>
                </a:solidFill>
                <a:effectLst/>
                <a:uFillTx/>
                <a:latin typeface="Calibri"/>
              </a:rPr>
              <a:t> 20 Histogram</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8600" cy="148464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1:</a:t>
            </a:r>
            <a:br>
              <a:rPr sz="6000"/>
            </a:br>
            <a:r>
              <a:rPr lang="nl-NL"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Wat is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8277120" cy="205740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Eye-tracking legt vast waar leerlingen kijken, in welke volgorde en hoe lang, terwijl ze aan een opgave werken.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Deze eye-trackingdata kunnen visuele zoekpatronen zichtbaar maken die in de klas meestal verborgen blijven.</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Oogbewegingsplot</a:t>
            </a:r>
            <a:endParaRPr lang="de-DE" sz="4000" b="0" u="none" strike="noStrike">
              <a:solidFill>
                <a:schemeClr val="dk2"/>
              </a:solidFill>
              <a:effectLst/>
              <a:uFillTx/>
              <a:latin typeface="Calibri Light"/>
            </a:endParaRPr>
          </a:p>
        </p:txBody>
      </p:sp>
      <p:sp>
        <p:nvSpPr>
          <p:cNvPr id="996" name="Metin kutusu 4"/>
          <p:cNvSpPr/>
          <p:nvPr/>
        </p:nvSpPr>
        <p:spPr>
          <a:xfrm>
            <a:off x="383400" y="809280"/>
            <a:ext cx="8491320" cy="19987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een oogbewegingsplot worden eye-trackingdata verzameld met eye-trackingapparatuur, en geprojecteerd bovenop de originele stimuli, waardoor een gecombineerd beeld wordt gecreëerd van de originele stimulus en de oogbewegingen van de participant.</a:t>
            </a:r>
            <a:endParaRPr lang="de-DE" sz="1800" b="0" u="none" strike="noStrike">
              <a:solidFill>
                <a:srgbClr val="000000"/>
              </a:solidFill>
              <a:effectLst/>
              <a:uFillTx/>
              <a:latin typeface="Calibri"/>
            </a:endParaRPr>
          </a:p>
          <a:p>
            <a:pPr defTabSz="914400">
              <a:lnSpc>
                <a:spcPct val="100000"/>
              </a:lnSpc>
            </a:pPr>
            <a:br>
              <a:rPr sz="1600"/>
            </a:br>
            <a:br>
              <a:rPr sz="1800"/>
            </a:br>
            <a:endParaRPr lang="de-DE" sz="1600" b="0" u="none" strike="noStrike">
              <a:solidFill>
                <a:srgbClr val="000000"/>
              </a:solidFill>
              <a:effectLst/>
              <a:uFillTx/>
              <a:latin typeface="Calibri"/>
            </a:endParaRPr>
          </a:p>
        </p:txBody>
      </p:sp>
      <p:sp>
        <p:nvSpPr>
          <p:cNvPr id="997" name="Metin kutusu 5"/>
          <p:cNvSpPr/>
          <p:nvPr/>
        </p:nvSpPr>
        <p:spPr>
          <a:xfrm>
            <a:off x="383400" y="4719960"/>
            <a:ext cx="7917120" cy="22449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bevat zowel stippen als lijnen, die respectievelijk fixaties en saccades voorstellen. Fixaties worden voorgesteld als stippen, waarbij elke stip een fase aanduidt waarin de blik van de participant relatief stabiel op een specifieke zone van de stimulus bleef. Saccades, anderzijds, worden weergegeven door lijnen die twee opeenvolgende fixaties weergeven. Deze lijnen wijzen op snelle oogbewegingen tussen verschillende zones van de stimulus.</a:t>
            </a:r>
            <a:endParaRPr lang="de-DE" sz="1800" b="0" u="none" strike="noStrike">
              <a:solidFill>
                <a:srgbClr val="000000"/>
              </a:solidFill>
              <a:effectLst/>
              <a:uFillTx/>
              <a:latin typeface="Calibri"/>
            </a:endParaRPr>
          </a:p>
          <a:p>
            <a:pPr defTabSz="914400">
              <a:lnSpc>
                <a:spcPct val="100000"/>
              </a:lnSpc>
            </a:pPr>
            <a:br>
              <a:rPr sz="1600"/>
            </a:br>
            <a:endParaRPr lang="de-DE" sz="1600" b="0" u="none" strike="noStrike">
              <a:solidFill>
                <a:srgbClr val="000000"/>
              </a:solidFill>
              <a:effectLst/>
              <a:uFillTx/>
              <a:latin typeface="Calibri"/>
            </a:endParaRPr>
          </a:p>
        </p:txBody>
      </p:sp>
      <p:sp>
        <p:nvSpPr>
          <p:cNvPr id="998" name="Rectangle 1"/>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999" name="Eylem Düğmesi: Geri Dön 1">
            <a:hlinkClick r:id="rId1" action="ppaction://hlinksldjump"/>
          </p:cNvPr>
          <p:cNvSpPr/>
          <p:nvPr/>
        </p:nvSpPr>
        <p:spPr>
          <a:xfrm rot="16200000">
            <a:off x="7859520" y="226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00" name="Metin kutusu 2"/>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01" name="Resim 2"/>
          <p:cNvPicPr/>
          <p:nvPr/>
        </p:nvPicPr>
        <p:blipFill>
          <a:blip r:embed="rId2"/>
          <a:stretch/>
        </p:blipFill>
        <p:spPr>
          <a:xfrm>
            <a:off x="2405160" y="1809000"/>
            <a:ext cx="3873600" cy="293760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Hittemap</a:t>
            </a:r>
            <a:endParaRPr lang="de-DE" sz="4000" b="0" u="none" strike="noStrike">
              <a:solidFill>
                <a:schemeClr val="dk2"/>
              </a:solidFill>
              <a:effectLst/>
              <a:uFillTx/>
              <a:latin typeface="Calibri Light"/>
            </a:endParaRPr>
          </a:p>
        </p:txBody>
      </p:sp>
      <p:sp>
        <p:nvSpPr>
          <p:cNvPr id="1003" name="Metin kutusu 8"/>
          <p:cNvSpPr/>
          <p:nvPr/>
        </p:nvSpPr>
        <p:spPr>
          <a:xfrm>
            <a:off x="446400" y="1136880"/>
            <a:ext cx="844272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de hittemaps worden de eye-trackingdata die door apparatuur worden verzameld geprojecteerd op de originele stimulus, om zo een gecombineerd beeld te geven van de stimulus en de oogbewegingen van de participant.</a:t>
            </a:r>
            <a:endParaRPr lang="de-DE" sz="1800" b="0" u="none" strike="noStrike">
              <a:solidFill>
                <a:srgbClr val="000000"/>
              </a:solidFill>
              <a:effectLst/>
              <a:uFillTx/>
              <a:latin typeface="Calibri"/>
            </a:endParaRPr>
          </a:p>
          <a:p>
            <a:pPr defTabSz="914400">
              <a:lnSpc>
                <a:spcPct val="100000"/>
              </a:lnSpc>
            </a:pPr>
            <a:br>
              <a:rPr sz="1800"/>
            </a:br>
            <a:br>
              <a:rPr sz="1800"/>
            </a:br>
            <a:endParaRPr lang="de-DE" sz="1800" b="0" u="none" strike="noStrike">
              <a:solidFill>
                <a:srgbClr val="000000"/>
              </a:solidFill>
              <a:effectLst/>
              <a:uFillTx/>
              <a:latin typeface="Calibri"/>
            </a:endParaRPr>
          </a:p>
        </p:txBody>
      </p:sp>
      <p:sp>
        <p:nvSpPr>
          <p:cNvPr id="1004" name="Rectangle 3"/>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5" name="Rectangle 4"/>
          <p:cNvSpPr/>
          <p:nvPr/>
        </p:nvSpPr>
        <p:spPr>
          <a:xfrm>
            <a:off x="0" y="-276840"/>
            <a:ext cx="360" cy="55116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Metin kutusu 12"/>
          <p:cNvSpPr/>
          <p:nvPr/>
        </p:nvSpPr>
        <p:spPr>
          <a:xfrm>
            <a:off x="214200" y="5254920"/>
            <a:ext cx="795168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toont gekleurde zones die fixaties voorstellen. De verdeling van fixaties, waarin de participant relatief stabiel op een bepaalde plaats op de stimulus bleef, wordt aangegeven door de kleur. Hoe roder en helderder de kleur, hoe langer de regio is bekeken.</a:t>
            </a:r>
            <a:endParaRPr lang="de-DE" sz="1800" b="0" u="none" strike="noStrike">
              <a:solidFill>
                <a:srgbClr val="000000"/>
              </a:solidFill>
              <a:effectLst/>
              <a:uFillTx/>
              <a:latin typeface="Calibri"/>
            </a:endParaRPr>
          </a:p>
          <a:p>
            <a:pPr algn="just" defTabSz="914400">
              <a:lnSpc>
                <a:spcPct val="100000"/>
              </a:lnSpc>
            </a:pPr>
            <a:br>
              <a:rPr sz="1800"/>
            </a:br>
            <a:endParaRPr lang="de-DE" sz="1800" b="0" u="none" strike="noStrike">
              <a:solidFill>
                <a:srgbClr val="000000"/>
              </a:solidFill>
              <a:effectLst/>
              <a:uFillTx/>
              <a:latin typeface="Calibri"/>
            </a:endParaRPr>
          </a:p>
        </p:txBody>
      </p:sp>
      <p:sp>
        <p:nvSpPr>
          <p:cNvPr id="1007" name="Eylem Düğmesi: Geri Dön 2">
            <a:hlinkClick r:id="rId1" action="ppaction://hlinksldjump"/>
          </p:cNvPr>
          <p:cNvSpPr/>
          <p:nvPr/>
        </p:nvSpPr>
        <p:spPr>
          <a:xfrm rot="16200000">
            <a:off x="7954200" y="221148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08" name="Metin kutusu 3"/>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09" name="Resim 1"/>
          <p:cNvPicPr/>
          <p:nvPr/>
        </p:nvPicPr>
        <p:blipFill>
          <a:blip r:embed="rId2"/>
          <a:stretch/>
        </p:blipFill>
        <p:spPr>
          <a:xfrm>
            <a:off x="2397960" y="2156760"/>
            <a:ext cx="3970080" cy="301428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Oogbewegingsvideo</a:t>
            </a:r>
            <a:endParaRPr lang="de-DE" sz="4000" b="0" u="none" strike="noStrike">
              <a:solidFill>
                <a:schemeClr val="dk2"/>
              </a:solidFill>
              <a:effectLst/>
              <a:uFillTx/>
              <a:latin typeface="Calibri Light"/>
            </a:endParaRPr>
          </a:p>
        </p:txBody>
      </p:sp>
      <p:sp>
        <p:nvSpPr>
          <p:cNvPr id="1011" name="Metin kutusu 11"/>
          <p:cNvSpPr/>
          <p:nvPr/>
        </p:nvSpPr>
        <p:spPr>
          <a:xfrm>
            <a:off x="243360" y="953640"/>
            <a:ext cx="8645760" cy="1475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In een oogbewegingsvideo worden eye-trackingdata die verzameld wordt door apparatuur geprojecteerd bovenop de originele stimulus, om zo een gecombineerd beeld te geven van de stimulus en de oogbewegingen van de participant.</a:t>
            </a:r>
            <a:endParaRPr lang="de-DE" sz="1800" b="0" u="none" strike="noStrike">
              <a:solidFill>
                <a:srgbClr val="000000"/>
              </a:solidFill>
              <a:effectLst/>
              <a:uFillTx/>
              <a:latin typeface="Calibri"/>
            </a:endParaRPr>
          </a:p>
          <a:p>
            <a:pPr algn="just" defTabSz="914400">
              <a:lnSpc>
                <a:spcPct val="100000"/>
              </a:lnSpc>
            </a:pPr>
            <a:br>
              <a:rPr sz="1800"/>
            </a:br>
            <a:endParaRPr lang="de-DE" sz="1800" b="0" u="none" strike="noStrike">
              <a:solidFill>
                <a:srgbClr val="000000"/>
              </a:solidFill>
              <a:effectLst/>
              <a:uFillTx/>
              <a:latin typeface="Calibri"/>
            </a:endParaRPr>
          </a:p>
        </p:txBody>
      </p:sp>
      <p:sp>
        <p:nvSpPr>
          <p:cNvPr id="1012" name="Metin kutusu 13"/>
          <p:cNvSpPr/>
          <p:nvPr/>
        </p:nvSpPr>
        <p:spPr>
          <a:xfrm>
            <a:off x="244080" y="5105160"/>
            <a:ext cx="8017560" cy="175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800" b="0" u="none" strike="noStrike">
                <a:solidFill>
                  <a:srgbClr val="000000"/>
                </a:solidFill>
                <a:effectLst/>
                <a:uFillTx/>
                <a:latin typeface="Calibri"/>
              </a:rPr>
              <a:t>De visualisatie bevat stippen die fixaties weergeven en lijnen die saccades weergeven. Elke stip geeft een moment weer waarop de blik van een participant relatief stabiel op een bepaalde plaats in de stimulus bleef. De lijnen geven snelle oogbewegingen aan tussen twee stippen.</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
        <p:nvSpPr>
          <p:cNvPr id="1013" name="Eylem Düğmesi: Geri Dön 1">
            <a:hlinkClick r:id="rId1" action="ppaction://hlinksldjump"/>
          </p:cNvPr>
          <p:cNvSpPr/>
          <p:nvPr/>
        </p:nvSpPr>
        <p:spPr>
          <a:xfrm rot="16200000">
            <a:off x="7942320" y="22935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014" name="Metin kutusu 3"/>
          <p:cNvSpPr/>
          <p:nvPr/>
        </p:nvSpPr>
        <p:spPr>
          <a:xfrm>
            <a:off x="7380720" y="2768760"/>
            <a:ext cx="1761840" cy="36756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900" b="0" u="none" strike="noStrike">
                <a:solidFill>
                  <a:srgbClr val="000000"/>
                </a:solidFill>
                <a:effectLst/>
                <a:uFillTx/>
                <a:latin typeface="Calibri"/>
              </a:rPr>
              <a:t>Terug naar de oorspronkelijke dia</a:t>
            </a:r>
            <a:endParaRPr lang="de-DE" sz="900" b="0" u="none" strike="noStrike">
              <a:solidFill>
                <a:srgbClr val="000000"/>
              </a:solidFill>
              <a:effectLst/>
              <a:uFillTx/>
              <a:latin typeface="Calibri"/>
            </a:endParaRPr>
          </a:p>
        </p:txBody>
      </p:sp>
      <p:pic>
        <p:nvPicPr>
          <p:cNvPr id="1015" name="Resim 1"/>
          <p:cNvPicPr/>
          <p:nvPr/>
        </p:nvPicPr>
        <p:blipFill>
          <a:blip r:embed="rId2"/>
          <a:stretch/>
        </p:blipFill>
        <p:spPr>
          <a:xfrm>
            <a:off x="1581120" y="2127600"/>
            <a:ext cx="5293440" cy="297720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7480" cy="164232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2:</a:t>
            </a:r>
            <a:br>
              <a:rPr sz="6000"/>
            </a:br>
            <a:r>
              <a:rPr lang="nl-NL" sz="6000" b="1" u="none" strike="noStrike">
                <a:solidFill>
                  <a:schemeClr val="dk2"/>
                </a:solidFill>
                <a:effectLst/>
                <a:uFillTx/>
                <a:latin typeface="Calibri Light"/>
              </a:rPr>
              <a:t> STIPPENDIAGRAMMEN</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5338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400" b="0" u="none" strike="noStrike">
                <a:solidFill>
                  <a:schemeClr val="dk2"/>
                </a:solidFill>
                <a:effectLst/>
                <a:uFillTx/>
                <a:latin typeface="Calibri"/>
              </a:rPr>
              <a:t>In deze module analyseer je met vignetten hoe leerlingen stippendiagrammen interpreteren. Je onderzoekt hoe specifieke oplossingsstrategieën tot systematische fouten kunnen leiden.</a:t>
            </a:r>
            <a:br>
              <a:rPr sz="2400"/>
            </a:br>
            <a:r>
              <a:rPr lang="nl-NL" sz="2400" b="0" u="none" strike="noStrike">
                <a:solidFill>
                  <a:schemeClr val="dk2"/>
                </a:solidFill>
                <a:effectLst/>
                <a:uFillTx/>
                <a:latin typeface="Calibri"/>
              </a:rPr>
              <a:t> </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55000" lnSpcReduction="19999"/>
          </a:bodyPr>
          <a:p>
            <a:pPr indent="0" algn="l" defTabSz="914400">
              <a:lnSpc>
                <a:spcPct val="90000"/>
              </a:lnSpc>
              <a:spcBef>
                <a:spcPts val="1001"/>
              </a:spcBef>
              <a:buNone/>
              <a:tabLst>
                <a:tab pos="0" algn="l"/>
              </a:tabLst>
            </a:pPr>
            <a:r>
              <a:rPr lang="nl-NL" sz="3600" b="1" u="none" strike="noStrike">
                <a:solidFill>
                  <a:schemeClr val="dk2"/>
                </a:solidFill>
                <a:effectLst/>
                <a:uFillTx/>
                <a:latin typeface="Calibri"/>
              </a:rPr>
              <a:t>Eye-tracking-vignetten</a:t>
            </a:r>
            <a:br>
              <a:rPr sz="3600"/>
            </a:br>
            <a:endParaRPr lang="de-DE" sz="36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3300" b="0" u="none" strike="noStrike">
                <a:solidFill>
                  <a:schemeClr val="dk2"/>
                </a:solidFill>
                <a:effectLst/>
                <a:uFillTx/>
                <a:latin typeface="Calibri"/>
              </a:rPr>
              <a:t>De volgende vignetten laten zien hoe leerlingen stippendiagrammen interpreteren.</a:t>
            </a:r>
            <a:endParaRPr lang="de-DE" sz="33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3300" b="0" u="none" strike="noStrike">
                <a:solidFill>
                  <a:schemeClr val="dk2"/>
                </a:solidFill>
                <a:effectLst/>
                <a:uFillTx/>
                <a:latin typeface="Calibri"/>
              </a:rPr>
              <a:t>Open en maak de onderstaande vignetopgaven. Let op hoe de leerling het diagram interpreteert en welke systematische fouten zich mogelijk voordoen.</a:t>
            </a:r>
            <a:endParaRPr lang="de-DE" sz="33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3600" b="0" u="sng" strike="noStrike">
                <a:solidFill>
                  <a:schemeClr val="dk2"/>
                </a:solidFill>
                <a:effectLst/>
                <a:uFillTx/>
                <a:latin typeface="Calibri"/>
                <a:hlinkClick r:id="rId1"/>
              </a:rPr>
              <a:t>https://mampf.mathi.uni-heidelberg.de/lectures/360</a:t>
            </a:r>
            <a:endParaRPr lang="de-DE" sz="36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01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06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10 Stippendiagrammen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11 Stippendiagrammen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20" name="PlaceHolder 2"/>
          <p:cNvSpPr>
            <a:spLocks noGrp="1"/>
          </p:cNvSpPr>
          <p:nvPr>
            <p:ph type="title"/>
          </p:nvPr>
        </p:nvSpPr>
        <p:spPr>
          <a:xfrm>
            <a:off x="972000" y="4158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a:rPr>
              <a:t>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Vakinhoudelijke kennis opfrissen</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Zie de opfrissing van</a:t>
            </a:r>
            <a:r>
              <a:rPr lang="nl-NL" sz="2800" b="0" u="sng" strike="noStrike">
                <a:solidFill>
                  <a:schemeClr val="dk2"/>
                </a:solidFill>
                <a:effectLst/>
                <a:uFillTx/>
                <a:latin typeface="Calibri"/>
                <a:hlinkClick r:id="rId1" action="ppaction://hlinksldjump"/>
              </a:rPr>
              <a:t> stippendiagrammen </a:t>
            </a:r>
            <a:r>
              <a:rPr lang="nl-NL" sz="2800" b="0" u="none" strike="noStrike">
                <a:solidFill>
                  <a:schemeClr val="dk2"/>
                </a:solidFill>
                <a:effectLst/>
                <a:uFillTx/>
                <a:latin typeface="Calibri"/>
              </a:rPr>
              <a:t>voor een korte herhaling.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Daarin komen belangrijke kenmerken van stippendiagrammen aan bod, waaronder het onderscheid tussen een lokaal en een globaal perspectief.</a:t>
            </a:r>
            <a:endParaRPr lang="de-DE" sz="2800" b="0" u="none" strike="noStrike">
              <a:solidFill>
                <a:schemeClr val="dk2"/>
              </a:solidFill>
              <a:effectLst/>
              <a:uFillTx/>
              <a:latin typeface="Calibri"/>
            </a:endParaRPr>
          </a:p>
          <a:p>
            <a:pPr indent="0" algn="l" defTabSz="914400">
              <a:lnSpc>
                <a:spcPct val="90000"/>
              </a:lnSpc>
              <a:spcBef>
                <a:spcPts val="1001"/>
              </a:spcBef>
              <a:buNone/>
            </a:pPr>
            <a:br>
              <a:rPr sz="2800"/>
            </a:b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a:rPr>
              <a:t>Opfrissing van vakinhoudelijke kennis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254520" y="1077480"/>
            <a:ext cx="8889120" cy="4348440"/>
          </a:xfrm>
          <a:prstGeom prst="rect">
            <a:avLst/>
          </a:prstGeom>
          <a:noFill/>
          <a:ln w="0">
            <a:noFill/>
          </a:ln>
        </p:spPr>
        <p:txBody>
          <a:bodyPr lIns="91440" tIns="45720" rIns="91440" bIns="45720" anchor="t">
            <a:normAutofit/>
          </a:bodyPr>
          <a:p>
            <a:pPr indent="-228600" algn="just"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module heb je onderzocht hoe leerlingen stippendiagrammen interpreteren en (mis) interpreteren. Je werkte met voorbeelden van:</a:t>
            </a:r>
            <a:endParaRPr lang="de-DE" sz="24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nl-NL" sz="4000" b="0" u="none" strike="noStrike">
                <a:solidFill>
                  <a:schemeClr val="dk2"/>
                </a:solidFill>
                <a:effectLst/>
                <a:uFillTx/>
                <a:latin typeface="Calibri"/>
              </a:rPr>
              <a:t>Wat heb je in deze module behandeld?</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564040" cy="3718080"/>
        </p:xfrm>
        <a:graphic>
          <a:graphicData uri="http://schemas.openxmlformats.org/drawingml/2006/table">
            <a:tbl>
              <a:tblPr/>
              <a:tblGrid>
                <a:gridCol w="4305600"/>
                <a:gridCol w="4258440"/>
              </a:tblGrid>
              <a:tr h="37008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3920">
                <a:tc>
                  <a:txBody>
                    <a:bodyPr anchor="ctr">
                      <a:noAutofit/>
                    </a:bodyPr>
                    <a:p>
                      <a:pPr defTabSz="914400">
                        <a:lnSpc>
                          <a:spcPct val="100000"/>
                        </a:lnSpc>
                      </a:pPr>
                      <a:r>
                        <a:rPr lang="nl-NL" sz="1600" b="0" u="none" strike="noStrike">
                          <a:solidFill>
                            <a:schemeClr val="dk1"/>
                          </a:solidFill>
                          <a:effectLst/>
                          <a:uFillTx/>
                          <a:latin typeface="Calibri"/>
                        </a:rPr>
                        <a:t>Frequentie-waarde-verwarring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schatting van het gemiddelde van de frequenties in plaats van de gemiddelde waarde.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7600">
                <a:tc>
                  <a:txBody>
                    <a:bodyPr anchor="ctr">
                      <a:noAutofit/>
                    </a:bodyPr>
                    <a:p>
                      <a:pPr defTabSz="914400">
                        <a:lnSpc>
                          <a:spcPct val="100000"/>
                        </a:lnSpc>
                      </a:pPr>
                      <a:r>
                        <a:rPr lang="nl-NL" sz="1600" b="0" u="none" strike="noStrike">
                          <a:solidFill>
                            <a:schemeClr val="dk1"/>
                          </a:solidFill>
                          <a:effectLst/>
                          <a:uFillTx/>
                          <a:latin typeface="Calibri"/>
                        </a:rPr>
                        <a:t>Te veel nadruk op uitschieters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een uitschieter in plaats van op basis van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78588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1110240">
                <a:tc>
                  <a:txBody>
                    <a:bodyPr anchor="ctr">
                      <a:noAutofit/>
                    </a:bodyPr>
                    <a:p>
                      <a:pPr defTabSz="914400">
                        <a:lnSpc>
                          <a:spcPct val="100000"/>
                        </a:lnSpc>
                      </a:pPr>
                      <a:r>
                        <a:rPr lang="nl-NL" sz="1600" b="0" u="none" strike="noStrike">
                          <a:solidFill>
                            <a:schemeClr val="dk1"/>
                          </a:solidFill>
                          <a:effectLst/>
                          <a:uFillTx/>
                          <a:latin typeface="Calibri"/>
                        </a:rPr>
                        <a:t>Som voor gemiddelde: som van gemeten waarden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Gegevenswaarden worden bij elkaar opgeteld — vermenigvuldigd met hun frequenties — om conclusies te trekken over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132840" y="180000"/>
            <a:ext cx="875628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a:rPr>
              <a:t>Opfrissing van vakdidactische kennis: fouten van leerlingen begrijpen</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254520" y="1150200"/>
            <a:ext cx="8651520" cy="455688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Deze module gaat over hoe leerlingen stippendiagrammen interpreteren en wat hun systematische fouten kunnen onthullen over onderliggende conceptuele moeilijkheden. </a:t>
            </a:r>
            <a:endParaRPr lang="de-DE" sz="20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Leerlingen kunnen:</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zich richten op afzonderlijke stippen, specifieke stapels, extreme waarden of uitschieters;</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over het hoofd zien dat gestapelde stippen de frequentie van een bepaalde waarde weergeven;</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conclusies trekken uit lokale kenmerken in plaats van uit de algemene vorm, het centrum of de spreiding;</a:t>
            </a: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zich uitsluitend op globale kenmerken, zoals de vorm, richten en de gemeten waarden buiten beschouwing laten.</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 Dit hangt nauw samen met het onderscheid tussen lokaal en globaal: leerlingen kunnen afzonderlijke waarden correct aflezen, maar moeite hebben om daarmee over de verdeling te redeneren.</a:t>
            </a:r>
            <a:endParaRPr lang="de-DE" sz="2000" b="0" u="none" strike="noStrike">
              <a:solidFill>
                <a:schemeClr val="dk2"/>
              </a:solidFill>
              <a:effectLst/>
              <a:uFillTx/>
              <a:latin typeface="Calibri"/>
            </a:endParaRPr>
          </a:p>
          <a:p>
            <a:pPr indent="0" algn="just" defTabSz="914400">
              <a:lnSpc>
                <a:spcPct val="90000"/>
              </a:lnSpc>
              <a:spcBef>
                <a:spcPts val="1001"/>
              </a:spcBef>
              <a:buNone/>
            </a:pPr>
            <a:br>
              <a:rPr sz="2000"/>
            </a:b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398160" y="180000"/>
            <a:ext cx="849096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3200" b="1" u="none" strike="noStrike">
                <a:solidFill>
                  <a:schemeClr val="dk2"/>
                </a:solidFill>
                <a:effectLst/>
                <a:uFillTx/>
                <a:latin typeface="Calibri Light"/>
              </a:rPr>
              <a:t>Bespreek: paarsgewijze vergelijking van stapels</a:t>
            </a:r>
            <a:endParaRPr lang="de-DE" sz="3200" b="0" u="none" strike="noStrike">
              <a:solidFill>
                <a:schemeClr val="dk2"/>
              </a:solidFill>
              <a:effectLst/>
              <a:uFillTx/>
              <a:latin typeface="Calibri Light"/>
            </a:endParaRPr>
          </a:p>
        </p:txBody>
      </p:sp>
      <p:sp>
        <p:nvSpPr>
          <p:cNvPr id="1029" name="Metin kutusu 1"/>
          <p:cNvSpPr/>
          <p:nvPr/>
        </p:nvSpPr>
        <p:spPr>
          <a:xfrm>
            <a:off x="707760" y="5036400"/>
            <a:ext cx="7491960" cy="10767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nl-NL" sz="1600" b="0" u="none" strike="noStrike">
                <a:solidFill>
                  <a:schemeClr val="dk1"/>
                </a:solidFill>
                <a:effectLst/>
                <a:uFillTx/>
                <a:latin typeface="Calibri"/>
              </a:rPr>
              <a:t>Bekijk de stippendiagrammen hierboven. Denk aan een leerling die overeenkomstige stapels één voor één vergelijkt in plaats van de verdelingen als geheel te lezen. Tot welke conclusie zou deze leerling kunnen komen? Beschrijf het kijkpatroon dat je zou verwachten en bespreek of deze fout waarschijnlijk optreedt bij dit specifieke diagram.</a:t>
            </a:r>
            <a:endParaRPr lang="de-DE" sz="1600" b="0" u="none" strike="noStrike">
              <a:solidFill>
                <a:srgbClr val="000000"/>
              </a:solidFill>
              <a:effectLst/>
              <a:uFillTx/>
              <a:latin typeface="Calibri"/>
            </a:endParaRPr>
          </a:p>
        </p:txBody>
      </p:sp>
      <p:pic>
        <p:nvPicPr>
          <p:cNvPr id="1030" name="Resim 2"/>
          <p:cNvPicPr/>
          <p:nvPr/>
        </p:nvPicPr>
        <p:blipFill>
          <a:blip r:embed="rId1"/>
          <a:stretch/>
        </p:blipFill>
        <p:spPr>
          <a:xfrm>
            <a:off x="757800" y="1192320"/>
            <a:ext cx="7772040" cy="372888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280080" y="180000"/>
            <a:ext cx="860904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1" u="none" strike="noStrike">
                <a:solidFill>
                  <a:schemeClr val="dk2"/>
                </a:solidFill>
                <a:effectLst/>
                <a:uFillTx/>
                <a:latin typeface="Calibri Light"/>
              </a:rPr>
              <a:t>Bespreek: frequentie-waarde-verwarring</a:t>
            </a:r>
            <a:endParaRPr lang="de-DE" sz="4000" b="0" u="none" strike="noStrike">
              <a:solidFill>
                <a:schemeClr val="dk2"/>
              </a:solidFill>
              <a:effectLst/>
              <a:uFillTx/>
              <a:latin typeface="Calibri Light"/>
            </a:endParaRPr>
          </a:p>
        </p:txBody>
      </p:sp>
      <p:sp>
        <p:nvSpPr>
          <p:cNvPr id="1032" name="Metin kutusu 3"/>
          <p:cNvSpPr/>
          <p:nvPr/>
        </p:nvSpPr>
        <p:spPr>
          <a:xfrm>
            <a:off x="628560" y="4827600"/>
            <a:ext cx="788400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opgave hierboven. Een leerling met frequentie-waarde-verwarring zou de frequenties van de gegevenspunten gebruiken in plaats van de gemeten waarden zelf om het gemiddelde te schatten. Welk antwoord zou deze leerling waarschijnlijk geven? Beschrijf het kijkpatroon dat je verwacht.</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33" name="Resim 1"/>
          <p:cNvPicPr/>
          <p:nvPr/>
        </p:nvPicPr>
        <p:blipFill>
          <a:blip r:embed="rId1"/>
          <a:stretch/>
        </p:blipFill>
        <p:spPr>
          <a:xfrm>
            <a:off x="1057680" y="1326600"/>
            <a:ext cx="7028640" cy="327168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7480" cy="164232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nl-NL" sz="6000" b="1" u="none" strike="noStrike">
                <a:solidFill>
                  <a:schemeClr val="dk2"/>
                </a:solidFill>
                <a:effectLst/>
                <a:uFillTx/>
                <a:latin typeface="Calibri Light"/>
              </a:rPr>
              <a:t>MODULE 3:</a:t>
            </a:r>
            <a:br>
              <a:rPr sz="6000"/>
            </a:br>
            <a:r>
              <a:rPr lang="nl-NL" sz="6000" b="1" u="none" strike="noStrike">
                <a:solidFill>
                  <a:schemeClr val="dk2"/>
                </a:solidFill>
                <a:effectLst/>
                <a:uFillTx/>
                <a:latin typeface="Calibri Light"/>
              </a:rPr>
              <a:t>HISTOGRAMMEN</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In deze module analyseer je met vignetten hoe leerlingen histogrammen interpreteren. Je onderzoekt hoe specifieke oplossingsstrategieën tot systematische fouten kunnen leiden.</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Eye-tracking-vignetten</a:t>
            </a:r>
            <a:br>
              <a:rPr sz="2800"/>
            </a:b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De volgende vignetten laten zien hoe leerlingen histogrammen interpreteren.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07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09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12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13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17 Histogram</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19 Histogram</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Histogrammen: Eye-tracking-vignetten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Vakinhoudelijke kennis opfrissen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Zie Opfrissing </a:t>
            </a:r>
            <a:r>
              <a:rPr lang="nl-NL" sz="2800" b="0" u="sng" strike="noStrike">
                <a:solidFill>
                  <a:schemeClr val="accent5"/>
                </a:solidFill>
                <a:effectLst/>
                <a:uFillTx/>
                <a:latin typeface="Calibri"/>
                <a:hlinkClick r:id="rId1" action="ppaction://hlinksldjump"/>
              </a:rPr>
              <a:t>Histogrammen</a:t>
            </a:r>
            <a:r>
              <a:rPr lang="nl-NL" sz="2800" b="0" u="none" strike="noStrike">
                <a:solidFill>
                  <a:schemeClr val="dk2"/>
                </a:solidFill>
                <a:effectLst/>
                <a:uFillTx/>
                <a:latin typeface="Calibri"/>
              </a:rPr>
              <a:t> voor een korte herhaling.</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Daarin komen de belangrijkste kenmerken van histogrammen aan bod.</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vakinhoudelijke kennis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348840" y="1254600"/>
            <a:ext cx="8446320" cy="4348440"/>
          </a:xfrm>
          <a:prstGeom prst="rect">
            <a:avLst/>
          </a:prstGeom>
          <a:noFill/>
          <a:ln w="0">
            <a:noFill/>
          </a:ln>
        </p:spPr>
        <p:txBody>
          <a:bodyPr lIns="91440" tIns="45720" rIns="91440" bIns="45720" anchor="t">
            <a:normAutofit/>
          </a:bodyPr>
          <a:p>
            <a:pPr indent="-228600" algn="l" defTabSz="914400">
              <a:lnSpc>
                <a:spcPct val="90000"/>
              </a:lnSpc>
              <a:spcBef>
                <a:spcPts val="1001"/>
              </a:spcBef>
              <a:buClr>
                <a:srgbClr val="444D26"/>
              </a:buClr>
              <a:buFont typeface="Arial"/>
              <a:buChar char="•"/>
            </a:pPr>
            <a:r>
              <a:rPr lang="nl-NL" sz="2000" b="0" u="none" strike="noStrike">
                <a:solidFill>
                  <a:schemeClr val="dk2"/>
                </a:solidFill>
                <a:effectLst/>
                <a:uFillTx/>
                <a:latin typeface="Calibri"/>
              </a:rPr>
              <a:t>In deze module heb je onderzocht hoe leerlingen histogrammen interpreteren en (mis)interpreteren. Je werkte met voorbeelden van: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400"/>
            </a:br>
            <a:endParaRPr lang="de-DE" sz="24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908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190960"/>
          <a:ext cx="8448120" cy="3824280"/>
        </p:xfrm>
        <a:graphic>
          <a:graphicData uri="http://schemas.openxmlformats.org/drawingml/2006/table">
            <a:tbl>
              <a:tblPr/>
              <a:tblGrid>
                <a:gridCol w="4247280"/>
                <a:gridCol w="4201200"/>
              </a:tblGrid>
              <a:tr h="38988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nl-NL" sz="1600" b="0" u="none" strike="noStrike">
                          <a:solidFill>
                            <a:schemeClr val="dk1"/>
                          </a:solidFill>
                          <a:effectLst/>
                          <a:uFillTx/>
                          <a:latin typeface="Calibri"/>
                        </a:rPr>
                        <a:t>Frequentie-waarde-verwarring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schatting van het gemiddelde van de frequenties in plaats van de gemiddelde waarde.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pPr>
                      <a:r>
                        <a:rPr lang="nl-NL" sz="1600" b="0" u="none" strike="noStrike">
                          <a:solidFill>
                            <a:schemeClr val="dk1"/>
                          </a:solidFill>
                          <a:effectLst/>
                          <a:uFillTx/>
                          <a:latin typeface="Calibri"/>
                        </a:rPr>
                        <a:t>Som voor gemiddelde: som van frequenties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Frequenties worden bij elkaar opgeteld om conclusies te trekken over statistische concepten of de globale dataverdeling.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nl-NL" sz="1600" b="0" u="none" strike="noStrike">
                          <a:solidFill>
                            <a:schemeClr val="dk1"/>
                          </a:solidFill>
                          <a:effectLst/>
                          <a:uFillTx/>
                          <a:latin typeface="Calibri"/>
                        </a:rPr>
                        <a:t>Te veel nadruk op het aantal staven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aantal staven in plaats van op basis van de verdeling.</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4000" cy="4348440"/>
          </a:xfrm>
          <a:prstGeom prst="rect">
            <a:avLst/>
          </a:prstGeom>
          <a:noFill/>
          <a:ln w="0">
            <a:noFill/>
          </a:ln>
        </p:spPr>
        <p:txBody>
          <a:bodyPr lIns="91440" tIns="45720" rIns="91440" bIns="45720" anchor="t">
            <a:normAutofit fontScale="775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Deze module gaat over hoe leerlingen histogrammen interpreteren en wat hun systematische fouten kunnen onthullen over onderliggende conceptuele moeilijkheden.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Leerlingen kunnen:</a:t>
            </a:r>
            <a:endParaRPr lang="de-DE" sz="28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staafhoogten als gemeten waarden beschouwen in plaats van als frequenties;</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frequenties optellen in plaats van over het gemiddelde als evenwichtspunt te redeneren;</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lokale en globale kenmerken niet met elkaar verbinden, bijvoorbeeld de positie van de staven en de totale vorm van de verdeling;</a:t>
            </a:r>
            <a:endParaRPr lang="de-DE" sz="2400" b="0" u="none" strike="noStrike">
              <a:solidFill>
                <a:schemeClr val="dk2"/>
              </a:solidFill>
              <a:effectLst/>
              <a:uFillTx/>
              <a:latin typeface="Calibri"/>
            </a:endParaRPr>
          </a:p>
          <a:p>
            <a:pPr marL="457200" indent="0" algn="l" defTabSz="914400">
              <a:lnSpc>
                <a:spcPct val="90000"/>
              </a:lnSpc>
              <a:spcBef>
                <a:spcPts val="499"/>
              </a:spcBef>
              <a:buNone/>
              <a:tabLst>
                <a:tab pos="0" algn="l"/>
              </a:tabLst>
            </a:pPr>
            <a:r>
              <a:rPr lang="nl-NL" sz="2400" b="0" u="none" strike="noStrike">
                <a:solidFill>
                  <a:schemeClr val="dk2"/>
                </a:solidFill>
                <a:effectLst/>
                <a:uFillTx/>
                <a:latin typeface="Calibri"/>
              </a:rPr>
              <a:t>– over het hoofd zien dat het gemiddelde zich op de horizontale as bevindt en niet op de verticale as.</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Een belangrijke conceptuele moeilijkheid is dat leerlingen mogelijk nog niet begrijpen dat het gemiddelde in een histogram een eigenschap van de verdeling is en niet rechtstreeks van één staaf kan worden afgelezen.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628560" y="489600"/>
            <a:ext cx="824580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6" name="İçerik Yer Tutucusu 4"/>
          <p:cNvPicPr/>
          <p:nvPr/>
        </p:nvPicPr>
        <p:blipFill>
          <a:blip r:embed="rId1"/>
          <a:stretch/>
        </p:blipFill>
        <p:spPr>
          <a:xfrm>
            <a:off x="628560" y="1684800"/>
            <a:ext cx="7884000" cy="3485160"/>
          </a:xfrm>
          <a:prstGeom prst="rect">
            <a:avLst/>
          </a:prstGeom>
          <a:noFill/>
          <a:ln w="0">
            <a:noFill/>
          </a:ln>
        </p:spPr>
      </p:pic>
      <p:sp>
        <p:nvSpPr>
          <p:cNvPr id="1047" name="PlaceHolder 1"/>
          <p:cNvSpPr>
            <a:spLocks noGrp="1"/>
          </p:cNvSpPr>
          <p:nvPr>
            <p:ph type="title"/>
          </p:nvPr>
        </p:nvSpPr>
        <p:spPr>
          <a:xfrm>
            <a:off x="972000" y="180000"/>
            <a:ext cx="769500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frequentie-waarde-verwarring</a:t>
            </a:r>
            <a:endParaRPr lang="de-DE" sz="3600" b="0" u="none" strike="noStrike">
              <a:solidFill>
                <a:schemeClr val="dk2"/>
              </a:solidFill>
              <a:effectLst/>
              <a:uFillTx/>
              <a:latin typeface="Calibri Light"/>
            </a:endParaRPr>
          </a:p>
        </p:txBody>
      </p:sp>
      <p:sp>
        <p:nvSpPr>
          <p:cNvPr id="1048" name="Metin kutusu 9"/>
          <p:cNvSpPr/>
          <p:nvPr/>
        </p:nvSpPr>
        <p:spPr>
          <a:xfrm>
            <a:off x="817560" y="5170680"/>
            <a:ext cx="769500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oogbewegingsplots van zes leerlingen bij dezelfde opgave. Welke leerlingen maken waarschijnlijk de systematische fout frequentie-waarde-verwarring? Onderbouw uitvoerig waarom je (a) bepaalde leerlingen wel en (b) de andere leerlingen niet selecteert.</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9" name="PlaceHolder 1"/>
          <p:cNvSpPr>
            <a:spLocks noGrp="1"/>
          </p:cNvSpPr>
          <p:nvPr>
            <p:ph type="title"/>
          </p:nvPr>
        </p:nvSpPr>
        <p:spPr>
          <a:xfrm>
            <a:off x="614520" y="180000"/>
            <a:ext cx="788364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3200" b="0" u="none" strike="noStrike">
                <a:solidFill>
                  <a:schemeClr val="dk2"/>
                </a:solidFill>
                <a:effectLst/>
                <a:uFillTx/>
                <a:latin typeface="Calibri Light"/>
              </a:rPr>
              <a:t>Bespreek: te veel nadruk op het aantal staven</a:t>
            </a:r>
            <a:endParaRPr lang="de-DE" sz="3200" b="0" u="none" strike="noStrike">
              <a:solidFill>
                <a:schemeClr val="dk2"/>
              </a:solidFill>
              <a:effectLst/>
              <a:uFillTx/>
              <a:latin typeface="Calibri Light"/>
            </a:endParaRPr>
          </a:p>
        </p:txBody>
      </p:sp>
      <p:sp>
        <p:nvSpPr>
          <p:cNvPr id="1050" name="Metin kutusu 6"/>
          <p:cNvSpPr/>
          <p:nvPr/>
        </p:nvSpPr>
        <p:spPr>
          <a:xfrm>
            <a:off x="847440" y="5225760"/>
            <a:ext cx="7547760" cy="17524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het histogram hierboven. Denk aan een leerling die het oordeel baseert op het aantal staven in plaats van op de verdeling. Tot welke conclusie zou deze leerling kunnen komen?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51" name="Resim 1"/>
          <p:cNvPicPr/>
          <p:nvPr/>
        </p:nvPicPr>
        <p:blipFill>
          <a:blip r:embed="rId1"/>
          <a:stretch/>
        </p:blipFill>
        <p:spPr>
          <a:xfrm>
            <a:off x="1382760" y="1388880"/>
            <a:ext cx="7012440" cy="3597840"/>
          </a:xfrm>
          <a:prstGeom prst="rect">
            <a:avLst/>
          </a:prstGeom>
          <a:noFill/>
          <a:ln w="0">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som voor gemiddelde: som van frequenties</a:t>
            </a:r>
            <a:endParaRPr lang="de-DE" sz="3600" b="0" u="none" strike="noStrike">
              <a:solidFill>
                <a:schemeClr val="dk2"/>
              </a:solidFill>
              <a:effectLst/>
              <a:uFillTx/>
              <a:latin typeface="Calibri Light"/>
            </a:endParaRPr>
          </a:p>
        </p:txBody>
      </p:sp>
      <p:sp>
        <p:nvSpPr>
          <p:cNvPr id="1053" name="Metin kutusu 6"/>
          <p:cNvSpPr/>
          <p:nvPr/>
        </p:nvSpPr>
        <p:spPr>
          <a:xfrm>
            <a:off x="773640" y="1247760"/>
            <a:ext cx="7917120" cy="25833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het histogram hieronder. Denk aan een leerling die de frequenties optelt en door het aantal staven deelt in plaats van het gemiddelde van de gemeten waarden te schatten. Welk antwoord zou deze leerling kunnen geven?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br>
              <a:rPr sz="1800"/>
            </a:br>
            <a:br>
              <a:rPr sz="1800"/>
            </a:br>
            <a:endParaRPr lang="de-DE" sz="1800" b="0" u="none" strike="noStrike">
              <a:solidFill>
                <a:srgbClr val="000000"/>
              </a:solidFill>
              <a:effectLst/>
              <a:uFillTx/>
              <a:latin typeface="Calibri"/>
            </a:endParaRPr>
          </a:p>
        </p:txBody>
      </p:sp>
      <p:pic>
        <p:nvPicPr>
          <p:cNvPr id="1054" name="Resim 1"/>
          <p:cNvPicPr/>
          <p:nvPr/>
        </p:nvPicPr>
        <p:blipFill>
          <a:blip r:embed="rId1"/>
          <a:stretch/>
        </p:blipFill>
        <p:spPr>
          <a:xfrm>
            <a:off x="1737720" y="2722680"/>
            <a:ext cx="5887080" cy="3314160"/>
          </a:xfrm>
          <a:prstGeom prst="rect">
            <a:avLst/>
          </a:prstGeom>
          <a:noFill/>
          <a:ln w="0">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nl-NL" sz="3600" b="0" u="none" strike="noStrike">
                <a:solidFill>
                  <a:schemeClr val="dk2"/>
                </a:solidFill>
                <a:effectLst/>
                <a:uFillTx/>
                <a:latin typeface="Calibri Light"/>
              </a:rPr>
              <a:t>Bespreek: paarsgewijze vergelijking van stapels</a:t>
            </a:r>
            <a:endParaRPr lang="de-DE" sz="3600" b="0" u="none" strike="noStrike">
              <a:solidFill>
                <a:schemeClr val="dk2"/>
              </a:solidFill>
              <a:effectLst/>
              <a:uFillTx/>
              <a:latin typeface="Calibri Light"/>
            </a:endParaRPr>
          </a:p>
        </p:txBody>
      </p:sp>
      <p:sp>
        <p:nvSpPr>
          <p:cNvPr id="1056" name="Metin kutusu 9"/>
          <p:cNvSpPr/>
          <p:nvPr/>
        </p:nvSpPr>
        <p:spPr>
          <a:xfrm>
            <a:off x="772200" y="4921560"/>
            <a:ext cx="7384680" cy="20296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nl-NL" sz="1800" b="0" u="none" strike="noStrike">
                <a:solidFill>
                  <a:srgbClr val="000000"/>
                </a:solidFill>
                <a:effectLst/>
                <a:uFillTx/>
                <a:latin typeface="Calibri"/>
              </a:rPr>
              <a:t>Bekijk de histogrammen hierboven. Denk aan een leerling die afzonderlijke staven één voor één vergelijkt in plaats van de verdeling als geheel te lezen. Tot welke conclusie zou deze leerling kunnen komen? Beschrijf het kijkpatroon dat je verwacht en bespreek of deze fout bij juist dit diagram waarschijnlijk is.</a:t>
            </a:r>
            <a:endParaRPr lang="de-DE" sz="1800" b="0" u="none" strike="noStrike">
              <a:solidFill>
                <a:srgbClr val="000000"/>
              </a:solidFill>
              <a:effectLst/>
              <a:uFillTx/>
              <a:latin typeface="Calibri"/>
            </a:endParaRPr>
          </a:p>
          <a:p>
            <a:pPr defTabSz="914400">
              <a:lnSpc>
                <a:spcPct val="100000"/>
              </a:lnSpc>
            </a:pPr>
            <a:br>
              <a:rPr sz="1800"/>
            </a:br>
            <a:endParaRPr lang="de-DE" sz="1800" b="0" u="none" strike="noStrike">
              <a:solidFill>
                <a:srgbClr val="000000"/>
              </a:solidFill>
              <a:effectLst/>
              <a:uFillTx/>
              <a:latin typeface="Calibri"/>
            </a:endParaRPr>
          </a:p>
        </p:txBody>
      </p:sp>
      <p:pic>
        <p:nvPicPr>
          <p:cNvPr id="1057" name="Resim 1"/>
          <p:cNvPicPr/>
          <p:nvPr/>
        </p:nvPicPr>
        <p:blipFill>
          <a:blip r:embed="rId1"/>
          <a:stretch/>
        </p:blipFill>
        <p:spPr>
          <a:xfrm>
            <a:off x="1483560" y="1170360"/>
            <a:ext cx="6673320" cy="3750840"/>
          </a:xfrm>
          <a:prstGeom prst="rect">
            <a:avLst/>
          </a:prstGeom>
          <a:noFill/>
          <a:ln w="0">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Başlık 1"/>
          <p:cNvSpPr/>
          <p:nvPr/>
        </p:nvSpPr>
        <p:spPr>
          <a:xfrm>
            <a:off x="612720" y="2173680"/>
            <a:ext cx="7917480" cy="1642320"/>
          </a:xfrm>
          <a:prstGeom prst="rect">
            <a:avLst/>
          </a:prstGeom>
          <a:noFill/>
          <a:ln w="0">
            <a:solidFill>
              <a:srgbClr val="9C85C0"/>
            </a:solidFill>
          </a:ln>
        </p:spPr>
        <p:style>
          <a:lnRef idx="0"/>
          <a:fillRef idx="0"/>
          <a:effectRef idx="0"/>
          <a:fontRef idx="minor"/>
        </p:style>
        <p:txBody>
          <a:bodyPr lIns="90000" tIns="45000" rIns="90000" bIns="45000" anchor="t">
            <a:noAutofit/>
          </a:bodyPr>
          <a:p>
            <a:pPr algn="ctr" defTabSz="914400">
              <a:lnSpc>
                <a:spcPct val="90000"/>
              </a:lnSpc>
            </a:pPr>
            <a:r>
              <a:rPr lang="nl-NL" sz="4400" b="1" u="none" strike="noStrike">
                <a:solidFill>
                  <a:schemeClr val="dk1"/>
                </a:solidFill>
                <a:effectLst/>
                <a:uFillTx/>
                <a:latin typeface="Calibri Light"/>
              </a:rPr>
              <a:t>MODULE 4:</a:t>
            </a:r>
            <a:br>
              <a:rPr sz="4400"/>
            </a:br>
            <a:r>
              <a:rPr lang="nl-NL" sz="4400" b="1" u="none" strike="noStrike">
                <a:solidFill>
                  <a:schemeClr val="dk1"/>
                </a:solidFill>
                <a:effectLst/>
                <a:uFillTx/>
                <a:latin typeface="Calibri Light"/>
              </a:rPr>
              <a:t>CASUS-STAAFDIAGRAMMEN</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9"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60"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1" u="none" strike="noStrike">
                <a:solidFill>
                  <a:schemeClr val="dk2"/>
                </a:solidFill>
                <a:effectLst/>
                <a:uFillTx/>
                <a:latin typeface="Calibri"/>
              </a:rPr>
              <a:t>Interpretaties van leerlingen analyseren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1"/>
                </a:solidFill>
                <a:effectLst/>
                <a:uFillTx/>
                <a:latin typeface="Calibri"/>
              </a:rPr>
              <a:t>In deze module analyseer je met vignetten hoe leerlingen casus-staafdiagrammen interpreteren. Je onderzoekt hoe specifieke oplossingsstrategieën tot systematische fouten kunnen leiden. </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title"/>
          </p:nvPr>
        </p:nvSpPr>
        <p:spPr>
          <a:xfrm>
            <a:off x="972000" y="4896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Eye-tracking-vignetten</a:t>
            </a:r>
            <a:endParaRPr lang="de-DE" sz="4000" b="0" u="none" strike="noStrike">
              <a:solidFill>
                <a:schemeClr val="dk2"/>
              </a:solidFill>
              <a:effectLst/>
              <a:uFillTx/>
              <a:latin typeface="Calibri Light"/>
            </a:endParaRPr>
          </a:p>
        </p:txBody>
      </p:sp>
      <p:sp>
        <p:nvSpPr>
          <p:cNvPr id="1062"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fontScale="62500" lnSpcReduction="19999"/>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Eye-tracking-vignetten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volgende vignetten laten zien hoe leerlingen casus-staafdiagrammen interpreteren.</a:t>
            </a:r>
            <a:endParaRPr lang="de-DE" sz="2800" b="0" u="none" strike="noStrike">
              <a:solidFill>
                <a:schemeClr val="dk2"/>
              </a:solidFill>
              <a:effectLst/>
              <a:uFillTx/>
              <a:latin typeface="Calibri"/>
            </a:endParaRPr>
          </a:p>
          <a:p>
            <a:pPr indent="-457200" algn="l" defTabSz="914400">
              <a:lnSpc>
                <a:spcPct val="90000"/>
              </a:lnSpc>
              <a:spcBef>
                <a:spcPts val="1001"/>
              </a:spcBef>
              <a:buClr>
                <a:srgbClr val="E7BC29"/>
              </a:buClr>
              <a:buFont typeface="Arial"/>
              <a:buChar char="•"/>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04 Casus-staafdiagrammen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05 Casus-staafdiagrammen </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08 Casus-staafdiagrammen</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18 Casus-staafdiagrammen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0" algn="l" defTabSz="914400">
              <a:lnSpc>
                <a:spcPct val="102000"/>
              </a:lnSpc>
              <a:spcBef>
                <a:spcPts val="1417"/>
              </a:spcBef>
              <a:buNone/>
              <a:tabLst>
                <a:tab pos="0" algn="l"/>
              </a:tabLst>
            </a:pPr>
            <a:r>
              <a:rPr lang="nl-NL" sz="2400" b="1" u="none" strike="noStrike">
                <a:solidFill>
                  <a:schemeClr val="dk1"/>
                </a:solidFill>
                <a:effectLst/>
                <a:uFillTx/>
                <a:latin typeface="Calibri"/>
              </a:rPr>
              <a:t>Vakinhoudelijke kennis opfrissen</a:t>
            </a:r>
            <a:endParaRPr lang="tr-TR" sz="2400" b="0" u="none" strike="noStrike">
              <a:solidFill>
                <a:schemeClr val="dk1"/>
              </a:solidFill>
              <a:effectLst/>
              <a:uFillTx/>
              <a:latin typeface="Calibri"/>
            </a:endParaRPr>
          </a:p>
          <a:p>
            <a:pPr indent="-228600" algn="l" defTabSz="914400">
              <a:lnSpc>
                <a:spcPct val="102000"/>
              </a:lnSpc>
              <a:spcBef>
                <a:spcPts val="1417"/>
              </a:spcBef>
              <a:buClr>
                <a:srgbClr val="000000"/>
              </a:buClr>
              <a:buSzPct val="45000"/>
              <a:buFont typeface="Wingdings" charset="2"/>
              <a:buChar char=""/>
              <a:tabLst>
                <a:tab pos="0" algn="l"/>
              </a:tabLst>
            </a:pPr>
            <a:r>
              <a:rPr lang="nl-NL" sz="2400" b="0" u="none" strike="noStrike">
                <a:solidFill>
                  <a:schemeClr val="dk1"/>
                </a:solidFill>
                <a:effectLst/>
                <a:uFillTx/>
                <a:latin typeface="Calibri"/>
              </a:rPr>
              <a:t>Zie Opfrissing Casus-staafdiagrammen</a:t>
            </a:r>
            <a:r>
              <a:rPr lang="nl-NL" sz="3600" b="0" u="none" strike="noStrike">
                <a:solidFill>
                  <a:schemeClr val="dk2"/>
                </a:solidFill>
                <a:effectLst/>
                <a:uFillTx/>
                <a:latin typeface="Calibri"/>
              </a:rPr>
              <a:t> </a:t>
            </a:r>
            <a:r>
              <a:rPr lang="nl-NL" sz="2400" b="0" u="none" strike="noStrike">
                <a:solidFill>
                  <a:schemeClr val="dk1"/>
                </a:solidFill>
                <a:effectLst/>
                <a:uFillTx/>
                <a:latin typeface="Calibri"/>
              </a:rPr>
              <a:t>voor een korte herhaling.</a:t>
            </a:r>
            <a:endParaRPr lang="tr-TR" sz="2400" b="0" u="none" strike="noStrike">
              <a:solidFill>
                <a:schemeClr val="dk1"/>
              </a:solidFill>
              <a:effectLst/>
              <a:uFillTx/>
              <a:latin typeface="Calibri"/>
            </a:endParaRPr>
          </a:p>
          <a:p>
            <a:pPr indent="-228600" algn="l" defTabSz="914400">
              <a:lnSpc>
                <a:spcPct val="102000"/>
              </a:lnSpc>
              <a:spcBef>
                <a:spcPts val="1417"/>
              </a:spcBef>
              <a:buClr>
                <a:srgbClr val="000000"/>
              </a:buClr>
              <a:buSzPct val="45000"/>
              <a:buFont typeface="Wingdings" charset="2"/>
              <a:buChar char=""/>
              <a:tabLst>
                <a:tab pos="0" algn="l"/>
              </a:tabLst>
            </a:pPr>
            <a:r>
              <a:rPr lang="nl-NL" sz="2400" b="0" u="none" strike="noStrike">
                <a:solidFill>
                  <a:schemeClr val="dk1"/>
                </a:solidFill>
                <a:effectLst/>
                <a:uFillTx/>
                <a:latin typeface="Calibri"/>
              </a:rPr>
              <a:t>Daarin komen de belangrijkste kenmerken van casus-staafdiagrammen aan bod.</a:t>
            </a:r>
            <a:endParaRPr lang="tr-TR" sz="2400" b="0" u="none" strike="noStrike">
              <a:solidFill>
                <a:schemeClr val="dk1"/>
              </a:solidFill>
              <a:effectLst/>
              <a:uFillTx/>
              <a:latin typeface="Calibri"/>
            </a:endParaRPr>
          </a:p>
        </p:txBody>
      </p:sp>
      <p:sp>
        <p:nvSpPr>
          <p:cNvPr id="1064"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vakinhoudelijke kennis</a:t>
            </a:r>
            <a:endParaRPr lang="tr-TR" sz="40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5"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sp>
        <p:nvSpPr>
          <p:cNvPr id="1066"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In deze module heb je onderzocht hoe leerlingen casus-staafdiagrammen interpreteren en  (mis)interpreteren. Je werkte met voorbeelden van: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graphicFrame>
        <p:nvGraphicFramePr>
          <p:cNvPr id="1067" name="Tablo 3"/>
          <p:cNvGraphicFramePr/>
          <p:nvPr/>
        </p:nvGraphicFramePr>
        <p:xfrm>
          <a:off x="628560" y="3086640"/>
          <a:ext cx="7681320" cy="2722680"/>
        </p:xfrm>
        <a:graphic>
          <a:graphicData uri="http://schemas.openxmlformats.org/drawingml/2006/table">
            <a:tbl>
              <a:tblPr/>
              <a:tblGrid>
                <a:gridCol w="3847680"/>
                <a:gridCol w="3833640"/>
              </a:tblGrid>
              <a:tr h="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Overgeneralisatie van de histogrambenadering </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75960" tIns="50760" rIns="75960" bIns="50760" anchor="t">
                      <a:noAutofit/>
                    </a:bodyPr>
                    <a:p>
                      <a:pPr defTabSz="914400">
                        <a:lnSpc>
                          <a:spcPct val="100000"/>
                        </a:lnSpc>
                      </a:pPr>
                      <a:r>
                        <a:rPr lang="nl-NL" sz="1600" b="0" u="none" strike="noStrike">
                          <a:solidFill>
                            <a:schemeClr val="dk1"/>
                          </a:solidFill>
                          <a:effectLst/>
                          <a:uFillTx/>
                          <a:latin typeface="Calibri"/>
                        </a:rPr>
                        <a:t>Onjuiste veronderstelling dat een casus-staafdiagram kan worden geïnterpreteerd als een histogram, op basis van vorm of balans in plaats van op individuele meetwaarden.</a:t>
                      </a:r>
                      <a:endParaRPr lang="de-DE" sz="1600" b="0" u="none" strike="noStrike">
                        <a:solidFill>
                          <a:srgbClr val="000000"/>
                        </a:solidFill>
                        <a:effectLst/>
                        <a:uFillTx/>
                        <a:latin typeface="Calibri"/>
                      </a:endParaRPr>
                    </a:p>
                  </a:txBody>
                  <a:tcPr anchor="t" marL="75960" marR="75960" marT="50760" marB="507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Paarsgewijze vergelijking van stapels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Beoordeling op basis van het één voor één vergelijken van overeenkomstige stapels/staven, in plaats van op basis van de verdeling als geheel.</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title"/>
          </p:nvPr>
        </p:nvSpPr>
        <p:spPr>
          <a:xfrm>
            <a:off x="972000" y="683280"/>
            <a:ext cx="791712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
        <p:nvSpPr>
          <p:cNvPr id="1069" name="PlaceHolder 2"/>
          <p:cNvSpPr>
            <a:spLocks noGrp="1"/>
          </p:cNvSpPr>
          <p:nvPr>
            <p:ph/>
          </p:nvPr>
        </p:nvSpPr>
        <p:spPr>
          <a:xfrm>
            <a:off x="850320" y="1838880"/>
            <a:ext cx="7443000" cy="4521240"/>
          </a:xfrm>
          <a:prstGeom prst="rect">
            <a:avLst/>
          </a:prstGeom>
          <a:noFill/>
          <a:ln w="0">
            <a:noFill/>
          </a:ln>
        </p:spPr>
        <p:txBody>
          <a:bodyPr lIns="91440" tIns="45720" rIns="91440" bIns="45720" anchor="t">
            <a:normAutofit fontScale="700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Deze module gaat over hoe leerlingen casus-staafdiagrammen interpreteren en wat hun systematische fouten kunnen onthullen over onderliggende conceptuele moeilijkheden.</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Leerlingen kunnen:</a:t>
            </a:r>
            <a:endParaRPr lang="de-DE" sz="28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een histogramstrategie toepassen en staafhoogten als frequenties interpreteren;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zichtbare staven paarsgewijs vergelijken zonder alle waarden mee te nemen;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staven met waarde nul over het hoofd zien, hoewel die een casus met een gemeten waarde van nul weergeven;</a:t>
            </a:r>
            <a:endParaRPr lang="de-DE" sz="3200" b="0" u="none" strike="noStrike">
              <a:solidFill>
                <a:schemeClr val="dk2"/>
              </a:solidFill>
              <a:effectLst/>
              <a:uFillTx/>
              <a:latin typeface="Calibri"/>
            </a:endParaRPr>
          </a:p>
          <a:p>
            <a:pPr marL="1371600" lvl="3" indent="-216000" algn="l" defTabSz="914400">
              <a:lnSpc>
                <a:spcPct val="90000"/>
              </a:lnSpc>
              <a:spcBef>
                <a:spcPts val="499"/>
              </a:spcBef>
              <a:buClr>
                <a:srgbClr val="444D26"/>
              </a:buClr>
              <a:buFont typeface="Arial"/>
              <a:buChar char="•"/>
            </a:pPr>
            <a:r>
              <a:rPr lang="nl-NL" sz="3200" b="0" u="none" strike="noStrike">
                <a:solidFill>
                  <a:schemeClr val="dk1"/>
                </a:solidFill>
                <a:effectLst/>
                <a:uFillTx/>
                <a:latin typeface="Calibri"/>
              </a:rPr>
              <a:t>– zich richten op visuele patronen of symmetrie in plaats van op afzonderlijke gemeten waarden.</a:t>
            </a:r>
            <a:endParaRPr lang="de-DE" sz="32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 Een belangrijke conceptuele moeilijkheid is dat leerlingen mogelijk nog niet begrijpen dat elke staaf in een casus-staafdiagram één afzonderlijke gemeten waarde weergeeft en dat alle waarden, ook nullen, meetellen voor het gemiddelde.</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0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Bespreek: paarsgewijze vergelijking van stapels</a:t>
            </a:r>
            <a:endParaRPr lang="de-DE" sz="4000" b="0" u="none" strike="noStrike">
              <a:solidFill>
                <a:schemeClr val="dk2"/>
              </a:solidFill>
              <a:effectLst/>
              <a:uFillTx/>
              <a:latin typeface="Calibri Light"/>
            </a:endParaRPr>
          </a:p>
        </p:txBody>
      </p:sp>
      <p:sp>
        <p:nvSpPr>
          <p:cNvPr id="1071" name="Scenario Prompt Box"/>
          <p:cNvSpPr/>
          <p:nvPr/>
        </p:nvSpPr>
        <p:spPr>
          <a:xfrm>
            <a:off x="773640" y="4878360"/>
            <a:ext cx="7415280" cy="1468440"/>
          </a:xfrm>
          <a:prstGeom prst="rect">
            <a:avLst/>
          </a:prstGeom>
          <a:noFill/>
          <a:ln w="0">
            <a:noFill/>
          </a:ln>
        </p:spPr>
        <p:style>
          <a:lnRef idx="0"/>
          <a:fillRef idx="0"/>
          <a:effectRef idx="0"/>
          <a:fontRef idx="minor"/>
        </p:style>
        <p:txBody>
          <a:bodyPr lIns="90000" tIns="45000" rIns="90000" bIns="45000" anchor="t">
            <a:normAutofit/>
          </a:bodyPr>
          <a:p>
            <a:pPr defTabSz="914400">
              <a:lnSpc>
                <a:spcPct val="100000"/>
              </a:lnSpc>
            </a:pPr>
            <a:r>
              <a:rPr lang="nl-NL" sz="1800" b="0" u="none" strike="noStrike">
                <a:solidFill>
                  <a:srgbClr val="000000"/>
                </a:solidFill>
                <a:effectLst/>
                <a:uFillTx/>
                <a:latin typeface="Calibri"/>
              </a:rPr>
              <a:t>Bekijk het casus-staafdiagram hierboven. Denk aan een leerling die de vergelijking vooral op de zichtbare staven baseert. Tot welke conclusie zou deze leerling kunnen komen? Beschrijf het kijkpatroon dat je verwacht en bespreek welke gemeten waarden de leerling mogelijk wel of niet meeneemt.</a:t>
            </a:r>
            <a:endParaRPr lang="de-DE" sz="1800" b="0" u="none" strike="noStrike">
              <a:solidFill>
                <a:srgbClr val="000000"/>
              </a:solidFill>
              <a:effectLst/>
              <a:uFillTx/>
              <a:latin typeface="Calibri"/>
            </a:endParaRPr>
          </a:p>
          <a:p>
            <a:pPr defTabSz="914400">
              <a:lnSpc>
                <a:spcPct val="100000"/>
              </a:lnSpc>
            </a:pPr>
            <a:endParaRPr lang="de-DE" sz="1800" b="0" u="none" strike="noStrike">
              <a:solidFill>
                <a:srgbClr val="000000"/>
              </a:solidFill>
              <a:effectLst/>
              <a:uFillTx/>
              <a:latin typeface="Calibri"/>
            </a:endParaRPr>
          </a:p>
        </p:txBody>
      </p:sp>
      <p:pic>
        <p:nvPicPr>
          <p:cNvPr id="1072" name="Resim 1"/>
          <p:cNvPicPr/>
          <p:nvPr/>
        </p:nvPicPr>
        <p:blipFill>
          <a:blip r:embed="rId1"/>
          <a:stretch/>
        </p:blipFill>
        <p:spPr>
          <a:xfrm>
            <a:off x="1701000" y="1077480"/>
            <a:ext cx="5741640" cy="3353400"/>
          </a:xfrm>
          <a:prstGeom prst="rect">
            <a:avLst/>
          </a:prstGeom>
          <a:noFill/>
          <a:ln w="0">
            <a:noFill/>
          </a:ln>
        </p:spPr>
      </p:pic>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1" u="none" strike="noStrike">
                <a:solidFill>
                  <a:schemeClr val="dk2"/>
                </a:solidFill>
                <a:effectLst/>
                <a:uFillTx/>
                <a:latin typeface="Calibri Light"/>
              </a:rPr>
              <a:t>Bespreek: overgeneralisatie van de histogrambenadering</a:t>
            </a:r>
            <a:endParaRPr lang="de-DE" sz="4000" b="0" u="none" strike="noStrike">
              <a:solidFill>
                <a:schemeClr val="dk2"/>
              </a:solidFill>
              <a:effectLst/>
              <a:uFillTx/>
              <a:latin typeface="Calibri Light"/>
            </a:endParaRPr>
          </a:p>
        </p:txBody>
      </p:sp>
      <p:sp>
        <p:nvSpPr>
          <p:cNvPr id="1074" name="Scenario Prompt Box"/>
          <p:cNvSpPr/>
          <p:nvPr/>
        </p:nvSpPr>
        <p:spPr>
          <a:xfrm>
            <a:off x="469080" y="1263600"/>
            <a:ext cx="8203320" cy="1978200"/>
          </a:xfrm>
          <a:prstGeom prst="rect">
            <a:avLst/>
          </a:prstGeom>
          <a:noFill/>
          <a:ln w="0">
            <a:noFill/>
          </a:ln>
        </p:spPr>
        <p:style>
          <a:lnRef idx="0"/>
          <a:fillRef idx="0"/>
          <a:effectRef idx="0"/>
          <a:fontRef idx="minor"/>
        </p:style>
        <p:txBody>
          <a:bodyPr lIns="90000" tIns="45000" rIns="90000" bIns="45000" anchor="t">
            <a:normAutofit/>
          </a:bodyPr>
          <a:p>
            <a:pPr algn="just" defTabSz="457200">
              <a:lnSpc>
                <a:spcPct val="100000"/>
              </a:lnSpc>
            </a:pPr>
            <a:r>
              <a:rPr lang="nl-NL" sz="1800" b="0" u="none" strike="noStrike">
                <a:solidFill>
                  <a:srgbClr val="000000"/>
                </a:solidFill>
                <a:effectLst/>
                <a:uFillTx/>
                <a:latin typeface="Calibri"/>
              </a:rPr>
              <a:t>Bekijk het casus-staafdiagram hieronder. Denk aan een leerling die bij het interpreteren van dit diagram een histogrambenadering overgeneraliseert, bijvoorbeeld door zich op het visuele patroon van de staven te richten in plaats van op de afzonderlijke gemeten waarden. Tot welke conclusie zou deze leerling kunnen komen? Beschrijf het kijkpatroon dat je verwacht en bespreek of deze systematische fout bij juist dit diagram waarschijnlijk is.</a:t>
            </a:r>
            <a:endParaRPr lang="de-DE" sz="1800" b="0" u="none" strike="noStrike">
              <a:solidFill>
                <a:srgbClr val="000000"/>
              </a:solidFill>
              <a:effectLst/>
              <a:uFillTx/>
              <a:latin typeface="Calibri"/>
            </a:endParaRPr>
          </a:p>
        </p:txBody>
      </p:sp>
      <p:grpSp>
        <p:nvGrpSpPr>
          <p:cNvPr id="1075" name="Grup 4"/>
          <p:cNvGrpSpPr/>
          <p:nvPr/>
        </p:nvGrpSpPr>
        <p:grpSpPr>
          <a:xfrm>
            <a:off x="2344320" y="3133080"/>
            <a:ext cx="4217400" cy="3094920"/>
            <a:chOff x="2344320" y="3133080"/>
            <a:chExt cx="4217400" cy="3094920"/>
          </a:xfrm>
        </p:grpSpPr>
        <p:pic>
          <p:nvPicPr>
            <p:cNvPr id="1076" name="Resim 2"/>
            <p:cNvPicPr/>
            <p:nvPr/>
          </p:nvPicPr>
          <p:blipFill>
            <a:blip r:embed="rId1"/>
            <a:stretch/>
          </p:blipFill>
          <p:spPr>
            <a:xfrm>
              <a:off x="2344320" y="3133080"/>
              <a:ext cx="4217400" cy="2118240"/>
            </a:xfrm>
            <a:prstGeom prst="rect">
              <a:avLst/>
            </a:prstGeom>
            <a:noFill/>
            <a:ln w="0">
              <a:noFill/>
            </a:ln>
          </p:spPr>
        </p:pic>
        <p:pic>
          <p:nvPicPr>
            <p:cNvPr id="1077" name="Resim 3"/>
            <p:cNvPicPr/>
            <p:nvPr/>
          </p:nvPicPr>
          <p:blipFill>
            <a:blip r:embed="rId2"/>
            <a:srcRect l="0" t="0" r="2259" b="6569"/>
            <a:stretch/>
          </p:blipFill>
          <p:spPr>
            <a:xfrm>
              <a:off x="2344320" y="5251680"/>
              <a:ext cx="4122360" cy="976320"/>
            </a:xfrm>
            <a:prstGeom prst="rect">
              <a:avLst/>
            </a:prstGeom>
            <a:noFill/>
            <a:ln w="0">
              <a:noFill/>
            </a:ln>
          </p:spPr>
        </p:pic>
      </p:gr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8" name="Başlık 1"/>
          <p:cNvSpPr/>
          <p:nvPr/>
        </p:nvSpPr>
        <p:spPr>
          <a:xfrm>
            <a:off x="612720" y="2336400"/>
            <a:ext cx="7917480" cy="164232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nl-NL" sz="4400" b="1" u="none" strike="noStrike">
                <a:solidFill>
                  <a:schemeClr val="dk1"/>
                </a:solidFill>
                <a:effectLst/>
                <a:uFillTx/>
                <a:latin typeface="Calibri Light"/>
              </a:rPr>
              <a:t>MODULE 5:</a:t>
            </a:r>
            <a:br>
              <a:rPr sz="4400"/>
            </a:br>
            <a:r>
              <a:rPr lang="nl-NL"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000" b="1" u="none" strike="noStrike">
                <a:solidFill>
                  <a:schemeClr val="dk2"/>
                </a:solidFill>
                <a:effectLst/>
                <a:uFillTx/>
                <a:latin typeface="Calibri"/>
              </a:rPr>
              <a:t>Interpretaties van leerlingen analyseren</a:t>
            </a:r>
            <a:endParaRPr lang="de-DE" sz="20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br>
              <a:rPr sz="2000"/>
            </a:br>
            <a:r>
              <a:rPr lang="nl-NL" sz="2000" b="0" u="none" strike="noStrike">
                <a:solidFill>
                  <a:schemeClr val="dk2"/>
                </a:solidFill>
                <a:effectLst/>
                <a:uFillTx/>
                <a:latin typeface="Calibri"/>
              </a:rPr>
              <a:t>In deze module analyseer je met vignetten hoe leerlingen boxplots interpreteren. Je onderzoekt hoe specifieke oplossingsstrategieën tot systematische fouten kunnen leiden.</a:t>
            </a:r>
            <a:endParaRPr lang="de-DE" sz="20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nl-NL" sz="4000" b="0" u="none" strike="noStrike">
                <a:solidFill>
                  <a:schemeClr val="dk2"/>
                </a:solidFill>
                <a:effectLst/>
                <a:uFillTx/>
                <a:latin typeface="Calibri Light"/>
              </a:rPr>
              <a:t>Boxplots: Eye-tracking-vignetten</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85800" y="1825560"/>
            <a:ext cx="7884000" cy="4348440"/>
          </a:xfrm>
          <a:prstGeom prst="rect">
            <a:avLst/>
          </a:prstGeom>
          <a:noFill/>
          <a:ln w="0">
            <a:noFill/>
          </a:ln>
        </p:spPr>
        <p:txBody>
          <a:bodyPr lIns="91440" tIns="45720" rIns="91440" bIns="45720" anchor="t">
            <a:normAutofit fontScale="55000" lnSpcReduction="19999"/>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Eye-tracking-vignetten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volgende vignetten laten zien hoe leerlingen boxplots interpreteren.</a:t>
            </a:r>
            <a:endParaRPr lang="de-DE" sz="2800" b="0" u="none" strike="noStrike">
              <a:solidFill>
                <a:schemeClr val="dk2"/>
              </a:solidFill>
              <a:effectLst/>
              <a:uFillTx/>
              <a:latin typeface="Calibri"/>
            </a:endParaRPr>
          </a:p>
          <a:p>
            <a:pPr indent="-457200" algn="l" defTabSz="914400">
              <a:lnSpc>
                <a:spcPct val="90000"/>
              </a:lnSpc>
              <a:spcBef>
                <a:spcPts val="1001"/>
              </a:spcBef>
              <a:buClr>
                <a:srgbClr val="E7BC29"/>
              </a:buClr>
              <a:buFont typeface="Arial"/>
              <a:buChar char="•"/>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16 Boxplot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type="title"/>
          </p:nvPr>
        </p:nvSpPr>
        <p:spPr>
          <a:xfrm>
            <a:off x="972000" y="489240"/>
            <a:ext cx="7917120" cy="897120"/>
          </a:xfrm>
          <a:prstGeom prst="rect">
            <a:avLst/>
          </a:prstGeom>
          <a:noFill/>
          <a:ln w="0">
            <a:noFill/>
          </a:ln>
        </p:spPr>
        <p:txBody>
          <a:bodyPr lIns="91440" tIns="45720" rIns="91440" bIns="45720" anchor="ctr">
            <a:normAutofit fontScale="70000" lnSpcReduction="19999"/>
          </a:bodyPr>
          <a:p>
            <a:pPr indent="0" algn="r" defTabSz="914400">
              <a:lnSpc>
                <a:spcPct val="90000"/>
              </a:lnSpc>
              <a:buNone/>
              <a:tabLst>
                <a:tab pos="0" algn="l"/>
              </a:tabLst>
            </a:pPr>
            <a:r>
              <a:rPr lang="nl-NL" sz="4000" b="1" u="none" strike="noStrike">
                <a:solidFill>
                  <a:schemeClr val="dk2"/>
                </a:solidFill>
                <a:effectLst/>
                <a:uFillTx/>
                <a:latin typeface="Calibri Light"/>
              </a:rPr>
              <a:t>Opfrissing van vakinhoudelijke kennis</a:t>
            </a:r>
            <a:br>
              <a:rPr sz="4000"/>
            </a:br>
            <a:endParaRPr lang="de-DE" sz="4000" b="0" u="none" strike="noStrike">
              <a:solidFill>
                <a:schemeClr val="dk2"/>
              </a:solidFill>
              <a:effectLst/>
              <a:uFillTx/>
              <a:latin typeface="Calibri Light"/>
            </a:endParaRPr>
          </a:p>
        </p:txBody>
      </p:sp>
      <p:sp>
        <p:nvSpPr>
          <p:cNvPr id="1084"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Vakinhoudelijke kennis opfrissen </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Zie Opfrissing boxplots voor een korte herhaling.</a:t>
            </a: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Daarin komen belangrijke kenmerken van boxplots aan bod, waaronder conceptuele kennis over variabiliteit.</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5"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In deze module heb je onderzocht hoe leerlingen boxplots interpreteren en (mis)interpreteren. Je werkte met voorbeelden van: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6"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sp>
        <p:nvSpPr>
          <p:cNvPr id="1087" name="Metin kutusu 4"/>
          <p:cNvSpPr/>
          <p:nvPr/>
        </p:nvSpPr>
        <p:spPr>
          <a:xfrm>
            <a:off x="2290320" y="3256920"/>
            <a:ext cx="4577400" cy="3664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nl-NL" sz="1800" b="0" u="none" strike="noStrike">
              <a:solidFill>
                <a:schemeClr val="dk1"/>
              </a:solidFill>
              <a:effectLst/>
              <a:uFillTx/>
              <a:latin typeface="Calibri"/>
            </a:endParaRPr>
          </a:p>
        </p:txBody>
      </p:sp>
      <p:sp>
        <p:nvSpPr>
          <p:cNvPr id="1088" name="Metin kutusu 6"/>
          <p:cNvSpPr/>
          <p:nvPr/>
        </p:nvSpPr>
        <p:spPr>
          <a:xfrm>
            <a:off x="2290320" y="3256920"/>
            <a:ext cx="4577400" cy="3664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nl-NL" sz="1800" b="0" u="none" strike="noStrike">
              <a:solidFill>
                <a:schemeClr val="dk1"/>
              </a:solidFill>
              <a:effectLst/>
              <a:uFillTx/>
              <a:latin typeface="Calibri"/>
            </a:endParaRPr>
          </a:p>
        </p:txBody>
      </p:sp>
      <p:graphicFrame>
        <p:nvGraphicFramePr>
          <p:cNvPr id="1089" name="Tablo 3"/>
          <p:cNvGraphicFramePr/>
          <p:nvPr/>
        </p:nvGraphicFramePr>
        <p:xfrm>
          <a:off x="636840" y="3429000"/>
          <a:ext cx="7885800" cy="1737720"/>
        </p:xfrm>
        <a:graphic>
          <a:graphicData uri="http://schemas.openxmlformats.org/drawingml/2006/table">
            <a:tbl>
              <a:tblPr/>
              <a:tblGrid>
                <a:gridCol w="3943080"/>
                <a:gridCol w="3943080"/>
              </a:tblGrid>
              <a:tr h="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Mediaan-bias </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Oordeel op basis van een onjuiste maat voor de centrummaten.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Oppervlakte-bias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veronderstelling dat een langere box een hogere frequentie van metingen weergeeft.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
        <p:nvSpPr>
          <p:cNvPr id="1091"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fontScale="550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Deze module gaat over hoe leerlingen boxplots interpreteren en wat hun systematische fouten kunnen onthullen over onderliggende conceptuele moeilijkheden.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Leerlingen kunnen: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a:t>
            </a:r>
            <a:r>
              <a:rPr lang="nl-NL" sz="2800" b="0" u="none" strike="noStrike">
                <a:solidFill>
                  <a:schemeClr val="dk2"/>
                </a:solidFill>
                <a:effectLst/>
                <a:uFillTx/>
                <a:latin typeface="Calibri"/>
              </a:rPr>
              <a:t>– de mediaan overgeneraliseren als de enige relevante maat bij elke vraag;</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aannemen dat een langere of grotere box meer waarnemingen weergeeft;</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zich op oppervlakte of lengte richten in plaats van op de grenzen die de box weergeeft;</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over het hoofd zien dat kwartielen de gegevens in gelijke delen verdelen, niet in even brede intervallen.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Een belangrijke conceptuele moeilijkheid is dat leerlingen visuele grootte kunnen opvatten als frequentie, terwijl elk deel van de boxplot hetzelfde deel van de gegevens weergeeft.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2" name="Inhaltsplatzhalter 2"/>
          <p:cNvSpPr/>
          <p:nvPr/>
        </p:nvSpPr>
        <p:spPr>
          <a:xfrm>
            <a:off x="318240" y="4579920"/>
            <a:ext cx="8193600" cy="1252440"/>
          </a:xfrm>
          <a:prstGeom prst="rect">
            <a:avLst/>
          </a:prstGeom>
          <a:noFill/>
          <a:ln w="0">
            <a:noFill/>
          </a:ln>
        </p:spPr>
        <p:style>
          <a:lnRef idx="0"/>
          <a:fillRef idx="0"/>
          <a:effectRef idx="0"/>
          <a:fontRef idx="minor"/>
        </p:style>
        <p:txBody>
          <a:bodyPr lIns="67680" tIns="33840" rIns="67680" bIns="33840" anchor="t">
            <a:normAutofit fontScale="85000" lnSpcReduction="9999"/>
          </a:bodyPr>
          <a:p>
            <a:pPr defTabSz="914400">
              <a:lnSpc>
                <a:spcPct val="100000"/>
              </a:lnSpc>
            </a:pPr>
            <a:r>
              <a:rPr lang="nl-NL" sz="1800" b="0" u="none" strike="noStrike">
                <a:solidFill>
                  <a:srgbClr val="000000"/>
                </a:solidFill>
                <a:effectLst/>
                <a:uFillTx/>
                <a:latin typeface="Calibri"/>
              </a:rPr>
              <a:t>Stel dat je vermoedt dat een van je leerlingen de systematische fout mediaan-bias maakt. Welke van de volgende opgavensets zou je de leerling laten maken om dit te onderzoeken? Leg uitvoerig uit waarom je (1) voor een bepaalde opgavenset kiest en (2) de andere opgavensets niet kiest.</a:t>
            </a:r>
            <a:endParaRPr lang="de-DE" sz="1800" b="0" u="none" strike="noStrike">
              <a:solidFill>
                <a:srgbClr val="000000"/>
              </a:solidFill>
              <a:effectLst/>
              <a:uFillTx/>
              <a:latin typeface="Calibri"/>
            </a:endParaRPr>
          </a:p>
          <a:p>
            <a:pPr defTabSz="914400">
              <a:lnSpc>
                <a:spcPct val="100000"/>
              </a:lnSpc>
            </a:pPr>
            <a:br>
              <a:rPr sz="1350"/>
            </a:br>
            <a:endParaRPr lang="de-DE" sz="1350" b="0" u="none" strike="noStrike">
              <a:solidFill>
                <a:srgbClr val="000000"/>
              </a:solidFill>
              <a:effectLst/>
              <a:uFillTx/>
              <a:latin typeface="Calibri"/>
            </a:endParaRPr>
          </a:p>
        </p:txBody>
      </p:sp>
      <p:pic>
        <p:nvPicPr>
          <p:cNvPr id="1093" name="Grafik 4" descr="Ein Bild, das Screenshot, parallel, Text, Rechteck enthält.&#10;&#10;Automatisch generierte Beschreibung"/>
          <p:cNvPicPr/>
          <p:nvPr/>
        </p:nvPicPr>
        <p:blipFill>
          <a:blip r:embed="rId1"/>
          <a:stretch/>
        </p:blipFill>
        <p:spPr>
          <a:xfrm>
            <a:off x="2226240" y="1461960"/>
            <a:ext cx="5327640" cy="2860200"/>
          </a:xfrm>
          <a:prstGeom prst="rect">
            <a:avLst/>
          </a:prstGeom>
          <a:noFill/>
          <a:ln w="0">
            <a:noFill/>
          </a:ln>
        </p:spPr>
      </p:pic>
      <p:sp>
        <p:nvSpPr>
          <p:cNvPr id="1094" name="Rechteck 5"/>
          <p:cNvSpPr/>
          <p:nvPr/>
        </p:nvSpPr>
        <p:spPr>
          <a:xfrm>
            <a:off x="1417320" y="1428840"/>
            <a:ext cx="6580800" cy="304524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095" name="Title"/>
          <p:cNvSpPr/>
          <p:nvPr/>
        </p:nvSpPr>
        <p:spPr>
          <a:xfrm>
            <a:off x="318240" y="122040"/>
            <a:ext cx="8580240" cy="125244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200" b="0" u="none" strike="noStrike">
                <a:solidFill>
                  <a:schemeClr val="dk1"/>
                </a:solidFill>
                <a:effectLst/>
                <a:uFillTx/>
                <a:latin typeface="Calibri Light"/>
              </a:rPr>
              <a:t>Bespreek: mediaan-bias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PlaceHolder 1"/>
          <p:cNvSpPr>
            <a:spLocks noGrp="1"/>
          </p:cNvSpPr>
          <p:nvPr>
            <p:ph/>
          </p:nvPr>
        </p:nvSpPr>
        <p:spPr>
          <a:xfrm>
            <a:off x="310320" y="4759200"/>
            <a:ext cx="7173000" cy="954000"/>
          </a:xfrm>
          <a:prstGeom prst="rect">
            <a:avLst/>
          </a:prstGeom>
          <a:noFill/>
          <a:ln w="0">
            <a:noFill/>
          </a:ln>
        </p:spPr>
        <p:txBody>
          <a:bodyPr lIns="68760" tIns="34200" rIns="68760" bIns="34200" anchor="t">
            <a:normAutofit/>
          </a:bodyPr>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Bij welke van de volgende opgaven zou een leerling met de systematische fout oppervlakte-bias een fout antwoord geven? </a:t>
            </a:r>
            <a:br>
              <a:rPr sz="1350"/>
            </a:br>
            <a:r>
              <a:rPr lang="nl-NL" sz="1350" b="0" u="none" strike="noStrike">
                <a:solidFill>
                  <a:schemeClr val="dk1"/>
                </a:solidFill>
                <a:effectLst/>
                <a:uFillTx/>
                <a:latin typeface="Calibri"/>
              </a:rPr>
              <a:t> </a:t>
            </a:r>
            <a:endParaRPr lang="de-DE" sz="1350" b="0" u="none" strike="noStrike">
              <a:solidFill>
                <a:schemeClr val="dk1"/>
              </a:solidFill>
              <a:effectLst/>
              <a:uFillTx/>
              <a:latin typeface="Calibri"/>
            </a:endParaRPr>
          </a:p>
        </p:txBody>
      </p:sp>
      <p:pic>
        <p:nvPicPr>
          <p:cNvPr id="1097" name="Grafik 5" descr="Ein Bild, das Diagramm, Text, Screenshot, Reihe enthält.&#10;&#10;Automatisch generierte Beschreibung"/>
          <p:cNvPicPr/>
          <p:nvPr/>
        </p:nvPicPr>
        <p:blipFill>
          <a:blip r:embed="rId1"/>
          <a:stretch/>
        </p:blipFill>
        <p:spPr>
          <a:xfrm>
            <a:off x="1657440" y="1309680"/>
            <a:ext cx="5825880" cy="3078360"/>
          </a:xfrm>
          <a:prstGeom prst="rect">
            <a:avLst/>
          </a:prstGeom>
          <a:noFill/>
          <a:ln w="0">
            <a:noFill/>
          </a:ln>
        </p:spPr>
      </p:pic>
      <p:sp>
        <p:nvSpPr>
          <p:cNvPr id="1098" name="Rechteck 8"/>
          <p:cNvSpPr/>
          <p:nvPr/>
        </p:nvSpPr>
        <p:spPr>
          <a:xfrm>
            <a:off x="531720" y="1023120"/>
            <a:ext cx="7980120" cy="34063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099" name="Title"/>
          <p:cNvSpPr/>
          <p:nvPr/>
        </p:nvSpPr>
        <p:spPr>
          <a:xfrm>
            <a:off x="972000" y="180000"/>
            <a:ext cx="7917120" cy="8971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600" b="0" u="none" strike="noStrike">
                <a:solidFill>
                  <a:schemeClr val="dk1"/>
                </a:solidFill>
                <a:effectLst/>
                <a:uFillTx/>
                <a:latin typeface="Calibri Light"/>
              </a:rPr>
              <a:t>Bespreek: oppervlakte-bias</a:t>
            </a:r>
            <a:endParaRPr lang="de-DE" sz="3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0" name="PlaceHolder 1"/>
          <p:cNvSpPr>
            <a:spLocks noGrp="1"/>
          </p:cNvSpPr>
          <p:nvPr>
            <p:ph/>
          </p:nvPr>
        </p:nvSpPr>
        <p:spPr>
          <a:xfrm>
            <a:off x="253440" y="4585320"/>
            <a:ext cx="3686760" cy="1328040"/>
          </a:xfrm>
          <a:prstGeom prst="rect">
            <a:avLst/>
          </a:prstGeom>
          <a:noFill/>
          <a:ln w="0">
            <a:noFill/>
          </a:ln>
        </p:spPr>
        <p:txBody>
          <a:bodyPr lIns="68760" tIns="34200" rIns="68760" bIns="34200" anchor="t">
            <a:normAutofit fontScale="77500" lnSpcReduction="19999"/>
          </a:bodyPr>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Voor dezelfde opgaven zie je nu de kijkpatronen van vijf verschillende leerlingen.</a:t>
            </a:r>
            <a:endParaRPr lang="de-DE" sz="21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Welke van deze vijf verschillende leerlingen heeft volgens jou waarschijnlijk een fout antwoord gegeven?</a:t>
            </a:r>
            <a:endParaRPr lang="de-DE" sz="2100" b="0" u="none" strike="noStrike">
              <a:solidFill>
                <a:schemeClr val="dk1"/>
              </a:solidFill>
              <a:effectLst/>
              <a:uFillTx/>
              <a:latin typeface="Calibri"/>
            </a:endParaRPr>
          </a:p>
        </p:txBody>
      </p:sp>
      <p:sp>
        <p:nvSpPr>
          <p:cNvPr id="1101" name="Inhaltsplatzhalter 2"/>
          <p:cNvSpPr/>
          <p:nvPr/>
        </p:nvSpPr>
        <p:spPr>
          <a:xfrm>
            <a:off x="4572000" y="4888800"/>
            <a:ext cx="3197520" cy="116964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A</a:t>
            </a:r>
            <a:r>
              <a:rPr lang="nl-NL" sz="1500" b="0" u="none" strike="noStrike">
                <a:solidFill>
                  <a:schemeClr val="dk1"/>
                </a:solidFill>
                <a:effectLst/>
                <a:uFillTx/>
                <a:latin typeface="Calibri"/>
                <a:ea typeface="Calibri"/>
              </a:rPr>
              <a:t>	</a:t>
            </a:r>
            <a:r>
              <a:rPr lang="nl-NL" sz="1500" b="0" u="none" strike="noStrike">
                <a:solidFill>
                  <a:schemeClr val="dk1"/>
                </a:solidFill>
                <a:effectLst/>
                <a:uFillTx/>
                <a:latin typeface="Calibri"/>
                <a:ea typeface="Calibri"/>
              </a:rPr>
              <a:t>O Leerling B</a:t>
            </a:r>
            <a:r>
              <a:rPr lang="nl-NL" sz="1500" b="0" u="none" strike="noStrike">
                <a:solidFill>
                  <a:schemeClr val="dk1"/>
                </a:solidFill>
                <a:effectLst/>
                <a:uFillTx/>
                <a:latin typeface="Calibri"/>
                <a:ea typeface="Calibri"/>
              </a:rPr>
              <a:t>	</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C</a:t>
            </a:r>
            <a:r>
              <a:rPr lang="nl-NL" sz="1500" b="0" u="none" strike="noStrike">
                <a:solidFill>
                  <a:schemeClr val="dk1"/>
                </a:solidFill>
                <a:effectLst/>
                <a:uFillTx/>
                <a:latin typeface="Calibri"/>
                <a:ea typeface="Calibri"/>
              </a:rPr>
              <a:t>	</a:t>
            </a:r>
            <a:r>
              <a:rPr lang="nl-NL" sz="1500" b="0" u="none" strike="noStrike">
                <a:solidFill>
                  <a:schemeClr val="dk1"/>
                </a:solidFill>
                <a:effectLst/>
                <a:uFillTx/>
                <a:latin typeface="Calibri"/>
                <a:ea typeface="Calibri"/>
              </a:rPr>
              <a:t>O Leerling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E</a:t>
            </a:r>
            <a:endParaRPr lang="de-DE" sz="1500" b="0" u="none" strike="noStrike">
              <a:solidFill>
                <a:srgbClr val="000000"/>
              </a:solidFill>
              <a:effectLst/>
              <a:uFillTx/>
              <a:latin typeface="Calibri"/>
            </a:endParaRPr>
          </a:p>
        </p:txBody>
      </p:sp>
      <p:pic>
        <p:nvPicPr>
          <p:cNvPr id="1102" name="Grafik 3" descr="Ein Bild, das Diagramm, Reihe, Screenshot, Text enthält.&#10;&#10;Automatisch generierte Beschreibung"/>
          <p:cNvPicPr/>
          <p:nvPr/>
        </p:nvPicPr>
        <p:blipFill>
          <a:blip r:embed="rId1"/>
          <a:stretch/>
        </p:blipFill>
        <p:spPr>
          <a:xfrm>
            <a:off x="1657440" y="1169640"/>
            <a:ext cx="5825880" cy="3062880"/>
          </a:xfrm>
          <a:prstGeom prst="rect">
            <a:avLst/>
          </a:prstGeom>
          <a:noFill/>
          <a:ln w="0">
            <a:noFill/>
          </a:ln>
        </p:spPr>
      </p:pic>
      <p:pic>
        <p:nvPicPr>
          <p:cNvPr id="1103" name="Grafik 4" descr="Häkchen mit einfarbiger Füllung"/>
          <p:cNvPicPr/>
          <p:nvPr/>
        </p:nvPicPr>
        <p:blipFill>
          <a:blip r:embed="rId2">
            <a:extLst>
              <a:ext uri="{96DAC541-7B7A-43D3-8B79-37D633B846F1}">
                <asvg:svgBlip xmlns:asvg="http://schemas.microsoft.com/office/drawing/2016/SVG/main" r:embed="rId3"/>
              </a:ext>
            </a:extLst>
          </a:blip>
          <a:stretch/>
        </p:blipFill>
        <p:spPr>
          <a:xfrm>
            <a:off x="7984080" y="5010120"/>
            <a:ext cx="903240" cy="903240"/>
          </a:xfrm>
          <a:prstGeom prst="rect">
            <a:avLst/>
          </a:prstGeom>
          <a:noFill/>
          <a:ln w="0">
            <a:noFill/>
          </a:ln>
        </p:spPr>
      </p:pic>
      <p:sp>
        <p:nvSpPr>
          <p:cNvPr id="1104" name="Rechteck 5"/>
          <p:cNvSpPr/>
          <p:nvPr/>
        </p:nvSpPr>
        <p:spPr>
          <a:xfrm>
            <a:off x="531720" y="1023120"/>
            <a:ext cx="7980120" cy="34063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105" name="Title"/>
          <p:cNvSpPr/>
          <p:nvPr/>
        </p:nvSpPr>
        <p:spPr>
          <a:xfrm>
            <a:off x="972000" y="180000"/>
            <a:ext cx="7917120" cy="8971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300" b="0" u="none" strike="noStrike">
                <a:solidFill>
                  <a:schemeClr val="dk1"/>
                </a:solidFill>
                <a:effectLst/>
                <a:uFillTx/>
                <a:latin typeface="Calibri Light"/>
              </a:rPr>
              <a:t>Bespreek: oppervlakte-bias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Afsluiting</a:t>
            </a:r>
            <a:endParaRPr lang="de-DE" sz="4000" b="0" u="none" strike="noStrike">
              <a:solidFill>
                <a:schemeClr val="dk2"/>
              </a:solidFill>
              <a:effectLst/>
              <a:uFillTx/>
              <a:latin typeface="Calibri Light"/>
            </a:endParaRPr>
          </a:p>
        </p:txBody>
      </p:sp>
      <p:sp>
        <p:nvSpPr>
          <p:cNvPr id="1107" name="İçerik Yer Tutucusu 2"/>
          <p:cNvSpPr/>
          <p:nvPr/>
        </p:nvSpPr>
        <p:spPr>
          <a:xfrm>
            <a:off x="573480" y="1773000"/>
            <a:ext cx="7994160" cy="3857760"/>
          </a:xfrm>
          <a:prstGeom prst="rect">
            <a:avLst/>
          </a:prstGeom>
          <a:noFill/>
          <a:ln w="0">
            <a:noFill/>
          </a:ln>
        </p:spPr>
        <p:style>
          <a:lnRef idx="0"/>
          <a:fillRef idx="0"/>
          <a:effectRef idx="0"/>
          <a:fontRef idx="minor"/>
        </p:style>
        <p:txBody>
          <a:bodyPr lIns="90000" tIns="45000" rIns="90000" bIns="45000" anchor="t">
            <a:normAutofit/>
          </a:bodyPr>
          <a:p>
            <a:pPr algn="ctr" defTabSz="914400">
              <a:lnSpc>
                <a:spcPct val="100000"/>
              </a:lnSpc>
            </a:pPr>
            <a:endParaRPr lang="de-DE" sz="2400" b="0" u="none" strike="noStrike">
              <a:solidFill>
                <a:srgbClr val="000000"/>
              </a:solidFill>
              <a:effectLst/>
              <a:uFillTx/>
              <a:latin typeface="Calibri"/>
            </a:endParaRPr>
          </a:p>
          <a:p>
            <a:pPr algn="ctr" defTabSz="914400">
              <a:lnSpc>
                <a:spcPct val="100000"/>
              </a:lnSpc>
            </a:pPr>
            <a:endParaRPr lang="de-DE" sz="2400" b="0" u="none" strike="noStrike">
              <a:solidFill>
                <a:srgbClr val="000000"/>
              </a:solidFill>
              <a:effectLst/>
              <a:uFillTx/>
              <a:latin typeface="Calibri"/>
            </a:endParaRPr>
          </a:p>
          <a:p>
            <a:pPr algn="ctr" defTabSz="914400">
              <a:lnSpc>
                <a:spcPct val="100000"/>
              </a:lnSpc>
            </a:pPr>
            <a:r>
              <a:rPr lang="nl-NL" sz="2400" b="0" u="none" strike="noStrike">
                <a:solidFill>
                  <a:srgbClr val="000000"/>
                </a:solidFill>
                <a:effectLst/>
                <a:uFillTx/>
                <a:latin typeface="Calibri"/>
              </a:rPr>
              <a:t>Hiermee ben je aan het einde van de vijf modules gekomen.</a:t>
            </a:r>
            <a:endParaRPr lang="de-DE" sz="2400" b="0" u="none" strike="noStrike">
              <a:solidFill>
                <a:srgbClr val="000000"/>
              </a:solidFill>
              <a:effectLst/>
              <a:uFillTx/>
              <a:latin typeface="Calibri"/>
            </a:endParaRPr>
          </a:p>
          <a:p>
            <a:pPr algn="ctr" defTabSz="914400">
              <a:lnSpc>
                <a:spcPct val="100000"/>
              </a:lnSpc>
            </a:pPr>
            <a:endParaRPr lang="de-DE" sz="2400" b="0" u="none" strike="noStrike">
              <a:solidFill>
                <a:srgbClr val="000000"/>
              </a:solidFill>
              <a:effectLst/>
              <a:uFillTx/>
              <a:latin typeface="Calibri"/>
            </a:endParaRPr>
          </a:p>
          <a:p>
            <a:pPr algn="ctr" defTabSz="914400">
              <a:lnSpc>
                <a:spcPct val="100000"/>
              </a:lnSpc>
            </a:pPr>
            <a:r>
              <a:rPr lang="nl-NL" sz="2400" b="0" u="none" strike="noStrike">
                <a:solidFill>
                  <a:srgbClr val="000000"/>
                </a:solidFill>
                <a:effectLst/>
                <a:uFillTx/>
                <a:latin typeface="Calibri"/>
              </a:rPr>
              <a:t>Bedankt dat je de vignetten hebt doorlopen en je hebt verdiept in de interpretaties van statistische diagrammen door leerlingen.</a:t>
            </a:r>
            <a:endParaRPr lang="de-DE" sz="2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8" name="PlaceHolder 1"/>
          <p:cNvSpPr>
            <a:spLocks noGrp="1"/>
          </p:cNvSpPr>
          <p:nvPr>
            <p:ph type="title"/>
          </p:nvPr>
        </p:nvSpPr>
        <p:spPr>
          <a:xfrm>
            <a:off x="612720" y="2705760"/>
            <a:ext cx="7917120" cy="89712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nl-NL" sz="4000" b="1" u="none" strike="noStrike">
                <a:solidFill>
                  <a:schemeClr val="dk2"/>
                </a:solidFill>
                <a:effectLst/>
                <a:uFillTx/>
                <a:latin typeface="Calibri Light"/>
              </a:rPr>
              <a:t>OPFRISSING VAN KENNIS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9"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Stippendiagrammen</a:t>
            </a:r>
            <a:endParaRPr lang="de-DE" sz="4000" b="0" u="none" strike="noStrike">
              <a:solidFill>
                <a:schemeClr val="dk2"/>
              </a:solidFill>
              <a:effectLst/>
              <a:uFillTx/>
              <a:latin typeface="Calibri Light"/>
            </a:endParaRPr>
          </a:p>
        </p:txBody>
      </p:sp>
      <p:sp>
        <p:nvSpPr>
          <p:cNvPr id="1110" name="Eylem Düğmesi: Geri Dön 2">
            <a:hlinkClick r:id="rId1" action="ppaction://hlinksldjump"/>
          </p:cNvPr>
          <p:cNvSpPr/>
          <p:nvPr/>
        </p:nvSpPr>
        <p:spPr>
          <a:xfrm rot="16200000">
            <a:off x="7804800" y="38106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11" name="Metin kutusu 4"/>
          <p:cNvSpPr/>
          <p:nvPr/>
        </p:nvSpPr>
        <p:spPr>
          <a:xfrm>
            <a:off x="7040880" y="4346640"/>
            <a:ext cx="1952640" cy="798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200" b="0" u="none" strike="noStrike">
                <a:solidFill>
                  <a:srgbClr val="000000"/>
                </a:solidFill>
                <a:effectLst/>
                <a:uFillTx/>
                <a:latin typeface="Calibri"/>
              </a:rPr>
              <a:t>Terug naar de oorspronkelijke dia</a:t>
            </a:r>
            <a:endParaRPr lang="de-DE" sz="1200" b="0" u="none" strike="noStrike">
              <a:solidFill>
                <a:srgbClr val="000000"/>
              </a:solidFill>
              <a:effectLst/>
              <a:uFillTx/>
              <a:latin typeface="Calibri"/>
            </a:endParaRPr>
          </a:p>
          <a:p>
            <a:pPr defTabSz="914400">
              <a:lnSpc>
                <a:spcPct val="100000"/>
              </a:lnSpc>
            </a:pPr>
            <a:br>
              <a:rPr sz="1100"/>
            </a:b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2" name="PlaceHolder 1"/>
          <p:cNvSpPr>
            <a:spLocks noGrp="1"/>
          </p:cNvSpPr>
          <p:nvPr>
            <p:ph/>
          </p:nvPr>
        </p:nvSpPr>
        <p:spPr>
          <a:xfrm>
            <a:off x="598320" y="1001520"/>
            <a:ext cx="7883280" cy="4355640"/>
          </a:xfrm>
          <a:prstGeom prst="rect">
            <a:avLst/>
          </a:prstGeom>
          <a:noFill/>
          <a:ln w="0">
            <a:noFill/>
          </a:ln>
        </p:spPr>
        <p:txBody>
          <a:bodyPr lIns="68760" tIns="34200" rIns="68760" bIns="34200" anchor="t">
            <a:noAutofit/>
          </a:bodyPr>
          <a:p>
            <a:pPr marL="171360" indent="-171360" algn="just" defTabSz="685800">
              <a:lnSpc>
                <a:spcPct val="90000"/>
              </a:lnSpc>
              <a:spcBef>
                <a:spcPts val="751"/>
              </a:spcBef>
              <a:buClr>
                <a:srgbClr val="000000"/>
              </a:buClr>
              <a:buFont typeface="Arial"/>
              <a:buChar char="•"/>
            </a:pPr>
            <a:r>
              <a:rPr lang="nl-NL" sz="900" b="1" u="none" strike="noStrike">
                <a:solidFill>
                  <a:srgbClr val="000000"/>
                </a:solidFill>
                <a:effectLst/>
                <a:uFillTx/>
                <a:latin typeface="Calibri"/>
              </a:rPr>
              <a:t> </a:t>
            </a:r>
            <a:endParaRPr lang="de-DE" sz="900" b="0" u="none" strike="noStrike">
              <a:solidFill>
                <a:schemeClr val="dk1"/>
              </a:solidFill>
              <a:effectLst/>
              <a:uFillTx/>
              <a:latin typeface="Calibri"/>
            </a:endParaRPr>
          </a:p>
          <a:p>
            <a:pPr indent="-17136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Dotplots zijn grafische weergaven die gebruikt worden om de verdeling van een dataset weer te geven. In een dot plot wordt elk datapunt weergegeven door een bolletje langs een enkele as, typisch de horizontale as. Als er meerdere datapunten dezelfde waarde hebben, dan worden ze verticaal op elkaar gestapeld. Dotplots zijn bijzonder nuttig om kleine tot middelgrote datasets weer te geven.</a:t>
            </a:r>
            <a:endParaRPr lang="de-DE" sz="16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900" b="0" u="none" strike="noStrike">
              <a:solidFill>
                <a:schemeClr val="dk1"/>
              </a:solidFill>
              <a:effectLst/>
              <a:uFillTx/>
              <a:latin typeface="Calibri"/>
            </a:endParaRPr>
          </a:p>
        </p:txBody>
      </p:sp>
      <p:sp>
        <p:nvSpPr>
          <p:cNvPr id="1113" name="Textfeld 27"/>
          <p:cNvSpPr/>
          <p:nvPr/>
        </p:nvSpPr>
        <p:spPr>
          <a:xfrm>
            <a:off x="628560" y="5357520"/>
            <a:ext cx="7853040" cy="560520"/>
          </a:xfrm>
          <a:prstGeom prst="rect">
            <a:avLst/>
          </a:prstGeom>
          <a:noFill/>
          <a:ln w="0">
            <a:noFill/>
          </a:ln>
        </p:spPr>
        <p:style>
          <a:lnRef idx="0"/>
          <a:fillRef idx="0"/>
          <a:effectRef idx="0"/>
          <a:fontRef idx="minor"/>
        </p:style>
        <p:txBody>
          <a:bodyPr lIns="67680" tIns="33840" rIns="67680" bIns="33840" anchor="t">
            <a:spAutoFit/>
          </a:bodyPr>
          <a:p>
            <a:pPr defTabSz="914400">
              <a:lnSpc>
                <a:spcPct val="100000"/>
              </a:lnSpc>
            </a:pPr>
            <a:r>
              <a:rPr lang="nl-NL" sz="1600" b="0" u="none" strike="noStrike">
                <a:solidFill>
                  <a:srgbClr val="000000"/>
                </a:solidFill>
                <a:effectLst/>
                <a:uFillTx/>
                <a:latin typeface="Calibri"/>
              </a:rPr>
              <a:t>Om verdelingen te vergelijken die zijn voorgesteld in dotplots kunnen zowel globale kenmerken als lokale details worden meegenomen.</a:t>
            </a:r>
            <a:endParaRPr lang="de-DE" sz="1600" b="0" u="none" strike="noStrike">
              <a:solidFill>
                <a:srgbClr val="000000"/>
              </a:solidFill>
              <a:effectLst/>
              <a:uFillTx/>
              <a:latin typeface="Calibri"/>
            </a:endParaRPr>
          </a:p>
        </p:txBody>
      </p:sp>
      <p:sp>
        <p:nvSpPr>
          <p:cNvPr id="1114" name="Metin kutusu 2"/>
          <p:cNvSpPr/>
          <p:nvPr/>
        </p:nvSpPr>
        <p:spPr>
          <a:xfrm>
            <a:off x="201600" y="385200"/>
            <a:ext cx="926460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15" name="Eylem Düğmesi: Geri Dön 1">
            <a:hlinkClick r:id="rId1" action="ppaction://hlinksldjump"/>
          </p:cNvPr>
          <p:cNvSpPr/>
          <p:nvPr/>
        </p:nvSpPr>
        <p:spPr>
          <a:xfrm rot="16200000">
            <a:off x="8153640" y="2833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16" name="Metin kutusu 4"/>
          <p:cNvSpPr/>
          <p:nvPr/>
        </p:nvSpPr>
        <p:spPr>
          <a:xfrm>
            <a:off x="7839720" y="3407040"/>
            <a:ext cx="127332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17" name="Resim 1"/>
          <p:cNvPicPr/>
          <p:nvPr/>
        </p:nvPicPr>
        <p:blipFill>
          <a:blip r:embed="rId2"/>
          <a:stretch/>
        </p:blipFill>
        <p:spPr>
          <a:xfrm>
            <a:off x="1115280" y="2741760"/>
            <a:ext cx="6611040" cy="1986480"/>
          </a:xfrm>
          <a:prstGeom prst="rect">
            <a:avLst/>
          </a:prstGeom>
          <a:noFill/>
          <a:ln w="0">
            <a:noFill/>
          </a:ln>
        </p:spPr>
      </p:pic>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8" name="PlaceHolder 1"/>
          <p:cNvSpPr>
            <a:spLocks noGrp="1"/>
          </p:cNvSpPr>
          <p:nvPr>
            <p:ph/>
          </p:nvPr>
        </p:nvSpPr>
        <p:spPr>
          <a:xfrm>
            <a:off x="628560" y="1131120"/>
            <a:ext cx="7883280" cy="4355640"/>
          </a:xfrm>
          <a:prstGeom prst="rect">
            <a:avLst/>
          </a:prstGeom>
          <a:noFill/>
          <a:ln w="0">
            <a:noFill/>
          </a:ln>
        </p:spPr>
        <p:txBody>
          <a:bodyPr lIns="68760" tIns="34200" rIns="68760" bIns="34200" anchor="t">
            <a:normAutofit/>
          </a:bodyPr>
          <a:p>
            <a:pPr indent="-228600" algn="l" defTabSz="914400">
              <a:lnSpc>
                <a:spcPct val="90000"/>
              </a:lnSpc>
              <a:spcBef>
                <a:spcPts val="1001"/>
              </a:spcBef>
              <a:buClr>
                <a:srgbClr val="000000"/>
              </a:buClr>
              <a:buFont typeface="Arial"/>
              <a:buChar char="•"/>
            </a:pPr>
            <a:r>
              <a:rPr lang="nl-NL" sz="1600" b="1" u="none" strike="noStrike">
                <a:solidFill>
                  <a:schemeClr val="dk1"/>
                </a:solidFill>
                <a:effectLst/>
                <a:uFillTx/>
                <a:latin typeface="Calibri"/>
              </a:rPr>
              <a:t>Perspectieven op dataverdelingen: lokaal vs. globaal beeld:</a:t>
            </a:r>
            <a:endParaRPr lang="de-DE" sz="16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Een centraal doel in het statistiekonderwijs is om leerlingen te helpen om een “globaal beeld” te krijgen van verdelingen. In dit beeld zien leerlingen verdelingen als conceptuele entiteiten met algemene kenmerken zoals een centrum, spreiding en vorm. Maar veel leerlingen zien verdelingen enkel als verzamelingen van individuele datapunten. Dit leidt hen ertoe om te veel te focussen op lokale details van de verdeling. Dit noemen we een “lokaal beeld” van</a:t>
            </a:r>
            <a:endParaRPr lang="de-DE" sz="16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dataverdelingen</a:t>
            </a:r>
            <a:endParaRPr lang="de-DE" sz="1600" b="0" u="none" strike="noStrike">
              <a:solidFill>
                <a:schemeClr val="dk1"/>
              </a:solidFill>
              <a:effectLst/>
              <a:uFillTx/>
              <a:latin typeface="Calibri"/>
            </a:endParaRPr>
          </a:p>
        </p:txBody>
      </p:sp>
      <p:sp>
        <p:nvSpPr>
          <p:cNvPr id="1119" name="Metin kutusu 3"/>
          <p:cNvSpPr/>
          <p:nvPr/>
        </p:nvSpPr>
        <p:spPr>
          <a:xfrm>
            <a:off x="105120" y="372960"/>
            <a:ext cx="914364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20" name="Eylem Düğmesi: Geri Dön 1">
            <a:hlinkClick r:id="rId1" action="ppaction://hlinksldjump"/>
          </p:cNvPr>
          <p:cNvSpPr/>
          <p:nvPr/>
        </p:nvSpPr>
        <p:spPr>
          <a:xfrm rot="16200000">
            <a:off x="8313120" y="2878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21" name="Metin kutusu 4"/>
          <p:cNvSpPr/>
          <p:nvPr/>
        </p:nvSpPr>
        <p:spPr>
          <a:xfrm>
            <a:off x="8150760" y="3217680"/>
            <a:ext cx="109800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22" name="Resim 1"/>
          <p:cNvPicPr/>
          <p:nvPr/>
        </p:nvPicPr>
        <p:blipFill>
          <a:blip r:embed="rId2"/>
          <a:stretch/>
        </p:blipFill>
        <p:spPr>
          <a:xfrm>
            <a:off x="1351080" y="2894400"/>
            <a:ext cx="5930640" cy="2641320"/>
          </a:xfrm>
          <a:prstGeom prst="rect">
            <a:avLst/>
          </a:prstGeom>
          <a:noFill/>
          <a:ln w="0">
            <a:noFill/>
          </a:ln>
        </p:spPr>
      </p:pic>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3" name="PlaceHolder 1"/>
          <p:cNvSpPr>
            <a:spLocks noGrp="1"/>
          </p:cNvSpPr>
          <p:nvPr>
            <p:ph/>
          </p:nvPr>
        </p:nvSpPr>
        <p:spPr>
          <a:xfrm>
            <a:off x="793800" y="1221120"/>
            <a:ext cx="7883280" cy="4415400"/>
          </a:xfrm>
          <a:prstGeom prst="rect">
            <a:avLst/>
          </a:prstGeom>
          <a:noFill/>
          <a:ln w="0">
            <a:noFill/>
          </a:ln>
        </p:spPr>
        <p:txBody>
          <a:bodyPr lIns="68760" tIns="34200" rIns="68760" bIns="34200" anchor="t">
            <a:normAutofit/>
          </a:bodyPr>
          <a:p>
            <a:pPr indent="-228600" algn="just" defTabSz="914400">
              <a:lnSpc>
                <a:spcPct val="90000"/>
              </a:lnSpc>
              <a:spcBef>
                <a:spcPts val="1001"/>
              </a:spcBef>
              <a:buClr>
                <a:srgbClr val="000000"/>
              </a:buClr>
              <a:buFont typeface="Arial"/>
              <a:buChar char="•"/>
            </a:pPr>
            <a:r>
              <a:rPr lang="nl-NL" sz="1600" b="0" u="none" strike="noStrike">
                <a:solidFill>
                  <a:schemeClr val="dk1"/>
                </a:solidFill>
                <a:effectLst/>
                <a:uFillTx/>
                <a:latin typeface="Calibri"/>
              </a:rPr>
              <a:t>Om verdelingen die voorgesteld zijn in dot plots te vergelijken kunnen zowel globale kenmerken (bijv. Centrum, spreiding/dichtheid) als lokale kenmerken (bijv. Uitbijters/uitschieters) worden meegenomen.</a:t>
            </a:r>
            <a:endParaRPr lang="de-DE" sz="1600" b="0" u="none" strike="noStrike">
              <a:solidFill>
                <a:schemeClr val="dk1"/>
              </a:solidFill>
              <a:effectLst/>
              <a:uFillTx/>
              <a:latin typeface="Calibri"/>
            </a:endParaRPr>
          </a:p>
        </p:txBody>
      </p:sp>
      <p:sp>
        <p:nvSpPr>
          <p:cNvPr id="1124" name="Metin kutusu 2"/>
          <p:cNvSpPr/>
          <p:nvPr/>
        </p:nvSpPr>
        <p:spPr>
          <a:xfrm>
            <a:off x="466560" y="385200"/>
            <a:ext cx="8677080" cy="5212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2800" b="0" u="none" strike="noStrike">
                <a:solidFill>
                  <a:srgbClr val="000000"/>
                </a:solidFill>
                <a:effectLst/>
                <a:uFillTx/>
                <a:latin typeface="Calibri"/>
              </a:rPr>
              <a:t>Opfrissing van vakinhoudelijke kennis: Stippendiagrammen</a:t>
            </a:r>
            <a:endParaRPr lang="de-DE" sz="2800" b="0" u="none" strike="noStrike">
              <a:solidFill>
                <a:srgbClr val="000000"/>
              </a:solidFill>
              <a:effectLst/>
              <a:uFillTx/>
              <a:latin typeface="Calibri"/>
            </a:endParaRPr>
          </a:p>
        </p:txBody>
      </p:sp>
      <p:sp>
        <p:nvSpPr>
          <p:cNvPr id="1125" name="Eylem Düğmesi: Geri Dön 1">
            <a:hlinkClick r:id="rId1" action="ppaction://hlinksldjump"/>
          </p:cNvPr>
          <p:cNvSpPr/>
          <p:nvPr/>
        </p:nvSpPr>
        <p:spPr>
          <a:xfrm rot="16200000">
            <a:off x="8313120" y="28782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26" name="Metin kutusu 4"/>
          <p:cNvSpPr/>
          <p:nvPr/>
        </p:nvSpPr>
        <p:spPr>
          <a:xfrm>
            <a:off x="7597440" y="3408480"/>
            <a:ext cx="17578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27" name="Resim 1"/>
          <p:cNvPicPr/>
          <p:nvPr/>
        </p:nvPicPr>
        <p:blipFill>
          <a:blip r:embed="rId2"/>
          <a:stretch/>
        </p:blipFill>
        <p:spPr>
          <a:xfrm>
            <a:off x="1446120" y="2532960"/>
            <a:ext cx="6074280" cy="2959920"/>
          </a:xfrm>
          <a:prstGeom prst="rect">
            <a:avLst/>
          </a:prstGeom>
          <a:noFill/>
          <a:ln w="0">
            <a:noFill/>
          </a:ln>
        </p:spPr>
      </p:pic>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Histogrammen</a:t>
            </a:r>
            <a:endParaRPr lang="de-DE" sz="4000" b="0" u="none" strike="noStrike">
              <a:solidFill>
                <a:schemeClr val="dk2"/>
              </a:solidFill>
              <a:effectLst/>
              <a:uFillTx/>
              <a:latin typeface="Calibri Light"/>
            </a:endParaRPr>
          </a:p>
        </p:txBody>
      </p:sp>
      <p:sp>
        <p:nvSpPr>
          <p:cNvPr id="1129" name="Eylem Düğmesi: Geri Dön 2">
            <a:hlinkClick r:id="rId1" action="ppaction://hlinksldjump"/>
          </p:cNvPr>
          <p:cNvSpPr/>
          <p:nvPr/>
        </p:nvSpPr>
        <p:spPr>
          <a:xfrm rot="16200000">
            <a:off x="7804800" y="388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0" name="Metin kutusu 3"/>
          <p:cNvSpPr/>
          <p:nvPr/>
        </p:nvSpPr>
        <p:spPr>
          <a:xfrm>
            <a:off x="7315200" y="4346640"/>
            <a:ext cx="14986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nl-NL" sz="3200" b="0" u="none" strike="noStrike">
                <a:solidFill>
                  <a:schemeClr val="dk1"/>
                </a:solidFill>
                <a:effectLst/>
                <a:uFillTx/>
                <a:latin typeface="Calibri Light"/>
              </a:rPr>
              <a:t>Opfrissing van vakinhoudelijke kennis: Histogrammen</a:t>
            </a:r>
            <a:endParaRPr lang="de-DE" sz="3200" b="0" u="none" strike="noStrike">
              <a:solidFill>
                <a:schemeClr val="dk1"/>
              </a:solidFill>
              <a:effectLst/>
              <a:uFillTx/>
              <a:latin typeface="Calibri Light"/>
            </a:endParaRPr>
          </a:p>
        </p:txBody>
      </p:sp>
      <p:sp>
        <p:nvSpPr>
          <p:cNvPr id="1132" name="PlaceHolder 2"/>
          <p:cNvSpPr>
            <a:spLocks noGrp="1"/>
          </p:cNvSpPr>
          <p:nvPr>
            <p:ph/>
          </p:nvPr>
        </p:nvSpPr>
        <p:spPr>
          <a:xfrm>
            <a:off x="628560" y="1825560"/>
            <a:ext cx="7580880" cy="4319280"/>
          </a:xfrm>
          <a:prstGeom prst="rect">
            <a:avLst/>
          </a:prstGeom>
          <a:noFill/>
          <a:ln w="0">
            <a:noFill/>
          </a:ln>
        </p:spPr>
        <p:txBody>
          <a:bodyPr lIns="91440" tIns="45720" rIns="91440" bIns="45720" anchor="t">
            <a:noAutofit/>
          </a:bodyPr>
          <a:p>
            <a:pPr indent="-22860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Een histogram is een grafiek met staven die aan de volgende criteria voldoet:</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Het bestaat uit staven die groepen numerieke gegevens voorstellen.</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Het geeft gegevens weer van slechts één statistische variabele (meestal continu).</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statistische variabele wordt conventioneel weergegeven op de horizontale as.</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statistische variabele wordt gemeten op interval- of ratiomeetniveau.</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verticale as toont de klassendichtheid of – wanneer de klassebreedtes gelijk zijn – de relatieve of absolute frequentie</a:t>
            </a:r>
            <a:endParaRPr lang="de-DE" sz="2000" b="0" u="none" strike="noStrike">
              <a:solidFill>
                <a:schemeClr val="dk1"/>
              </a:solidFill>
              <a:effectLst/>
              <a:uFillTx/>
              <a:latin typeface="Calibri"/>
            </a:endParaRPr>
          </a:p>
          <a:p>
            <a:pPr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(aantal) van de weergegeven variabele.</a:t>
            </a:r>
            <a:endParaRPr lang="de-DE" sz="2000" b="0" u="none" strike="noStrike">
              <a:solidFill>
                <a:schemeClr val="dk1"/>
              </a:solidFill>
              <a:effectLst/>
              <a:uFillTx/>
              <a:latin typeface="Calibri"/>
            </a:endParaRPr>
          </a:p>
          <a:p>
            <a:pPr marL="343080" indent="-343080" algn="just"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De totale dichtheid is gelijk aan 1 of de totale relatieve frequentie is gelijk aan 100%.</a:t>
            </a:r>
            <a:endParaRPr lang="de-DE" sz="2000" b="0" u="none" strike="noStrike">
              <a:solidFill>
                <a:schemeClr val="dk1"/>
              </a:solidFill>
              <a:effectLst/>
              <a:uFillTx/>
              <a:latin typeface="Calibri"/>
            </a:endParaRPr>
          </a:p>
        </p:txBody>
      </p:sp>
      <p:sp>
        <p:nvSpPr>
          <p:cNvPr id="1133" name="Eylem Düğmesi: Geri Dön 1">
            <a:hlinkClick r:id="rId1" action="ppaction://hlinksldjump"/>
          </p:cNvPr>
          <p:cNvSpPr/>
          <p:nvPr/>
        </p:nvSpPr>
        <p:spPr>
          <a:xfrm rot="16200000">
            <a:off x="8529480" y="3353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4" name="Metin kutusu 4"/>
          <p:cNvSpPr/>
          <p:nvPr/>
        </p:nvSpPr>
        <p:spPr>
          <a:xfrm>
            <a:off x="8209800" y="3931920"/>
            <a:ext cx="106344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Histogrammen</a:t>
            </a:r>
            <a:endParaRPr lang="de-DE" sz="3200" b="0" u="none" strike="noStrike">
              <a:solidFill>
                <a:schemeClr val="dk2"/>
              </a:solidFill>
              <a:effectLst/>
              <a:uFillTx/>
              <a:latin typeface="Calibri Light"/>
            </a:endParaRPr>
          </a:p>
        </p:txBody>
      </p:sp>
      <p:sp>
        <p:nvSpPr>
          <p:cNvPr id="1136" name="PlaceHolder 2"/>
          <p:cNvSpPr>
            <a:spLocks noGrp="1"/>
          </p:cNvSpPr>
          <p:nvPr>
            <p:ph/>
          </p:nvPr>
        </p:nvSpPr>
        <p:spPr>
          <a:xfrm>
            <a:off x="628560" y="1825560"/>
            <a:ext cx="4250160" cy="4348440"/>
          </a:xfrm>
          <a:prstGeom prst="rect">
            <a:avLst/>
          </a:prstGeom>
          <a:noFill/>
          <a:ln w="0">
            <a:noFill/>
          </a:ln>
        </p:spPr>
        <p:txBody>
          <a:bodyPr lIns="91440" tIns="45720" rIns="91440" bIns="45720" anchor="t">
            <a:normAutofit fontScale="92500" lnSpcReduction="9999"/>
          </a:bodyPr>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Zo analyseer en interpreteer je een histogram:</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De gemiddelde leeftijd (ongeveer 43 jaar) ligt op de horizontale as en kan worden voorgesteld door een verticale lijn die de horizontale as snijdt bij 43 jaar – dat is het balanspunt van de grafiek.</a:t>
            </a:r>
            <a:endParaRPr lang="de-DE" sz="2000" b="0" u="none" strike="noStrike">
              <a:solidFill>
                <a:schemeClr val="dk2"/>
              </a:solidFill>
              <a:effectLst/>
              <a:uFillTx/>
              <a:latin typeface="Calibri"/>
            </a:endParaRPr>
          </a:p>
          <a:p>
            <a:pPr indent="0" algn="just" defTabSz="914400">
              <a:lnSpc>
                <a:spcPct val="90000"/>
              </a:lnSpc>
              <a:spcBef>
                <a:spcPts val="1001"/>
              </a:spcBef>
              <a:buNone/>
            </a:pPr>
            <a:endParaRPr lang="de-DE" sz="20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000" b="0" u="none" strike="noStrike">
                <a:solidFill>
                  <a:schemeClr val="dk1"/>
                </a:solidFill>
                <a:effectLst/>
                <a:uFillTx/>
                <a:latin typeface="Calibri"/>
              </a:rPr>
              <a:t>Dit kan ook geschat worden door het midden van elke klasse te vermenigvuldigen met de hoogte van de staaf, deze producten op te tellen en vervolgens te delen door de som van de frequenties.</a:t>
            </a:r>
            <a:endParaRPr lang="de-DE" sz="2000" b="0" u="none" strike="noStrike">
              <a:solidFill>
                <a:schemeClr val="dk2"/>
              </a:solidFill>
              <a:effectLst/>
              <a:uFillTx/>
              <a:latin typeface="Calibri"/>
            </a:endParaRPr>
          </a:p>
        </p:txBody>
      </p:sp>
      <p:sp>
        <p:nvSpPr>
          <p:cNvPr id="1137" name="Eylem Düğmesi: Geri Dön 1">
            <a:hlinkClick r:id="rId1" action="ppaction://hlinksldjump"/>
          </p:cNvPr>
          <p:cNvSpPr/>
          <p:nvPr/>
        </p:nvSpPr>
        <p:spPr>
          <a:xfrm rot="16200000">
            <a:off x="8302320" y="181044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38" name="Metin kutusu 4"/>
          <p:cNvSpPr/>
          <p:nvPr/>
        </p:nvSpPr>
        <p:spPr>
          <a:xfrm>
            <a:off x="7682760" y="1152000"/>
            <a:ext cx="120600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39" name="Resim 1"/>
          <p:cNvPicPr/>
          <p:nvPr/>
        </p:nvPicPr>
        <p:blipFill>
          <a:blip r:embed="rId2"/>
          <a:stretch/>
        </p:blipFill>
        <p:spPr>
          <a:xfrm>
            <a:off x="4930920" y="2724480"/>
            <a:ext cx="3354840" cy="2726280"/>
          </a:xfrm>
          <a:prstGeom prst="rect">
            <a:avLst/>
          </a:prstGeom>
          <a:noFill/>
          <a:ln w="0">
            <a:noFill/>
          </a:ln>
        </p:spPr>
      </p:pic>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0" name="PlaceHolder 1"/>
          <p:cNvSpPr>
            <a:spLocks noGrp="1"/>
          </p:cNvSpPr>
          <p:nvPr>
            <p:ph type="title"/>
          </p:nvPr>
        </p:nvSpPr>
        <p:spPr>
          <a:xfrm>
            <a:off x="896760" y="297972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Casus-staafdiagrammen</a:t>
            </a:r>
            <a:endParaRPr lang="de-DE" sz="4000" b="0" u="none" strike="noStrike">
              <a:solidFill>
                <a:schemeClr val="dk2"/>
              </a:solidFill>
              <a:effectLst/>
              <a:uFillTx/>
              <a:latin typeface="Calibri Light"/>
            </a:endParaRPr>
          </a:p>
        </p:txBody>
      </p:sp>
      <p:sp>
        <p:nvSpPr>
          <p:cNvPr id="1141" name="Eylem Düğmesi: Geri Dön 2">
            <a:hlinkClick r:id="rId1" action="ppaction://hlinksldjump"/>
          </p:cNvPr>
          <p:cNvSpPr/>
          <p:nvPr/>
        </p:nvSpPr>
        <p:spPr>
          <a:xfrm rot="16200000">
            <a:off x="7804800" y="388440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42" name="Metin kutusu 3"/>
          <p:cNvSpPr/>
          <p:nvPr/>
        </p:nvSpPr>
        <p:spPr>
          <a:xfrm>
            <a:off x="7368840" y="4346640"/>
            <a:ext cx="1250280" cy="5983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3" name="PlaceHolder 1"/>
          <p:cNvSpPr>
            <a:spLocks noGrp="1"/>
          </p:cNvSpPr>
          <p:nvPr>
            <p:ph type="title"/>
          </p:nvPr>
        </p:nvSpPr>
        <p:spPr>
          <a:xfrm>
            <a:off x="294840" y="365040"/>
            <a:ext cx="8217000" cy="132192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nl-NL" sz="3200" b="0" u="none" strike="noStrike">
                <a:solidFill>
                  <a:schemeClr val="dk1"/>
                </a:solidFill>
                <a:effectLst/>
                <a:uFillTx/>
                <a:latin typeface="Calibri Light"/>
              </a:rPr>
              <a:t>Opfrissing van vakinhoudelijke kennis: Casus-staafdiagrammen</a:t>
            </a:r>
            <a:endParaRPr lang="de-DE" sz="3200" b="0" u="none" strike="noStrike">
              <a:solidFill>
                <a:schemeClr val="dk1"/>
              </a:solidFill>
              <a:effectLst/>
              <a:uFillTx/>
              <a:latin typeface="Calibri Light"/>
            </a:endParaRPr>
          </a:p>
        </p:txBody>
      </p:sp>
      <p:sp>
        <p:nvSpPr>
          <p:cNvPr id="1144" name="PlaceHolder 2"/>
          <p:cNvSpPr>
            <a:spLocks noGrp="1"/>
          </p:cNvSpPr>
          <p:nvPr>
            <p:ph/>
          </p:nvPr>
        </p:nvSpPr>
        <p:spPr>
          <a:xfrm>
            <a:off x="461880" y="1689840"/>
            <a:ext cx="7883280" cy="434772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Een Case-value plot /casus-staafdiagrammen (CVP) is een ander type diagram met staven, waarin de hoogte van elke staaf één gemeten waarde voorstelt. In een casus-staaf diagram met nominale data op de horizontale as en numerieke data op de verticale as (twee gemeten variabelen) staat de relevante gemeten waarde op de verticale as en kan variabiliteit gezien worden als variatie in de hoogtes van de staven.</a:t>
            </a:r>
            <a:endParaRPr lang="de-DE" sz="2000" b="0" u="none" strike="noStrike">
              <a:solidFill>
                <a:schemeClr val="dk1"/>
              </a:solidFill>
              <a:effectLst/>
              <a:uFillTx/>
              <a:latin typeface="Calibri"/>
            </a:endParaRPr>
          </a:p>
          <a:p>
            <a:pPr indent="0" algn="l" defTabSz="914400">
              <a:lnSpc>
                <a:spcPct val="90000"/>
              </a:lnSpc>
              <a:spcBef>
                <a:spcPts val="1001"/>
              </a:spcBef>
              <a:buNone/>
            </a:pP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Waarom gebruiken we het casus-staafdiagram?</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metingen van nominale data visueel te vergelijken</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de gemiddelden van groepen of categorieën (= nominale data) per casus te vergelijken</a:t>
            </a:r>
            <a:endParaRPr lang="de-DE" sz="20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000" b="0" u="none" strike="noStrike">
                <a:solidFill>
                  <a:schemeClr val="dk1"/>
                </a:solidFill>
                <a:effectLst/>
                <a:uFillTx/>
                <a:latin typeface="Calibri"/>
              </a:rPr>
              <a:t>o Om de verschillen tussen de afzonderlijke metingen te zien</a:t>
            </a:r>
            <a:endParaRPr lang="de-DE" sz="2000" b="0" u="none" strike="noStrike">
              <a:solidFill>
                <a:schemeClr val="dk1"/>
              </a:solidFill>
              <a:effectLst/>
              <a:uFillTx/>
              <a:latin typeface="Calibri"/>
            </a:endParaRPr>
          </a:p>
          <a:p>
            <a:pPr indent="0" algn="l" defTabSz="914400">
              <a:lnSpc>
                <a:spcPct val="90000"/>
              </a:lnSpc>
              <a:spcBef>
                <a:spcPts val="1001"/>
              </a:spcBef>
              <a:buNone/>
            </a:pPr>
            <a:endParaRPr lang="de-DE" sz="20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45" name="Eylem Düğmesi: Geri Dön 1">
            <a:hlinkClick r:id="rId1" action="ppaction://hlinksldjump"/>
          </p:cNvPr>
          <p:cNvSpPr/>
          <p:nvPr/>
        </p:nvSpPr>
        <p:spPr>
          <a:xfrm rot="16200000">
            <a:off x="7758720" y="468648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46" name="Metin kutusu 4"/>
          <p:cNvSpPr/>
          <p:nvPr/>
        </p:nvSpPr>
        <p:spPr>
          <a:xfrm>
            <a:off x="7067880" y="5155560"/>
            <a:ext cx="171288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7" name="PlaceHolder 1"/>
          <p:cNvSpPr>
            <a:spLocks noGrp="1"/>
          </p:cNvSpPr>
          <p:nvPr>
            <p:ph type="title"/>
          </p:nvPr>
        </p:nvSpPr>
        <p:spPr>
          <a:xfrm>
            <a:off x="389880" y="180000"/>
            <a:ext cx="8499240" cy="90900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Casus-staafdiagrammen</a:t>
            </a:r>
            <a:endParaRPr lang="de-DE" sz="3200" b="0" u="none" strike="noStrike">
              <a:solidFill>
                <a:schemeClr val="dk2"/>
              </a:solidFill>
              <a:effectLst/>
              <a:uFillTx/>
              <a:latin typeface="Calibri Light"/>
            </a:endParaRPr>
          </a:p>
        </p:txBody>
      </p:sp>
      <p:sp>
        <p:nvSpPr>
          <p:cNvPr id="1148" name="PlaceHolder 2"/>
          <p:cNvSpPr>
            <a:spLocks noGrp="1"/>
          </p:cNvSpPr>
          <p:nvPr>
            <p:ph/>
          </p:nvPr>
        </p:nvSpPr>
        <p:spPr>
          <a:xfrm>
            <a:off x="628560" y="1825560"/>
            <a:ext cx="3864240" cy="4348440"/>
          </a:xfrm>
          <a:prstGeom prst="rect">
            <a:avLst/>
          </a:prstGeom>
          <a:noFill/>
          <a:ln w="0">
            <a:noFill/>
          </a:ln>
        </p:spPr>
        <p:txBody>
          <a:bodyPr lIns="91440" tIns="45720" rIns="91440" bIns="45720" anchor="t">
            <a:normAutofit fontScale="55000" lnSpcReduction="19999"/>
          </a:bodyPr>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Dit casus-staafdiagram toont de leeftijd van de acht docenten in de wiskundesectie van een school. Elke staaf staat voor één docent.</a:t>
            </a: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18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gemiddelde leeftijd kan worden weergegeven door een horizontale lijn op 40 jaar, die de verticale as op dat getal snijdt.</a:t>
            </a: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2800" b="0" u="none" strike="noStrike">
              <a:solidFill>
                <a:schemeClr val="dk2"/>
              </a:solidFill>
              <a:effectLst/>
              <a:uFillTx/>
              <a:latin typeface="Calibri"/>
            </a:endParaRPr>
          </a:p>
          <a:p>
            <a:pPr indent="0" algn="just" defTabSz="914400">
              <a:lnSpc>
                <a:spcPct val="90000"/>
              </a:lnSpc>
              <a:spcBef>
                <a:spcPts val="1001"/>
              </a:spcBef>
              <a:buNone/>
            </a:pPr>
            <a:endParaRPr lang="de-DE" sz="1800" b="0" u="none" strike="noStrike">
              <a:solidFill>
                <a:schemeClr val="dk2"/>
              </a:solidFill>
              <a:effectLst/>
              <a:uFillTx/>
              <a:latin typeface="Calibri"/>
            </a:endParaRPr>
          </a:p>
          <a:p>
            <a:pPr indent="-228600" algn="just"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Voor het gemiddelde geldt dat de lege (witte) ruimte tussen de lijn en de lagere staven precies even groot is als de delen van de hogere staven die boven de lijn uitkomen. Als de delen boven de lijn naar de lege ruimtes eronder worden verplaatst, worden alle staven even hoog.</a:t>
            </a:r>
            <a:endParaRPr lang="de-DE" sz="2800" b="0" u="none" strike="noStrike">
              <a:solidFill>
                <a:schemeClr val="dk2"/>
              </a:solidFill>
              <a:effectLst/>
              <a:uFillTx/>
              <a:latin typeface="Calibri"/>
            </a:endParaRPr>
          </a:p>
          <a:p>
            <a:pPr indent="0" algn="just" defTabSz="914400">
              <a:lnSpc>
                <a:spcPct val="90000"/>
              </a:lnSpc>
              <a:spcBef>
                <a:spcPts val="1001"/>
              </a:spcBef>
              <a:buNone/>
            </a:pPr>
            <a:br>
              <a:rPr sz="1800"/>
            </a:br>
            <a:endParaRPr lang="de-DE" sz="1800" b="0" u="none" strike="noStrike">
              <a:solidFill>
                <a:schemeClr val="dk2"/>
              </a:solidFill>
              <a:effectLst/>
              <a:uFillTx/>
              <a:latin typeface="Calibri"/>
            </a:endParaRPr>
          </a:p>
        </p:txBody>
      </p:sp>
      <p:sp>
        <p:nvSpPr>
          <p:cNvPr id="1149" name="Eylem Düğmesi: Geri Dön 1">
            <a:hlinkClick r:id="rId1" action="ppaction://hlinksldjump"/>
          </p:cNvPr>
          <p:cNvSpPr/>
          <p:nvPr/>
        </p:nvSpPr>
        <p:spPr>
          <a:xfrm rot="16200000">
            <a:off x="8071560" y="181044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0" name="Metin kutusu 4"/>
          <p:cNvSpPr/>
          <p:nvPr/>
        </p:nvSpPr>
        <p:spPr>
          <a:xfrm>
            <a:off x="7191000" y="139608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51" name="Resim 1"/>
          <p:cNvPicPr/>
          <p:nvPr/>
        </p:nvPicPr>
        <p:blipFill>
          <a:blip r:embed="rId2"/>
          <a:stretch/>
        </p:blipFill>
        <p:spPr>
          <a:xfrm>
            <a:off x="4775400" y="2435760"/>
            <a:ext cx="3907800" cy="2170800"/>
          </a:xfrm>
          <a:prstGeom prst="rect">
            <a:avLst/>
          </a:prstGeom>
          <a:noFill/>
          <a:ln w="0">
            <a:noFill/>
          </a:ln>
        </p:spPr>
      </p:pic>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2" name="PlaceHolder 1"/>
          <p:cNvSpPr>
            <a:spLocks noGrp="1"/>
          </p:cNvSpPr>
          <p:nvPr>
            <p:ph type="title"/>
          </p:nvPr>
        </p:nvSpPr>
        <p:spPr>
          <a:xfrm>
            <a:off x="896760" y="2979720"/>
            <a:ext cx="763200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Boxplots</a:t>
            </a:r>
            <a:endParaRPr lang="de-DE" sz="4000" b="0" u="none" strike="noStrike">
              <a:solidFill>
                <a:schemeClr val="dk2"/>
              </a:solidFill>
              <a:effectLst/>
              <a:uFillTx/>
              <a:latin typeface="Calibri Light"/>
            </a:endParaRPr>
          </a:p>
        </p:txBody>
      </p:sp>
      <p:sp>
        <p:nvSpPr>
          <p:cNvPr id="1153" name="Eylem Düğmesi: Geri Dön 2">
            <a:hlinkClick r:id="rId1" action="ppaction://hlinksldjump"/>
          </p:cNvPr>
          <p:cNvSpPr/>
          <p:nvPr/>
        </p:nvSpPr>
        <p:spPr>
          <a:xfrm rot="16200000">
            <a:off x="7749720" y="386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4" name="Metin kutusu 3"/>
          <p:cNvSpPr/>
          <p:nvPr/>
        </p:nvSpPr>
        <p:spPr>
          <a:xfrm>
            <a:off x="6985800" y="439668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5" name="PlaceHolder 1"/>
          <p:cNvSpPr>
            <a:spLocks noGrp="1"/>
          </p:cNvSpPr>
          <p:nvPr>
            <p:ph/>
          </p:nvPr>
        </p:nvSpPr>
        <p:spPr>
          <a:xfrm>
            <a:off x="628560" y="1131120"/>
            <a:ext cx="7826760" cy="4924080"/>
          </a:xfrm>
          <a:prstGeom prst="rect">
            <a:avLst/>
          </a:prstGeom>
          <a:noFill/>
          <a:ln w="0">
            <a:noFill/>
          </a:ln>
        </p:spPr>
        <p:txBody>
          <a:bodyPr lIns="68760" tIns="34200" rIns="68760" bIns="34200" anchor="t">
            <a:normAutofit fontScale="62500" lnSpcReduction="19999"/>
          </a:bodyPr>
          <a:p>
            <a:pPr indent="-228600" algn="just"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Een boxplot, ook gekend als een doos-met-snorharendiagram, is een grafische voorstelling die een bondige samenvatting geeft van de verdeling van een set gegevens. Ze toont op een effectieve manier belangrijke statistische maten op een visueel intuïtieve manier. Door deze maten te tonen geven boxplots een waardevol inzicht in de centrale tendens, variabiliteit en scheefheid van de data. In hun essentie bestaan box plots uit vijf belangrijke componenten: de mediaan, het eerste kwartiel (Q1), het derde kwartiel (Q3), het interkwartielbereik (IKB), de extremen (maximum en minimum) en het bereik.</a:t>
            </a:r>
            <a:endParaRPr lang="de-DE" sz="21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tabLst>
                <a:tab pos="0" algn="l"/>
              </a:tabLst>
            </a:pPr>
            <a:r>
              <a:rPr lang="nl-NL" sz="2100" b="0" u="none" strike="noStrike">
                <a:solidFill>
                  <a:schemeClr val="dk1"/>
                </a:solidFill>
                <a:effectLst/>
                <a:uFillTx/>
                <a:latin typeface="Calibri"/>
              </a:rPr>
              <a:t>Door deze componenten te combineren biedt de boxplot een duidelijke en bondige samenvatting van de verdeling, en is ze bijzonder nuttig om de verdeling van meerdere datasets tegelijk te vergelijken, en een snelle en effectieve data-analyse en interpretatie mogelijk te maken. Samengevat is een boxplot een krachtig instrument in verkennende data-analyse. Of ze nu gebruikt wordt in statistisch onderzoek, in het visualiseren van data of in beslissingsprocessen, box plots zijn onmisbaar voor het begrijpen van de kenmerken van de verdelingen van data.</a:t>
            </a:r>
            <a:endParaRPr lang="de-DE" sz="2100" b="0" u="none" strike="noStrike">
              <a:solidFill>
                <a:schemeClr val="dk1"/>
              </a:solidFill>
              <a:effectLst/>
              <a:uFillTx/>
              <a:latin typeface="Calibri"/>
            </a:endParaRPr>
          </a:p>
        </p:txBody>
      </p:sp>
      <p:sp>
        <p:nvSpPr>
          <p:cNvPr id="1156" name="Metin kutusu 1"/>
          <p:cNvSpPr/>
          <p:nvPr/>
        </p:nvSpPr>
        <p:spPr>
          <a:xfrm>
            <a:off x="860760" y="333000"/>
            <a:ext cx="8017560" cy="5828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3200" b="0" u="none" strike="noStrike">
                <a:solidFill>
                  <a:srgbClr val="000000"/>
                </a:solidFill>
                <a:effectLst/>
                <a:uFillTx/>
                <a:latin typeface="Calibri"/>
              </a:rPr>
              <a:t>Opfrissing van vakinhoudelijke kennis: Boxplots</a:t>
            </a:r>
            <a:endParaRPr lang="de-DE" sz="3200" b="0" u="none" strike="noStrike">
              <a:solidFill>
                <a:srgbClr val="000000"/>
              </a:solidFill>
              <a:effectLst/>
              <a:uFillTx/>
              <a:latin typeface="Calibri"/>
            </a:endParaRPr>
          </a:p>
        </p:txBody>
      </p:sp>
      <p:sp>
        <p:nvSpPr>
          <p:cNvPr id="1157" name="Eylem Düğmesi: Geri Dön 1">
            <a:hlinkClick r:id="rId1" action="ppaction://hlinksldjump"/>
          </p:cNvPr>
          <p:cNvSpPr/>
          <p:nvPr/>
        </p:nvSpPr>
        <p:spPr>
          <a:xfrm rot="16200000">
            <a:off x="8263440" y="386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8" name="Metin kutusu 4"/>
          <p:cNvSpPr/>
          <p:nvPr/>
        </p:nvSpPr>
        <p:spPr>
          <a:xfrm>
            <a:off x="7190280" y="355320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59" name="Resim 1"/>
          <p:cNvPicPr/>
          <p:nvPr/>
        </p:nvPicPr>
        <p:blipFill>
          <a:blip r:embed="rId2"/>
          <a:stretch/>
        </p:blipFill>
        <p:spPr>
          <a:xfrm>
            <a:off x="2296800" y="2477160"/>
            <a:ext cx="4893120" cy="1903320"/>
          </a:xfrm>
          <a:prstGeom prst="rect">
            <a:avLst/>
          </a:prstGeom>
          <a:noFill/>
          <a:ln w="0">
            <a:noFill/>
          </a:ln>
        </p:spPr>
      </p:pic>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60"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2800" cy="4348440"/>
          </a:xfrm>
          <a:prstGeom prst="rect">
            <a:avLst/>
          </a:prstGeom>
          <a:ln w="0">
            <a:noFill/>
          </a:ln>
        </p:spPr>
      </p:pic>
      <p:sp>
        <p:nvSpPr>
          <p:cNvPr id="1161" name="PlaceHolder 1"/>
          <p:cNvSpPr>
            <a:spLocks noGrp="1"/>
          </p:cNvSpPr>
          <p:nvPr>
            <p:ph type="title"/>
          </p:nvPr>
        </p:nvSpPr>
        <p:spPr>
          <a:xfrm>
            <a:off x="972000" y="308520"/>
            <a:ext cx="7917120" cy="97056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Boxplots</a:t>
            </a:r>
            <a:endParaRPr lang="de-DE" sz="3200" b="0" u="none" strike="noStrike">
              <a:solidFill>
                <a:schemeClr val="dk2"/>
              </a:solidFill>
              <a:effectLst/>
              <a:uFillTx/>
              <a:latin typeface="Calibri Light"/>
            </a:endParaRPr>
          </a:p>
        </p:txBody>
      </p:sp>
      <p:sp>
        <p:nvSpPr>
          <p:cNvPr id="1162" name="Eylem Düğmesi: Film 4"/>
          <p:cNvSpPr/>
          <p:nvPr/>
        </p:nvSpPr>
        <p:spPr>
          <a:xfrm>
            <a:off x="214560" y="629280"/>
            <a:ext cx="477360" cy="62244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63" name="Eylem Düğmesi: Geri Dön 5">
            <a:hlinkClick r:id="rId4" action="ppaction://hlinksldjump"/>
          </p:cNvPr>
          <p:cNvSpPr/>
          <p:nvPr/>
        </p:nvSpPr>
        <p:spPr>
          <a:xfrm rot="16200000">
            <a:off x="8490600" y="341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64" name="Metin kutusu 4"/>
          <p:cNvSpPr/>
          <p:nvPr/>
        </p:nvSpPr>
        <p:spPr>
          <a:xfrm>
            <a:off x="8427600" y="3854160"/>
            <a:ext cx="716760" cy="9370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103356" fill="hold"/>
                                        <p:tgtEl>
                                          <p:spTgt spid="1160"/>
                                        </p:tgtEl>
                                      </p:cBhvr>
                                    </p:cmd>
                                  </p:childTnLst>
                                </p:cTn>
                              </p:par>
                            </p:childTnLst>
                          </p:cTn>
                        </p:par>
                      </p:childTnLst>
                    </p:cTn>
                  </p:par>
                  <p:par>
                    <p:cTn id="13" fill="hold">
                      <p:stCondLst>
                        <p:cond delay="indefinite"/>
                      </p:stCondLst>
                      <p:childTnLst>
                        <p:par>
                          <p:cTn id="14" fill="hold">
                            <p:stCondLst>
                              <p:cond delay="0"/>
                            </p:stCondLst>
                            <p:childTnLst>
                              <p:par>
                                <p:cTn id="15" presetClass="mediacall" fill="hold" nodeType="clickEffect">
                                  <p:stCondLst>
                                    <p:cond delay="0"/>
                                  </p:stCondLst>
                                  <p:childTnLst>
                                    <p:cmd type="call" cmd="togglePause">
                                      <p:cBhvr>
                                        <p:cTn id="16" dur="1" fill="hold"/>
                                        <p:tgtEl>
                                          <p:spTgt spid="1160"/>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796680" y="2679120"/>
            <a:ext cx="7917120" cy="897120"/>
          </a:xfrm>
          <a:prstGeom prst="rect">
            <a:avLst/>
          </a:prstGeom>
          <a:noFill/>
          <a:ln w="0">
            <a:noFill/>
          </a:ln>
        </p:spPr>
        <p:txBody>
          <a:bodyPr lIns="91440" tIns="45720" rIns="91440" bIns="45720" anchor="ctr">
            <a:noAutofit/>
          </a:bodyPr>
          <a:p>
            <a:pPr indent="0" algn="ctr" defTabSz="914400">
              <a:lnSpc>
                <a:spcPct val="90000"/>
              </a:lnSpc>
              <a:buNone/>
              <a:tabLst>
                <a:tab pos="0" algn="l"/>
              </a:tabLst>
            </a:pPr>
            <a:r>
              <a:rPr lang="nl-NL" sz="6000" b="1" u="none" strike="noStrike">
                <a:solidFill>
                  <a:schemeClr val="dk2"/>
                </a:solidFill>
                <a:effectLst/>
                <a:uFillTx/>
                <a:latin typeface="Calibri Light"/>
              </a:rPr>
              <a:t>BIJLAGE</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