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47.xml.rels" ContentType="application/vnd.openxmlformats-package.relationships+xml"/>
  <Override PartName="/ppt/slideMasters/_rels/slideMaster36.xml.rels" ContentType="application/vnd.openxmlformats-package.relationships+xml"/>
  <Override PartName="/ppt/slideMasters/_rels/slideMaster24.xml.rels" ContentType="application/vnd.openxmlformats-package.relationships+xml"/>
  <Override PartName="/ppt/slideMasters/_rels/slideMaster13.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8.xml" ContentType="application/vnd.openxmlformats-officedocument.presentationml.slideLayout+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50.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49.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24.xml.rels" ContentType="application/vnd.openxmlformats-package.relationships+xml"/>
  <Override PartName="/ppt/slideLayouts/_rels/slideLayout26.xml.rels" ContentType="application/vnd.openxmlformats-package.relationships+xml"/>
  <Override PartName="/ppt/slideLayouts/_rels/slideLayout6.xml.rels" ContentType="application/vnd.openxmlformats-package.relationships+xml"/>
  <Override PartName="/ppt/slideLayouts/_rels/slideLayout48.xml.rels" ContentType="application/vnd.openxmlformats-package.relationships+xml"/>
  <Override PartName="/ppt/slideLayouts/_rels/slideLayout11.xml.rels" ContentType="application/vnd.openxmlformats-package.relationships+xml"/>
  <Override PartName="/ppt/slideLayouts/_rels/slideLayout4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80.xml.rels" ContentType="application/vnd.openxmlformats-package.relationships+xml"/>
  <Override PartName="/ppt/slideLayouts/_rels/slideLayout16.xml.rels" ContentType="application/vnd.openxmlformats-package.relationships+xml"/>
  <Override PartName="/ppt/slideLayouts/_rels/slideLayout81.xml.rels" ContentType="application/vnd.openxmlformats-package.relationships+xml"/>
  <Override PartName="/ppt/slideLayouts/_rels/slideLayout61.xml.rels" ContentType="application/vnd.openxmlformats-package.relationships+xml"/>
  <Override PartName="/ppt/slideLayouts/_rels/slideLayout57.xml.rels" ContentType="application/vnd.openxmlformats-package.relationships+xml"/>
  <Override PartName="/ppt/slideLayouts/_rels/slideLayout20.xml.rels" ContentType="application/vnd.openxmlformats-package.relationships+xml"/>
  <Override PartName="/ppt/slideLayouts/_rels/slideLayout60.xml.rels" ContentType="application/vnd.openxmlformats-package.relationships+xml"/>
  <Override PartName="/ppt/slideLayouts/_rels/slideLayout51.xml.rels" ContentType="application/vnd.openxmlformats-package.relationships+xml"/>
  <Override PartName="/ppt/slideLayouts/_rels/slideLayout13.xml.rels" ContentType="application/vnd.openxmlformats-package.relationships+xml"/>
  <Override PartName="/ppt/slideLayouts/_rels/slideLayout52.xml.rels" ContentType="application/vnd.openxmlformats-package.relationships+xml"/>
  <Override PartName="/ppt/slideLayouts/_rels/slideLayout30.xml.rels" ContentType="application/vnd.openxmlformats-package.relationships+xml"/>
  <Override PartName="/ppt/slideLayouts/_rels/slideLayout67.xml.rels" ContentType="application/vnd.openxmlformats-package.relationships+xml"/>
  <Override PartName="/ppt/slideLayouts/_rels/slideLayout31.xml.rels" ContentType="application/vnd.openxmlformats-package.relationships+xml"/>
  <Override PartName="/ppt/slideLayouts/_rels/slideLayout68.xml.rels" ContentType="application/vnd.openxmlformats-package.relationships+xml"/>
  <Override PartName="/ppt/slideLayouts/_rels/slideLayout32.xml.rels" ContentType="application/vnd.openxmlformats-package.relationships+xml"/>
  <Override PartName="/ppt/slideLayouts/_rels/slideLayout69.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56.xml.rels" ContentType="application/vnd.openxmlformats-package.relationships+xml"/>
  <Override PartName="/ppt/slideLayouts/_rels/slideLayout44.xml.rels" ContentType="application/vnd.openxmlformats-package.relationships+xml"/>
  <Override PartName="/ppt/slideLayouts/_rels/slideLayout55.xml.rels" ContentType="application/vnd.openxmlformats-package.relationships+xml"/>
  <Override PartName="/ppt/slideLayouts/_rels/slideLayout43.xml.rels" ContentType="application/vnd.openxmlformats-package.relationships+xml"/>
  <Override PartName="/ppt/slideLayouts/_rels/slideLayout54.xml.rels" ContentType="application/vnd.openxmlformats-package.relationships+xml"/>
  <Override PartName="/ppt/slideLayouts/_rels/slideLayout42.xml.rels" ContentType="application/vnd.openxmlformats-package.relationships+xml"/>
  <Override PartName="/ppt/slideLayouts/_rels/slideLayout79.xml.rels" ContentType="application/vnd.openxmlformats-package.relationships+xml"/>
  <Override PartName="/ppt/slideLayouts/_rels/slideLayout53.xml.rels" ContentType="application/vnd.openxmlformats-package.relationships+xml"/>
  <Override PartName="/ppt/slideLayouts/_rels/slideLayout41.xml.rels" ContentType="application/vnd.openxmlformats-package.relationships+xml"/>
  <Override PartName="/ppt/slideLayouts/_rels/slideLayout78.xml.rels" ContentType="application/vnd.openxmlformats-package.relationships+xml"/>
  <Override PartName="/ppt/slideLayouts/_rels/slideLayout18.xml.rels" ContentType="application/vnd.openxmlformats-package.relationships+xml"/>
  <Override PartName="/ppt/slideLayouts/_rels/slideLayout83.xml.rels" ContentType="application/vnd.openxmlformats-package.relationships+xml"/>
  <Override PartName="/ppt/slideLayouts/_rels/slideLayout46.xml.rels" ContentType="application/vnd.openxmlformats-package.relationships+xml"/>
  <Override PartName="/ppt/slideLayouts/_rels/slideLayout45.xml.rels" ContentType="application/vnd.openxmlformats-package.relationships+xml"/>
  <Override PartName="/ppt/slideLayouts/_rels/slideLayout40.xml.rels" ContentType="application/vnd.openxmlformats-package.relationships+xml"/>
  <Override PartName="/ppt/slideLayouts/_rels/slideLayout77.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19.xml.rels" ContentType="application/vnd.openxmlformats-package.relationships+xml"/>
  <Override PartName="/ppt/slideLayouts/_rels/slideLayout84.xml.rels" ContentType="application/vnd.openxmlformats-package.relationships+xml"/>
  <Override PartName="/ppt/slideLayouts/_rels/slideLayout58.xml.rels" ContentType="application/vnd.openxmlformats-package.relationships+xml"/>
  <Override PartName="/ppt/slideLayouts/_rels/slideLayout59.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85.xml.rels" ContentType="application/vnd.openxmlformats-package.relationships+xml"/>
  <Override PartName="/ppt/slideLayouts/_rels/slideLayout73.xml.rels" ContentType="application/vnd.openxmlformats-package.relationships+xml"/>
  <Override PartName="/ppt/slideLayouts/_rels/slideLayout76.xml.rels" ContentType="application/vnd.openxmlformats-package.relationships+xml"/>
  <Override PartName="/ppt/slideLayouts/_rels/slideLayout75.xml.rels" ContentType="application/vnd.openxmlformats-package.relationships+xml"/>
  <Override PartName="/ppt/slideLayouts/_rels/slideLayout74.xml.rels" ContentType="application/vnd.openxmlformats-package.relationships+xml"/>
  <Override PartName="/ppt/slideLayouts/_rels/slideLayout72.xml.rels" ContentType="application/vnd.openxmlformats-package.relationships+xml"/>
  <Override PartName="/ppt/slideLayouts/_rels/slideLayout7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70.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17.xml.rels" ContentType="application/vnd.openxmlformats-package.relationships+xml"/>
  <Override PartName="/ppt/slideLayouts/_rels/slideLayout82.xml.rels" ContentType="application/vnd.openxmlformats-package.relationships+xml"/>
  <Override PartName="/ppt/slideLayouts/_rels/slideLayout39.xml.rels" ContentType="application/vnd.openxmlformats-package.relationships+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13.xml" ContentType="application/vnd.openxmlformats-officedocument.presentationml.slideLayout+xml"/>
  <Override PartName="/ppt/slideLayouts/slideLayout51.xml" ContentType="application/vnd.openxmlformats-officedocument.presentationml.slideLayout+xml"/>
  <Override PartName="/ppt/slideLayouts/slideLayout2.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3.xml" ContentType="application/vnd.openxmlformats-officedocument.presentationml.slideLayout+xml"/>
  <Override PartName="/ppt/slideLayouts/slideLayout57.xml" ContentType="application/vnd.openxmlformats-officedocument.presentationml.slideLayout+xml"/>
  <Override PartName="/ppt/slideLayouts/slideLayout61.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4.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20.xml" ContentType="application/vnd.openxmlformats-officedocument.presentationml.slideLayout+xml"/>
  <Override PartName="/ppt/slideLayouts/slideLayout5.xml" ContentType="application/vnd.openxmlformats-officedocument.presentationml.slideLayout+xml"/>
  <Override PartName="/ppt/slideLayouts/slideLayout73.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29.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28.xml" ContentType="application/vnd.openxmlformats-officedocument.presentationml.slideLayout+xml"/>
  <Override PartName="/ppt/slideLayouts/slideLayout68.xml" ContentType="application/vnd.openxmlformats-officedocument.presentationml.slideLayout+xml"/>
  <Override PartName="/ppt/slideLayouts/slideLayout82.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81.xml" ContentType="application/vnd.openxmlformats-officedocument.presentationml.slideLayout+xml"/>
  <Override PartName="/ppt/slideLayouts/slideLayout16.xml" ContentType="application/vnd.openxmlformats-officedocument.presentationml.slideLayout+xml"/>
  <Override PartName="/ppt/slideLayouts/slideLayout80.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21.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22.xml" ContentType="application/vnd.openxmlformats-officedocument.presentationml.slideLayout+xml"/>
  <Override PartName="/ppt/slideLayouts/slideLayout7.xml" ContentType="application/vnd.openxmlformats-officedocument.presentationml.slideLayout+xml"/>
  <Override PartName="/ppt/slideLayouts/slideLayout50.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8.xml" ContentType="application/vnd.openxmlformats-officedocument.presentationml.slideLayout+xml"/>
  <Override PartName="/ppt/slideLayouts/slideLayout23.xml" ContentType="application/vnd.openxmlformats-officedocument.presentationml.slideLayout+xml"/>
  <Override PartName="/ppt/_rels/presentation.xml.rels" ContentType="application/vnd.openxmlformats-package.relationships+xml"/>
  <Override PartName="/ppt/media/image27.png" ContentType="image/png"/>
  <Override PartName="/ppt/media/image26.png" ContentType="image/png"/>
  <Override PartName="/ppt/media/image25.png" ContentType="image/png"/>
  <Override PartName="/ppt/media/media28.mov" ContentType="video/quicktime"/>
  <Override PartName="/ppt/media/image24.png" ContentType="image/png"/>
  <Override PartName="/ppt/media/image23.png" ContentType="image/png"/>
  <Override PartName="/ppt/media/image22.png" ContentType="image/png"/>
  <Override PartName="/ppt/media/image20.svg" ContentType="image/svg"/>
  <Override PartName="/ppt/media/image17.jpeg" ContentType="image/jpeg"/>
  <Override PartName="/ppt/media/image1.png" ContentType="image/png"/>
  <Override PartName="/ppt/media/image33.png" ContentType="image/png"/>
  <Override PartName="/ppt/media/image21.png" ContentType="image/png"/>
  <Override PartName="/ppt/media/image19.png" ContentType="image/png"/>
  <Override PartName="/ppt/media/image41.jpeg" ContentType="image/jpeg"/>
  <Override PartName="/ppt/media/image16.png" ContentType="image/png"/>
  <Override PartName="/ppt/media/image13.png" ContentType="image/png"/>
  <Override PartName="/ppt/media/image36.png" ContentType="image/png"/>
  <Override PartName="/ppt/media/image4.png" ContentType="image/png"/>
  <Override PartName="/ppt/media/image11.png" ContentType="image/png"/>
  <Override PartName="/ppt/media/image34.png" ContentType="image/png"/>
  <Override PartName="/ppt/media/image2.png" ContentType="image/png"/>
  <Override PartName="/ppt/media/image30.png" ContentType="image/png"/>
  <Override PartName="/ppt/media/image32.jpeg" ContentType="image/jpeg"/>
  <Override PartName="/ppt/media/image8.png" ContentType="image/png"/>
  <Override PartName="/ppt/media/image39.png" ContentType="image/png"/>
  <Override PartName="/ppt/media/image40.png" ContentType="image/png"/>
  <Override PartName="/ppt/media/image31.png" ContentType="image/png"/>
  <Override PartName="/ppt/media/image43.png" ContentType="image/png"/>
  <Override PartName="/ppt/media/image44.png" ContentType="image/png"/>
  <Override PartName="/ppt/media/image9.png" ContentType="image/png"/>
  <Override PartName="/ppt/media/image18.png" ContentType="image/png"/>
  <Override PartName="/ppt/media/image12.png" ContentType="image/png"/>
  <Override PartName="/ppt/media/image3.png" ContentType="image/png"/>
  <Override PartName="/ppt/media/image38.jpeg" ContentType="image/jpeg"/>
  <Override PartName="/ppt/media/image35.png" ContentType="image/png"/>
  <Override PartName="/ppt/media/image29.png" ContentType="image/png"/>
  <Override PartName="/ppt/media/image42.jpeg" ContentType="image/jpeg"/>
  <Override PartName="/ppt/media/image10.png" ContentType="image/png"/>
  <Override PartName="/ppt/media/image6.png" ContentType="image/png"/>
  <Override PartName="/ppt/media/image15.png" ContentType="image/png"/>
  <Override PartName="/ppt/media/image37.png" ContentType="image/png"/>
  <Override PartName="/ppt/media/image5.png" ContentType="image/png"/>
  <Override PartName="/ppt/media/media7.mp4" ContentType="video/mp4"/>
  <Override PartName="/ppt/media/image14.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13.xml.rels" ContentType="application/vnd.openxmlformats-package.relationships+xml"/>
  <Override PartName="/ppt/slides/_rels/slide5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46.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56.xml.rels" ContentType="application/vnd.openxmlformats-package.relationships+xml"/>
  <Override PartName="/ppt/slides/_rels/slide47.xml.rels" ContentType="application/vnd.openxmlformats-package.relationships+xml"/>
  <Override PartName="/ppt/slides/_rels/slide10.xml.rels" ContentType="application/vnd.openxmlformats-package.relationships+xml"/>
  <Override PartName="/ppt/slides/_rels/slide57.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44.xml.rels" ContentType="application/vnd.openxmlformats-package.relationships+xml"/>
  <Override PartName="/ppt/slides/_rels/slide55.xml.rels" ContentType="application/vnd.openxmlformats-package.relationships+xml"/>
  <Override PartName="/ppt/slides/_rels/slide43.xml.rels" ContentType="application/vnd.openxmlformats-package.relationships+xml"/>
  <Override PartName="/ppt/slides/_rels/slide17.xml.rels" ContentType="application/vnd.openxmlformats-package.relationships+xml"/>
  <Override PartName="/ppt/slides/_rels/slide54.xml.rels" ContentType="application/vnd.openxmlformats-package.relationships+xml"/>
  <Override PartName="/ppt/slides/_rels/slide42.xml.rels" ContentType="application/vnd.openxmlformats-package.relationships+xml"/>
  <Override PartName="/ppt/slides/_rels/slide16.xml.rels" ContentType="application/vnd.openxmlformats-package.relationships+xml"/>
  <Override PartName="/ppt/slides/_rels/slide53.xml.rels" ContentType="application/vnd.openxmlformats-package.relationships+xml"/>
  <Override PartName="/ppt/slides/_rels/slide15.xml.rels" ContentType="application/vnd.openxmlformats-package.relationships+xml"/>
  <Override PartName="/ppt/slides/_rels/slide52.xml.rels" ContentType="application/vnd.openxmlformats-package.relationships+xml"/>
  <Override PartName="/ppt/slides/_rels/slide51.xml.rels" ContentType="application/vnd.openxmlformats-package.relationships+xml"/>
  <Override PartName="/ppt/slides/_rels/slide50.xml.rels" ContentType="application/vnd.openxmlformats-package.relationships+xml"/>
  <Override PartName="/ppt/slides/_rels/slide45.xml.rels" ContentType="application/vnd.openxmlformats-package.relationships+xml"/>
  <Override PartName="/ppt/slides/_rels/slide14.xml.rels" ContentType="application/vnd.openxmlformats-package.relationships+xml"/>
  <Override PartName="/ppt/slides/_rels/slide69.xml.rels" ContentType="application/vnd.openxmlformats-package.relationships+xml"/>
  <Override PartName="/ppt/slides/_rels/slide32.xml.rels" ContentType="application/vnd.openxmlformats-package.relationships+xml"/>
  <Override PartName="/ppt/slides/_rels/slide70.xml.rels" ContentType="application/vnd.openxmlformats-package.relationships+xml"/>
  <Override PartName="/ppt/slides/_rels/slide28.xml.rels" ContentType="application/vnd.openxmlformats-package.relationships+xml"/>
  <Override PartName="/ppt/slides/_rels/slide68.xml.rels" ContentType="application/vnd.openxmlformats-package.relationships+xml"/>
  <Override PartName="/ppt/slides/_rels/slide31.xml.rels" ContentType="application/vnd.openxmlformats-package.relationships+xml"/>
  <Override PartName="/ppt/slides/_rels/slide67.xml.rels" ContentType="application/vnd.openxmlformats-package.relationships+xml"/>
  <Override PartName="/ppt/slides/_rels/slide30.xml.rels" ContentType="application/vnd.openxmlformats-package.relationships+xml"/>
  <Override PartName="/ppt/slides/_rels/slide27.xml.rels" ContentType="application/vnd.openxmlformats-package.relationships+xml"/>
  <Override PartName="/ppt/slides/_rels/slide64.xml.rels" ContentType="application/vnd.openxmlformats-package.relationships+xml"/>
  <Override PartName="/ppt/slides/_rels/slide66.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63.xml.rels" ContentType="application/vnd.openxmlformats-package.relationships+xml"/>
  <Override PartName="/ppt/slides/_rels/slide65.xml.rels" ContentType="application/vnd.openxmlformats-package.relationships+xml"/>
  <Override PartName="/ppt/slides/_rels/slide62.xml.rels" ContentType="application/vnd.openxmlformats-package.relationships+xml"/>
  <Override PartName="/ppt/slides/_rels/slide61.xml.rels" ContentType="application/vnd.openxmlformats-package.relationships+xml"/>
  <Override PartName="/ppt/slides/_rels/slide19.xml.rels" ContentType="application/vnd.openxmlformats-package.relationships+xml"/>
  <Override PartName="/ppt/slides/_rels/slide60.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48.xml.rels" ContentType="application/vnd.openxmlformats-package.relationships+xml"/>
  <Override PartName="/ppt/slides/_rels/slide4.xml.rels" ContentType="application/vnd.openxmlformats-package.relationships+xml"/>
  <Override PartName="/ppt/slides/_rels/slide21.xml.rels" ContentType="application/vnd.openxmlformats-package.relationships+xml"/>
  <Override PartName="/ppt/slides/_rels/slide58.xml.rels" ContentType="application/vnd.openxmlformats-package.relationships+xml"/>
  <Override PartName="/ppt/slides/_rels/slide12.xml.rels" ContentType="application/vnd.openxmlformats-package.relationships+xml"/>
  <Override PartName="/ppt/slides/_rels/slide49.xml.rels" ContentType="application/vnd.openxmlformats-package.relationships+xml"/>
  <Override PartName="/ppt/slides/_rels/slide5.xml.rels" ContentType="application/vnd.openxmlformats-package.relationships+xml"/>
  <Override PartName="/ppt/slides/_rels/slide22.xml.rels" ContentType="application/vnd.openxmlformats-package.relationships+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69.xml" ContentType="application/vnd.openxmlformats-officedocument.presentationml.slide+xml"/>
  <Override PartName="/ppt/slides/slide32.xml" ContentType="application/vnd.openxmlformats-officedocument.presentationml.slide+xml"/>
  <Override PartName="/ppt/slides/slide70.xml" ContentType="application/vnd.openxmlformats-officedocument.presentationml.slide+xml"/>
  <Override PartName="/ppt/slides/slide28.xml" ContentType="application/vnd.openxmlformats-officedocument.presentationml.slide+xml"/>
  <Override PartName="/ppt/slides/slide68.xml" ContentType="application/vnd.openxmlformats-officedocument.presentationml.slide+xml"/>
  <Override PartName="/ppt/slides/slide31.xml" ContentType="application/vnd.openxmlformats-officedocument.presentationml.slide+xml"/>
  <Override PartName="/ppt/slides/slide67.xml" ContentType="application/vnd.openxmlformats-officedocument.presentationml.slide+xml"/>
  <Override PartName="/ppt/slides/slide30.xml" ContentType="application/vnd.openxmlformats-officedocument.presentationml.slide+xml"/>
  <Override PartName="/ppt/slides/slide27.xml" ContentType="application/vnd.openxmlformats-officedocument.presentationml.slide+xml"/>
  <Override PartName="/ppt/slides/slide64.xml" ContentType="application/vnd.openxmlformats-officedocument.presentationml.slide+xml"/>
  <Override PartName="/ppt/slides/slide66.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19.xml" ContentType="application/vnd.openxmlformats-officedocument.presentationml.slide+xml"/>
  <Override PartName="/ppt/slides/slide60.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22.xml" ContentType="application/vnd.openxmlformats-officedocument.presentationml.slide+xml"/>
  <Override PartName="/ppt/slides/slide5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Slides/notesSlide49.xml" ContentType="application/vnd.openxmlformats-officedocument.presentationml.notesSlide+xml"/>
  <Override PartName="/ppt/notesSlides/notesSlide12.xml" ContentType="application/vnd.openxmlformats-officedocument.presentationml.notesSlide+xml"/>
  <Override PartName="/ppt/notesSlides/notesSlide50.xml" ContentType="application/vnd.openxmlformats-officedocument.presentationml.notesSlide+xml"/>
  <Override PartName="/ppt/notesSlides/notesSlide48.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39.xml" ContentType="application/vnd.openxmlformats-officedocument.presentationml.notesSlide+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69.xml" ContentType="application/vnd.openxmlformats-officedocument.presentationml.notesSlide+xml"/>
  <Override PartName="/ppt/notesSlides/notesSlide30.xml" ContentType="application/vnd.openxmlformats-officedocument.presentationml.notesSlide+xml"/>
  <Override PartName="/ppt/notesSlides/notesSlide23.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56.xml" ContentType="application/vnd.openxmlformats-officedocument.presentationml.notesSlide+xml"/>
  <Override PartName="/ppt/notesSlides/notesSlide60.xml" ContentType="application/vnd.openxmlformats-officedocument.presentationml.notesSlide+xml"/>
  <Override PartName="/ppt/notesSlides/notesSlide18.xml" ContentType="application/vnd.openxmlformats-officedocument.presentationml.notesSlide+xml"/>
  <Override PartName="/ppt/notesSlides/notesSlide54.xml" ContentType="application/vnd.openxmlformats-officedocument.presentationml.notesSlide+xml"/>
  <Override PartName="/ppt/notesSlides/notesSlide27.xml" ContentType="application/vnd.openxmlformats-officedocument.presentationml.notesSlide+xml"/>
  <Override PartName="/ppt/notesSlides/notesSlide55.xml" ContentType="application/vnd.openxmlformats-officedocument.presentationml.notesSlide+xml"/>
  <Override PartName="/ppt/notesSlides/notesSlide1.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_rels/notesSlide70.xml.rels" ContentType="application/vnd.openxmlformats-package.relationships+xml"/>
  <Override PartName="/ppt/notesSlides/_rels/notesSlide28.xml.rels" ContentType="application/vnd.openxmlformats-package.relationships+xml"/>
  <Override PartName="/ppt/notesSlides/_rels/notesSlide31.xml.rels" ContentType="application/vnd.openxmlformats-package.relationships+xml"/>
  <Override PartName="/ppt/notesSlides/_rels/notesSlide29.xml.rels" ContentType="application/vnd.openxmlformats-package.relationships+xml"/>
  <Override PartName="/ppt/notesSlides/_rels/notesSlide36.xml.rels" ContentType="application/vnd.openxmlformats-package.relationships+xml"/>
  <Override PartName="/ppt/notesSlides/_rels/notesSlide45.xml.rels" ContentType="application/vnd.openxmlformats-package.relationships+xml"/>
  <Override PartName="/ppt/notesSlides/_rels/notesSlide10.xml.rels" ContentType="application/vnd.openxmlformats-package.relationships+xml"/>
  <Override PartName="/ppt/notesSlides/_rels/notesSlide47.xml.rels" ContentType="application/vnd.openxmlformats-package.relationships+xml"/>
  <Override PartName="/ppt/notesSlides/_rels/notesSlide1.xml.rels" ContentType="application/vnd.openxmlformats-package.relationships+xml"/>
  <Override PartName="/ppt/notesSlides/_rels/notesSlide57.xml.rels" ContentType="application/vnd.openxmlformats-package.relationships+xml"/>
  <Override PartName="/ppt/notesSlides/_rels/notesSlide20.xml.rels" ContentType="application/vnd.openxmlformats-package.relationships+xml"/>
  <Override PartName="/ppt/notesSlides/_rels/notesSlide22.xml.rels" ContentType="application/vnd.openxmlformats-package.relationships+xml"/>
  <Override PartName="/ppt/notesSlides/_rels/notesSlide23.xml.rels" ContentType="application/vnd.openxmlformats-package.relationships+xml"/>
  <Override PartName="/ppt/notesSlides/_rels/notesSlide8.xml.rels" ContentType="application/vnd.openxmlformats-package.relationships+xml"/>
  <Override PartName="/ppt/notesSlides/_rels/notesSlide19.xml.rels" ContentType="application/vnd.openxmlformats-package.relationships+xml"/>
  <Override PartName="/ppt/notesSlides/_rels/notesSlide21.xml.rels" ContentType="application/vnd.openxmlformats-package.relationships+xml"/>
  <Override PartName="/ppt/notesSlides/_rels/notesSlide56.xml.rels" ContentType="application/vnd.openxmlformats-package.relationships+xml"/>
  <Override PartName="/ppt/notesSlides/_rels/notesSlide30.xml.rels" ContentType="application/vnd.openxmlformats-package.relationships+xml"/>
  <Override PartName="/ppt/notesSlides/_rels/notesSlide65.xml.rels" ContentType="application/vnd.openxmlformats-package.relationships+xml"/>
  <Override PartName="/ppt/notesSlides/_rels/notesSlide32.xml.rels" ContentType="application/vnd.openxmlformats-package.relationships+xml"/>
  <Override PartName="/ppt/notesSlides/_rels/notesSlide69.xml.rels" ContentType="application/vnd.openxmlformats-package.relationships+xml"/>
  <Override PartName="/ppt/notesSlides/_rels/notesSlide33.xml.rels" ContentType="application/vnd.openxmlformats-package.relationships+xml"/>
  <Override PartName="/ppt/notesSlides/_rels/notesSlide41.xml.rels" ContentType="application/vnd.openxmlformats-package.relationships+xml"/>
  <Override PartName="/ppt/notesSlides/_rels/notesSlide39.xml.rels" ContentType="application/vnd.openxmlformats-package.relationships+xml"/>
  <Override PartName="/ppt/notesSlides/_rels/notesSlide40.xml.rels" ContentType="application/vnd.openxmlformats-package.relationships+xml"/>
  <Override PartName="/ppt/notesSlides/_rels/notesSlide48.xml.rels" ContentType="application/vnd.openxmlformats-package.relationships+xml"/>
  <Override PartName="/ppt/notesSlides/_rels/notesSlide50.xml.rels" ContentType="application/vnd.openxmlformats-package.relationships+xml"/>
  <Override PartName="/ppt/notesSlides/_rels/notesSlide55.xml.rels" ContentType="application/vnd.openxmlformats-package.relationships+xml"/>
  <Override PartName="/ppt/notesSlides/_rels/notesSlide54.xml.rels" ContentType="application/vnd.openxmlformats-package.relationships+xml"/>
  <Override PartName="/ppt/notesSlides/_rels/notesSlide27.xml.rels" ContentType="application/vnd.openxmlformats-package.relationships+xml"/>
  <Override PartName="/ppt/notesSlides/_rels/notesSlide64.xml.rels" ContentType="application/vnd.openxmlformats-package.relationships+xml"/>
  <Override PartName="/ppt/notesSlides/_rels/notesSlide62.xml.rels" ContentType="application/vnd.openxmlformats-package.relationships+xml"/>
  <Override PartName="/ppt/notesSlides/_rels/notesSlide63.xml.rels" ContentType="application/vnd.openxmlformats-package.relationships+xml"/>
  <Override PartName="/ppt/notesSlides/_rels/notesSlide53.xml.rels" ContentType="application/vnd.openxmlformats-package.relationships+xml"/>
  <Override PartName="/ppt/notesSlides/_rels/notesSlide3.xml.rels" ContentType="application/vnd.openxmlformats-package.relationships+xml"/>
  <Override PartName="/ppt/notesSlides/_rels/notesSlide49.xml.rels" ContentType="application/vnd.openxmlformats-package.relationships+xml"/>
  <Override PartName="/ppt/notesSlides/_rels/notesSlide12.xml.rels" ContentType="application/vnd.openxmlformats-package.relationships+xml"/>
  <Override PartName="/ppt/notesSlides/_rels/notesSlide60.xml.rels" ContentType="application/vnd.openxmlformats-package.relationships+xml"/>
  <Override PartName="/ppt/notesSlides/_rels/notesSlide18.xml.rels" ContentType="application/vnd.openxmlformats-package.relationships+xml"/>
  <Override PartName="/ppt/notesSlides/_rels/notesSlide9.xml.rels" ContentType="application/vnd.openxmlformats-package.relationships+xml"/>
  <Override PartName="/ppt/notesSlides/_rels/notesSlide37.xml.rels" ContentType="application/vnd.openxmlformats-package.relationships+xml"/>
  <Override PartName="/ppt/notesSlides/notesSlide53.xml" ContentType="application/vnd.openxmlformats-officedocument.presentationml.notesSlide+xml"/>
  <Override PartName="/ppt/notesSlides/notesSlide65.xml" ContentType="application/vnd.openxmlformats-officedocument.presentationml.notesSlide+xml"/>
  <Override PartName="/ppt/notesSlides/notesSlide9.xml" ContentType="application/vnd.openxmlformats-officedocument.presentationml.notesSlide+xml"/>
  <Override PartName="/ppt/notesSlides/notesSlide37.xml" ContentType="application/vnd.openxmlformats-officedocument.presentationml.notesSlide+xml"/>
  <Override PartName="/ppt/notesSlides/notesSlide22.xml" ContentType="application/vnd.openxmlformats-officedocument.presentationml.notesSlide+xml"/>
  <Override PartName="/ppt/notesSlides/notesSlide47.xml" ContentType="application/vnd.openxmlformats-officedocument.presentationml.notesSlide+xml"/>
  <Override PartName="/ppt/notesSlides/notesSlide10.xml" ContentType="application/vnd.openxmlformats-officedocument.presentationml.notesSlide+xml"/>
  <Override PartName="/ppt/notesSlides/notesSlide45.xml" ContentType="application/vnd.openxmlformats-officedocument.presentationml.notesSlide+xml"/>
  <Override PartName="/ppt/notesSlides/notesSlide8.xml" ContentType="application/vnd.openxmlformats-officedocument.presentationml.notesSlide+xml"/>
  <Override PartName="/ppt/notesSlides/notesSlide36.xml" ContentType="application/vnd.openxmlformats-officedocument.presentationml.notesSlide+xml"/>
  <Override PartName="/ppt/notesSlides/notesSlide20.xml" ContentType="application/vnd.openxmlformats-officedocument.presentationml.notesSlide+xml"/>
  <Override PartName="/ppt/notesSlides/notesSlide57.xml" ContentType="application/vnd.openxmlformats-officedocument.presentationml.notesSlide+xml"/>
  <Override PartName="/ppt/notesSlides/notesSlide3.xml" ContentType="application/vnd.openxmlformats-officedocument.presentationml.notesSlide+xml"/>
  <Override PartName="/ppt/notesSlides/notesSlide29.xml" ContentType="application/vnd.openxmlformats-officedocument.presentationml.notesSlide+xml"/>
  <Override PartName="/ppt/notesSlides/notesSlide31.xml" ContentType="application/vnd.openxmlformats-officedocument.presentationml.notesSlide+xml"/>
  <Override PartName="/ppt/notesSlides/notesSlide28.xml" ContentType="application/vnd.openxmlformats-officedocument.presentationml.notesSlide+xml"/>
  <Override PartName="/ppt/notesSlides/notesSlide7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8" name="PlaceHolder 1"/>
          <p:cNvSpPr>
            <a:spLocks noGrp="1"/>
          </p:cNvSpPr>
          <p:nvPr>
            <p:ph type="sldImg"/>
          </p:nvPr>
        </p:nvSpPr>
        <p:spPr>
          <a:xfrm>
            <a:off x="1371600" y="1143000"/>
            <a:ext cx="4111200" cy="3082680"/>
          </a:xfrm>
          <a:prstGeom prst="rect">
            <a:avLst/>
          </a:prstGeom>
          <a:ln w="0">
            <a:noFill/>
          </a:ln>
        </p:spPr>
      </p:sp>
      <p:sp>
        <p:nvSpPr>
          <p:cNvPr id="1199"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1" u="none" strike="noStrike">
                <a:solidFill>
                  <a:srgbClr val="000000"/>
                </a:solidFill>
                <a:effectLst/>
                <a:uFillTx/>
                <a:latin typeface="Calibri"/>
              </a:rPr>
              <a:t>Jede Evidenzquelle erzählt nur einen Teil der Geschichte. </a:t>
            </a:r>
            <a:r>
              <a:rPr lang="tr-TR" sz="2000" b="0" u="none" strike="noStrike">
                <a:solidFill>
                  <a:srgbClr val="000000"/>
                </a:solidFill>
                <a:effectLst/>
                <a:uFillTx/>
                <a:latin typeface="Calibri"/>
              </a:rPr>
              <a:t>Schüler*innen können aus unterschiedlichen Gründen zur selben Antwort gelangen. Unterschiedliche Schüler*innen können zudem verschiedene Strategien nutzen, um dieselbe Aufgabe zu lösen.</a:t>
            </a:r>
            <a:endParaRPr lang="de-DE" sz="2000" b="0" u="none" strike="noStrike">
              <a:solidFill>
                <a:srgbClr val="000000"/>
              </a:solidFill>
              <a:effectLst/>
              <a:uFillTx/>
              <a:latin typeface="Calibri"/>
            </a:endParaRPr>
          </a:p>
          <a:p>
            <a:pPr indent="0" algn="l" defTabSz="914400">
              <a:lnSpc>
                <a:spcPct val="100000"/>
              </a:lnSpc>
              <a:buNone/>
              <a:tabLst>
                <a:tab pos="0" algn="l"/>
              </a:tabLst>
            </a:pPr>
            <a:br>
              <a:rPr sz="2000"/>
            </a:br>
            <a:endParaRPr lang="de-DE" sz="2000" b="0" u="none" strike="noStrike">
              <a:solidFill>
                <a:srgbClr val="000000"/>
              </a:solidFill>
              <a:effectLst/>
              <a:uFillTx/>
              <a:latin typeface="Calibri"/>
            </a:endParaRPr>
          </a:p>
          <a:p>
            <a:pPr indent="0" algn="l" defTabSz="914400">
              <a:lnSpc>
                <a:spcPct val="100000"/>
              </a:lnSpc>
              <a:buNone/>
              <a:tabLst>
                <a:tab pos="0" algn="l"/>
              </a:tabLst>
            </a:pPr>
            <a:r>
              <a:rPr lang="tr-TR" sz="2000" b="1" u="none" strike="noStrike">
                <a:solidFill>
                  <a:srgbClr val="000000"/>
                </a:solidFill>
                <a:effectLst/>
                <a:uFillTx/>
                <a:latin typeface="Calibri"/>
              </a:rPr>
              <a:t>Leitfrage für Lehrkräftebildende:</a:t>
            </a:r>
            <a:br>
              <a:rPr sz="2000"/>
            </a:br>
            <a:r>
              <a:rPr lang="tr-TR" sz="2000" b="0" u="none" strike="noStrike">
                <a:solidFill>
                  <a:srgbClr val="000000"/>
                </a:solidFill>
                <a:effectLst/>
                <a:uFillTx/>
                <a:latin typeface="Calibri"/>
              </a:rPr>
              <a:t>Wie können Eye-Tracking-Daten andere Evidenzquellen – etwa Antworten, Erklärungen und schriftliche Arbeiten von Schüler*innenn – ergänzen, wenn statistische (Fehl-)Interpretationen von Schüler*innenn diskutiert werden?</a:t>
            </a:r>
            <a:endParaRPr lang="de-DE" sz="20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0" name="PlaceHolder 1"/>
          <p:cNvSpPr>
            <a:spLocks noGrp="1"/>
          </p:cNvSpPr>
          <p:nvPr>
            <p:ph type="sldImg"/>
          </p:nvPr>
        </p:nvSpPr>
        <p:spPr>
          <a:xfrm>
            <a:off x="1371600" y="1143000"/>
            <a:ext cx="4111200" cy="3082680"/>
          </a:xfrm>
          <a:prstGeom prst="rect">
            <a:avLst/>
          </a:prstGeom>
          <a:ln w="0">
            <a:noFill/>
          </a:ln>
        </p:spPr>
      </p:sp>
      <p:sp>
        <p:nvSpPr>
          <p:cNvPr id="1201"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Quellen: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5" name="PlaceHolder 1"/>
          <p:cNvSpPr>
            <a:spLocks noGrp="1"/>
          </p:cNvSpPr>
          <p:nvPr>
            <p:ph type="sldImg"/>
          </p:nvPr>
        </p:nvSpPr>
        <p:spPr>
          <a:xfrm>
            <a:off x="0" y="763560"/>
            <a:ext cx="0" cy="0"/>
          </a:xfrm>
          <a:prstGeom prst="rect">
            <a:avLst/>
          </a:prstGeom>
          <a:ln w="0">
            <a:noFill/>
          </a:ln>
        </p:spPr>
      </p:sp>
      <p:sp>
        <p:nvSpPr>
          <p:cNvPr id="1206"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lnSpc>
                <a:spcPct val="100000"/>
              </a:lnSpc>
              <a:buNone/>
              <a:tabLst>
                <a:tab pos="0" algn="l"/>
              </a:tabLst>
            </a:pPr>
            <a:r>
              <a:rPr lang="tr-TR" sz="2000" b="0" u="none" strike="noStrike">
                <a:solidFill>
                  <a:srgbClr val="000000"/>
                </a:solidFill>
                <a:effectLst/>
                <a:uFillTx/>
                <a:latin typeface="Calibri"/>
              </a:rPr>
              <a:t>ZIEL </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Dies ist eine gemeinsame Bearbeitung einer Vignette, die von der Lehrkräftebildnerin bzw. dem Lehrkräftebildner modelliert wird, bevor die Teilnehmenden selbstständig in MaMpf arbeiten. Sie führt in das Vignettenformat ein und zeigt den Denkprozess, der im gesamten Kurs erwartet wird.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SCHRITTE ZUR GEMEINSAMEN BEARBEITUNG 1. Lösen Sie die statistische Aufgabe selbst. → Betrachten Sie als Gruppe die Diagrammaufgabe und erarbeiten Sie die Antwort. 2. Untersuchen Sie die Antwort der Schülerin bzw. des Schülers. → Was hat sie bzw. er geantwortet? Welche Erklärung hat sie bzw. er gegeben? 3. Analysieren Sie die Blickdaten der Schülerin bzw. des Schülers. → Betrachten Sie gemeinsam den Gaze-Plot / die Heatmap / das Gaze-Video. Wohin hat sie bzw. er geschaut, in welcher Reihenfolge und wie lange? 4. Formulieren Sie eine Hypothese über die Vorgehensweise. → Welche Strategie könnte die Schülerin bzw. der Schüler auf Grundlage der Antwort und der Blickdaten zusammen genutzt haben? 5. Vergleichen Sie diese Hypothese mit der Erklärung der Schülerin bzw. des Schülers. → Stützt oder hinterfragt die eigene Erklärung der Schülerin bzw. des Schülers die Hypothese? 6. Identifizieren Sie mögliche systematische Fehler und zugrunde liegende konzeptuelle Schwierigkeiten. → Welche(n) systematischen Fehler spiegelt dies wider? Welche konzeptuelle Schwierigkeit könnte dahinterstehen?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MODERATIONSTIPPS - Denken Sie bei jedem Schritt laut, damit der Denkprozess explizit gemacht und nicht vorausgesetzt wird. - Bitten Sie die Teilnehmenden, ihre Interpretationen mit konkreter Evidenz (Antwort, Erklärung oder Blickmuster) statt mit allgemeinen Eindrücken zu begründen. - Zeigen Sie explizit, wie verschiedene Evidenzquellen (Antwort + Erklärung + Blickdaten) kombiniert werden, um zu einer Schlussfolgerung zu gelangen. - Ziel ist nicht unbedingt eine einzige richtige Antwort, sondern zu modellieren, wie man sorgfältig argumentiert und Interpretationen auf Evidenz stützt. </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NACH DIESER FOLIE Die Teilnehmenden arbeiten selbstständig in MaMpf weiter und nutzen dabei denselben, hier gezeigten Denkprozess. (Quelle: Kurshandbuch, Abschnitt 6.4 „Gemeinsame Bearbeitung einer ersten Vignette“)</a:t>
            </a:r>
            <a:endParaRPr lang="de-DE" sz="2000" b="0" u="none" strike="noStrike">
              <a:solidFill>
                <a:srgbClr val="000000"/>
              </a:solidFill>
              <a:effectLst/>
              <a:uFillTx/>
              <a:latin typeface="Calibri"/>
            </a:endParaRPr>
          </a:p>
        </p:txBody>
      </p:sp>
      <p:sp>
        <p:nvSpPr>
          <p:cNvPr id="1207" name="PlaceHolder 3"/>
          <p:cNvSpPr>
            <a:spLocks noGrp="1"/>
          </p:cNvSpPr>
          <p:nvPr>
            <p:ph type="sldNum" idx="13"/>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29E325A-929C-4660-B531-CBD6352735D8}"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8" name="PlaceHolder 1"/>
          <p:cNvSpPr>
            <a:spLocks noGrp="1"/>
          </p:cNvSpPr>
          <p:nvPr>
            <p:ph type="sldImg"/>
          </p:nvPr>
        </p:nvSpPr>
        <p:spPr>
          <a:xfrm>
            <a:off x="1371600" y="1143000"/>
            <a:ext cx="4111200" cy="3082680"/>
          </a:xfrm>
          <a:prstGeom prst="rect">
            <a:avLst/>
          </a:prstGeom>
          <a:ln w="0">
            <a:noFill/>
          </a:ln>
        </p:spPr>
      </p:sp>
      <p:sp>
        <p:nvSpPr>
          <p:cNvPr id="1209"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Quellen: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sldImg"/>
          </p:nvPr>
        </p:nvSpPr>
        <p:spPr>
          <a:xfrm>
            <a:off x="0" y="763560"/>
            <a:ext cx="0" cy="0"/>
          </a:xfrm>
          <a:prstGeom prst="rect">
            <a:avLst/>
          </a:prstGeom>
          <a:ln w="0">
            <a:noFill/>
          </a:ln>
        </p:spPr>
      </p:sp>
      <p:sp>
        <p:nvSpPr>
          <p:cNvPr id="1211"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12" name="PlaceHolder 3"/>
          <p:cNvSpPr>
            <a:spLocks noGrp="1"/>
          </p:cNvSpPr>
          <p:nvPr>
            <p:ph type="sldNum" idx="14"/>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43E6CB8-E650-4138-B0AE-E0C7E7B6C393}"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3" name="PlaceHolder 1"/>
          <p:cNvSpPr>
            <a:spLocks noGrp="1"/>
          </p:cNvSpPr>
          <p:nvPr>
            <p:ph type="sldImg"/>
          </p:nvPr>
        </p:nvSpPr>
        <p:spPr>
          <a:xfrm>
            <a:off x="1371600" y="1143000"/>
            <a:ext cx="4111200" cy="3082680"/>
          </a:xfrm>
          <a:prstGeom prst="rect">
            <a:avLst/>
          </a:prstGeom>
          <a:ln w="0">
            <a:noFill/>
          </a:ln>
        </p:spPr>
      </p:sp>
      <p:sp>
        <p:nvSpPr>
          <p:cNvPr id="121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5" name="PlaceHolder 1"/>
          <p:cNvSpPr>
            <a:spLocks noGrp="1"/>
          </p:cNvSpPr>
          <p:nvPr>
            <p:ph type="sldImg"/>
          </p:nvPr>
        </p:nvSpPr>
        <p:spPr>
          <a:xfrm>
            <a:off x="1371600" y="1143000"/>
            <a:ext cx="4111200" cy="3082680"/>
          </a:xfrm>
          <a:prstGeom prst="rect">
            <a:avLst/>
          </a:prstGeom>
          <a:ln w="0">
            <a:noFill/>
          </a:ln>
        </p:spPr>
      </p:sp>
      <p:sp>
        <p:nvSpPr>
          <p:cNvPr id="1216"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de-DE" sz="2000" b="0" u="none" strike="noStrike">
                <a:solidFill>
                  <a:srgbClr val="000000"/>
                </a:solidFill>
                <a:effectLst/>
                <a:uFillTx/>
                <a:latin typeface="Calibri"/>
              </a:rPr>
              <a:t>Diskussionsfragen (für das Kurshandbuch / zur Verwendung durch Lehrkräftebildende):</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Was haben Sie durch die Eye-Tracking-Vignette(n) über die Interpretationen von Dotplotsn durch Schüler*innen gelernt?</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Welcher systematische Fehler ist erkennbar, und welches beobachtbare Verhalten in der Vignette stützt Ihre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Worauf könnte dies im Hinblick auf zugrunde liegende konzeptuelle Schwierigkeiten hindeuten?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7" name="PlaceHolder 1"/>
          <p:cNvSpPr>
            <a:spLocks noGrp="1"/>
          </p:cNvSpPr>
          <p:nvPr>
            <p:ph type="sldImg"/>
          </p:nvPr>
        </p:nvSpPr>
        <p:spPr>
          <a:xfrm>
            <a:off x="1371600" y="1143000"/>
            <a:ext cx="4111200" cy="3082680"/>
          </a:xfrm>
          <a:prstGeom prst="rect">
            <a:avLst/>
          </a:prstGeom>
          <a:ln w="0">
            <a:noFill/>
          </a:ln>
        </p:spPr>
      </p:sp>
      <p:sp>
        <p:nvSpPr>
          <p:cNvPr id="1218"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Argumentiert die Schülerin bzw. der Schüler über einzelne Datenpunkte oder über die Verteilung als Ganzes?</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Was müsste sich im Denken der Schülerin bzw. des Schülers ändern, damit sie bzw. er von einer lokalen zu einer globalen Sicht übergeht?</a:t>
            </a:r>
            <a:endParaRPr lang="de-DE" sz="20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sldImg"/>
          </p:nvPr>
        </p:nvSpPr>
        <p:spPr>
          <a:xfrm>
            <a:off x="1371600" y="1143000"/>
            <a:ext cx="4111200" cy="3082680"/>
          </a:xfrm>
          <a:prstGeom prst="rect">
            <a:avLst/>
          </a:prstGeom>
          <a:ln w="0">
            <a:noFill/>
          </a:ln>
        </p:spPr>
      </p:sp>
      <p:sp>
        <p:nvSpPr>
          <p:cNvPr id="1220"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Nutzen Sie diese Folie, um die Diskussionsphase zu eröffnen und den Teilnehmenden zu helfen, vom Erkennen einer falschen Antwort zur Interpretation dessen überzugehen, worauf die Schülerin bzw. der Schüler geachtet haben könnte und wie dies mit einer zugrunde liegenden konzeptuellen Schwierigkeit zusammenhängen könnte.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verrät dieser systematische Fehler darüber, wie die Schülerin bzw. der Schüler das Dotplot interpretieren könnte?</a:t>
            </a:r>
            <a:br>
              <a:rPr sz="2000"/>
            </a:br>
            <a:r>
              <a:rPr lang="tr-TR" sz="2000" b="0" u="none" strike="noStrike">
                <a:solidFill>
                  <a:srgbClr val="000000"/>
                </a:solidFill>
                <a:effectLst/>
                <a:uFillTx/>
                <a:latin typeface="Calibri"/>
              </a:rPr>
              <a:t>Welche Merkmale des Diagramms scheint die Schülerin bzw. der Schüler als Evidenz für ihre bzw. seine Schlussfolgerung zu nutzen?</a:t>
            </a:r>
            <a:br>
              <a:rPr sz="2000"/>
            </a:br>
            <a:r>
              <a:rPr lang="tr-TR" sz="2000" b="0" u="none" strike="noStrike">
                <a:solidFill>
                  <a:srgbClr val="000000"/>
                </a:solidFill>
                <a:effectLst/>
                <a:uFillTx/>
                <a:latin typeface="Calibri"/>
              </a:rPr>
              <a:t>Was könnte die Schülerin bzw. der Schüler beim Vergleich der beiden Verteilungen übersehen?</a:t>
            </a:r>
            <a:br>
              <a:rPr sz="2000"/>
            </a:br>
            <a:r>
              <a:rPr lang="tr-TR" sz="2000" b="0" u="none" strike="noStrike">
                <a:solidFill>
                  <a:srgbClr val="000000"/>
                </a:solidFill>
                <a:effectLst/>
                <a:uFillTx/>
                <a:latin typeface="Calibri"/>
              </a:rPr>
              <a:t>Wie könnten Sie die Schülerin bzw. den Schüler dabei unterstützen, vom Vergleich einzelner Stapel zum Vergleich der Verteilungen als Ganzes überzugehen?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1" name="PlaceHolder 1"/>
          <p:cNvSpPr>
            <a:spLocks noGrp="1"/>
          </p:cNvSpPr>
          <p:nvPr>
            <p:ph type="sldImg"/>
          </p:nvPr>
        </p:nvSpPr>
        <p:spPr>
          <a:xfrm>
            <a:off x="1371600" y="1143000"/>
            <a:ext cx="4111200" cy="3082680"/>
          </a:xfrm>
          <a:prstGeom prst="rect">
            <a:avLst/>
          </a:prstGeom>
          <a:ln w="0">
            <a:noFill/>
          </a:ln>
        </p:spPr>
      </p:sp>
      <p:sp>
        <p:nvSpPr>
          <p:cNvPr id="122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die Diskussion darauf aus, wie Blickdaten eine Hypothese über „frequency–value confusion“ stützen oder verfeinern können. Ermutigen Sie die Teilnehmenden, die Antwort der Schülerin bzw. des Schülers, das Blickmuster und die mögliche Interpretation des Diagramms miteinander zu verknüpfen.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Auf welche Merkmale des Dotplots könnte eine Schülerin bzw. ein Schüler achten, die bzw. der Häufigkeit mit Datenwert verwechselt?</a:t>
            </a:r>
            <a:br>
              <a:rPr sz="2000"/>
            </a:br>
            <a:r>
              <a:rPr lang="tr-TR" sz="2000" b="0" u="none" strike="noStrike">
                <a:solidFill>
                  <a:srgbClr val="000000"/>
                </a:solidFill>
                <a:effectLst/>
                <a:uFillTx/>
                <a:latin typeface="Calibri"/>
              </a:rPr>
              <a:t>Welches Blickmuster würde die Hypothese stützen, dass die Schülerin bzw. der Schüler die Stapelhöhe als Wert behandelt?</a:t>
            </a:r>
            <a:br>
              <a:rPr sz="2000"/>
            </a:br>
            <a:r>
              <a:rPr lang="tr-TR" sz="2000" b="0" u="none" strike="noStrike">
                <a:solidFill>
                  <a:srgbClr val="000000"/>
                </a:solidFill>
                <a:effectLst/>
                <a:uFillTx/>
                <a:latin typeface="Calibri"/>
              </a:rPr>
              <a:t>Welche Frage könnten Sie der Schülerin bzw. dem Schüler stellen, um herauszufinden, wie sie bzw. er die Punkte, die Stapel und die horizontale Achse versteht?</a:t>
            </a:r>
            <a:endParaRPr lang="de-DE" sz="20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3" name="PlaceHolder 1"/>
          <p:cNvSpPr>
            <a:spLocks noGrp="1"/>
          </p:cNvSpPr>
          <p:nvPr>
            <p:ph type="sldImg"/>
          </p:nvPr>
        </p:nvSpPr>
        <p:spPr>
          <a:xfrm>
            <a:off x="1371600" y="1143000"/>
            <a:ext cx="4111920" cy="3083040"/>
          </a:xfrm>
          <a:prstGeom prst="rect">
            <a:avLst/>
          </a:prstGeom>
          <a:ln w="0">
            <a:noFill/>
          </a:ln>
        </p:spPr>
      </p:sp>
      <p:sp>
        <p:nvSpPr>
          <p:cNvPr id="122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5" name="PlaceHolder 1"/>
          <p:cNvSpPr>
            <a:spLocks noGrp="1"/>
          </p:cNvSpPr>
          <p:nvPr>
            <p:ph type="sldImg"/>
          </p:nvPr>
        </p:nvSpPr>
        <p:spPr>
          <a:xfrm>
            <a:off x="0" y="763560"/>
            <a:ext cx="0" cy="0"/>
          </a:xfrm>
          <a:prstGeom prst="rect">
            <a:avLst/>
          </a:prstGeom>
          <a:ln w="0">
            <a:noFill/>
          </a:ln>
        </p:spPr>
      </p:sp>
      <p:sp>
        <p:nvSpPr>
          <p:cNvPr id="1226"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7" name="PlaceHolder 3"/>
          <p:cNvSpPr>
            <a:spLocks noGrp="1"/>
          </p:cNvSpPr>
          <p:nvPr>
            <p:ph type="sldNum" idx="15"/>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4932102-49C2-4882-A366-6C5309D14E4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PlaceHolder 1"/>
          <p:cNvSpPr>
            <a:spLocks noGrp="1"/>
          </p:cNvSpPr>
          <p:nvPr>
            <p:ph type="sldImg"/>
          </p:nvPr>
        </p:nvSpPr>
        <p:spPr>
          <a:xfrm>
            <a:off x="1371600" y="1143000"/>
            <a:ext cx="4111200" cy="3082680"/>
          </a:xfrm>
          <a:prstGeom prst="rect">
            <a:avLst/>
          </a:prstGeom>
          <a:ln w="0">
            <a:noFill/>
          </a:ln>
        </p:spPr>
      </p:sp>
      <p:sp>
        <p:nvSpPr>
          <p:cNvPr id="1229"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Was stellt die Säulenhöhe nach Ansicht der Schülerin bzw. des Schülers dar – eine Häufigkeit oder einen Datenwert?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Wie hängt der Fehler der Schülerin bzw. des Schülers mit ihrem bzw. seinem Verständnis des Mittelwerts als Schwerpunkt (Gleichgewichtspunkt) der Verteilung zusammen?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0" name="PlaceHolder 1"/>
          <p:cNvSpPr>
            <a:spLocks noGrp="1"/>
          </p:cNvSpPr>
          <p:nvPr>
            <p:ph type="sldImg"/>
          </p:nvPr>
        </p:nvSpPr>
        <p:spPr>
          <a:xfrm>
            <a:off x="1371600" y="1143000"/>
            <a:ext cx="4111200" cy="3082680"/>
          </a:xfrm>
          <a:prstGeom prst="rect">
            <a:avLst/>
          </a:prstGeom>
          <a:ln w="0">
            <a:noFill/>
          </a:ln>
        </p:spPr>
      </p:sp>
      <p:sp>
        <p:nvSpPr>
          <p:cNvPr id="1231"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Bei dieser Aufgabe sollen die Teilnehmenden anhand mehrerer Gaze-Plots mögliche „frequency–value confusion“ identifizieren. Richten Sie die Diskussion auf die für die Zuordnung genutzte Evidenz und auf die Grenzen dessen, was sich allein aus Blickdaten ableiten lässt.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Welche Blickmuster liefern bei dieser Histogrammaufgabe Evidenz für „frequency–value confusion“?</a:t>
            </a:r>
            <a:br>
              <a:rPr sz="2000"/>
            </a:br>
            <a:r>
              <a:rPr lang="tr-TR" sz="2000" b="0" u="none" strike="noStrike">
                <a:solidFill>
                  <a:srgbClr val="000000"/>
                </a:solidFill>
                <a:effectLst/>
                <a:uFillTx/>
                <a:latin typeface="Calibri"/>
              </a:rPr>
              <a:t>Welche Schüler*innen waren schwieriger zuzuordnen, und wodurch war die Blickevidenz weniger eindeutig?</a:t>
            </a:r>
            <a:br>
              <a:rPr sz="2000"/>
            </a:br>
            <a:r>
              <a:rPr lang="tr-TR" sz="2000" b="0" u="none" strike="noStrike">
                <a:solidFill>
                  <a:srgbClr val="000000"/>
                </a:solidFill>
                <a:effectLst/>
                <a:uFillTx/>
                <a:latin typeface="Calibri"/>
              </a:rPr>
              <a:t>Wie könnte die Antwort oder Erklärung der Schülerin bzw. des Schülers Ihre Interpretation der Blickdaten stärken oder verändern?</a:t>
            </a:r>
            <a:br>
              <a:rPr sz="2000"/>
            </a:br>
            <a:r>
              <a:rPr lang="tr-TR" sz="2000" b="0" u="none" strike="noStrike">
                <a:solidFill>
                  <a:srgbClr val="000000"/>
                </a:solidFill>
                <a:effectLst/>
                <a:uFillTx/>
                <a:latin typeface="Calibri"/>
              </a:rPr>
              <a:t>Was könnte es für den Unterricht bedeuten, wenn mehrere Schüler*innen bei derselben Aufgabe ähnliche Blickmuster zeigen?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1371600" y="1143000"/>
            <a:ext cx="4111200" cy="3082680"/>
          </a:xfrm>
          <a:prstGeom prst="rect">
            <a:avLst/>
          </a:prstGeom>
          <a:ln w="0">
            <a:noFill/>
          </a:ln>
        </p:spPr>
      </p:sp>
      <p:sp>
        <p:nvSpPr>
          <p:cNvPr id="1233"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den Fokus darauf, wie sich Schüler*innen auf ein sichtbares und abzählbares Merkmal des Histogramms – die Anzahl der Säulen – stützen könnten, statt über die Messwerte, die Häufigkeiten und die Verteilung als Ganzes nachzudenken.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Warum könnte die Anzahl der sichtbaren Säulen bei dieser Aufgabe für Schüler*innen ein auffälliges Merkmal sein?</a:t>
            </a:r>
            <a:br>
              <a:rPr sz="2000"/>
            </a:br>
            <a:r>
              <a:rPr lang="tr-TR" sz="2000" b="0" u="none" strike="noStrike">
                <a:solidFill>
                  <a:srgbClr val="000000"/>
                </a:solidFill>
                <a:effectLst/>
                <a:uFillTx/>
                <a:latin typeface="Calibri"/>
              </a:rPr>
              <a:t>Was könnte eine Schülerin bzw. ein Schüler übersehen, wenn sie bzw. er ihr bzw. sein Urteil hauptsächlich auf die Anzahl der Säulen stützt?</a:t>
            </a:r>
            <a:br>
              <a:rPr sz="2000"/>
            </a:br>
            <a:r>
              <a:rPr lang="tr-TR" sz="2000" b="0" u="none" strike="noStrike">
                <a:solidFill>
                  <a:srgbClr val="000000"/>
                </a:solidFill>
                <a:effectLst/>
                <a:uFillTx/>
                <a:latin typeface="Calibri"/>
              </a:rPr>
              <a:t>Welches Blickmuster würde die Hypothese stützen, dass sich die Schülerin bzw. der Schüler auf die Anzahl der Säulen konzentriert?</a:t>
            </a:r>
            <a:br>
              <a:rPr sz="2000"/>
            </a:br>
            <a:r>
              <a:rPr lang="tr-TR" sz="2000" b="0" u="none" strike="noStrike">
                <a:solidFill>
                  <a:srgbClr val="000000"/>
                </a:solidFill>
                <a:effectLst/>
                <a:uFillTx/>
                <a:latin typeface="Calibri"/>
              </a:rPr>
              <a:t>Welche Anschlussfrage könnte der Schülerin bzw. dem Schüler helfen, auf die Lage der Säulen und die Gesamtverteilung zu achten?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4" name="PlaceHolder 1"/>
          <p:cNvSpPr>
            <a:spLocks noGrp="1"/>
          </p:cNvSpPr>
          <p:nvPr>
            <p:ph type="sldImg"/>
          </p:nvPr>
        </p:nvSpPr>
        <p:spPr>
          <a:xfrm>
            <a:off x="1371600" y="1143000"/>
            <a:ext cx="4111200" cy="3082680"/>
          </a:xfrm>
          <a:prstGeom prst="rect">
            <a:avLst/>
          </a:prstGeom>
          <a:ln w="0">
            <a:noFill/>
          </a:ln>
        </p:spPr>
      </p:sp>
      <p:sp>
        <p:nvSpPr>
          <p:cNvPr id="1235"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de-DE" sz="2000" b="0" u="none" strike="noStrike">
                <a:solidFill>
                  <a:srgbClr val="000000"/>
                </a:solidFill>
                <a:effectLst/>
                <a:uFillTx/>
                <a:latin typeface="Calibri"/>
              </a:rPr>
              <a:t>Hinweis für Lehrkräftebildende:</a:t>
            </a:r>
            <a:br>
              <a:rPr sz="2000"/>
            </a:br>
            <a:r>
              <a:rPr lang="de-DE" sz="2000" b="0" u="none" strike="noStrike">
                <a:solidFill>
                  <a:srgbClr val="000000"/>
                </a:solidFill>
                <a:effectLst/>
                <a:uFillTx/>
                <a:latin typeface="Calibri"/>
              </a:rPr>
              <a:t>Nutzen Sie diese Folie, um den Fehler „sum of frequencies“ von anderen Fehlern bei Histogrammen abzugrenzen. Richten Sie den Fokus darauf, was die Schülerin bzw. der Schüler möglicherweise als Daten behandelt und wie das Blickmuster Evidenz für diese Interpretation liefern kann.</a:t>
            </a:r>
            <a:endParaRPr lang="de-DE" sz="2000" b="0" u="none" strike="noStrike">
              <a:solidFill>
                <a:srgbClr val="000000"/>
              </a:solidFill>
              <a:effectLst/>
              <a:uFillTx/>
              <a:latin typeface="Calibri"/>
            </a:endParaRPr>
          </a:p>
          <a:p>
            <a:pPr indent="0" algn="l">
              <a:lnSpc>
                <a:spcPct val="100000"/>
              </a:lnSpc>
              <a:buNone/>
              <a:tabLst>
                <a:tab pos="0" algn="l"/>
              </a:tabLst>
            </a:pPr>
            <a:r>
              <a:rPr lang="de-DE" sz="2000" b="0" u="none" strike="noStrike">
                <a:solidFill>
                  <a:srgbClr val="000000"/>
                </a:solidFill>
                <a:effectLst/>
                <a:uFillTx/>
                <a:latin typeface="Calibri"/>
              </a:rPr>
              <a:t>Mögliche Leitfragen:</a:t>
            </a:r>
            <a:br>
              <a:rPr sz="2000"/>
            </a:br>
            <a:r>
              <a:rPr lang="de-DE" sz="2000" b="0" u="none" strike="noStrike">
                <a:solidFill>
                  <a:srgbClr val="000000"/>
                </a:solidFill>
                <a:effectLst/>
                <a:uFillTx/>
                <a:latin typeface="Calibri"/>
              </a:rPr>
              <a:t>Was deutet der Fehler „sum of frequencies“ darüber an, was die Schülerin bzw. der Schüler in einem Histogramm als Daten behandelt?</a:t>
            </a:r>
            <a:br>
              <a:rPr sz="2000"/>
            </a:br>
            <a:r>
              <a:rPr lang="de-DE" sz="2000" b="0" u="none" strike="noStrike">
                <a:solidFill>
                  <a:srgbClr val="000000"/>
                </a:solidFill>
                <a:effectLst/>
                <a:uFillTx/>
                <a:latin typeface="Calibri"/>
              </a:rPr>
              <a:t>Wie hängt dieser Fehler mit „frequency–value confusion“ zusammen, und wie unterscheidet er sich davon?</a:t>
            </a:r>
            <a:br>
              <a:rPr sz="2000"/>
            </a:br>
            <a:r>
              <a:rPr lang="de-DE" sz="2000" b="0" u="none" strike="noStrike">
                <a:solidFill>
                  <a:srgbClr val="000000"/>
                </a:solidFill>
                <a:effectLst/>
                <a:uFillTx/>
                <a:latin typeface="Calibri"/>
              </a:rPr>
              <a:t>Welches Blickmuster würden Sie bei einer Schülerin bzw. einem Schüler erwarten, die bzw. der Häufigkeiten addiert und durch die Anzahl der Säulen teilt?</a:t>
            </a:r>
            <a:br>
              <a:rPr sz="2000"/>
            </a:br>
            <a:r>
              <a:rPr lang="de-DE" sz="2000" b="0" u="none" strike="noStrike">
                <a:solidFill>
                  <a:srgbClr val="000000"/>
                </a:solidFill>
                <a:effectLst/>
                <a:uFillTx/>
                <a:latin typeface="Calibri"/>
              </a:rPr>
              <a:t>Welche Anschlussaufgabe oder -frage könnte Ihnen helfen, zwischen „frequency–value confusion“ und „sum of frequencies“ zu unterscheiden?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6" name="PlaceHolder 1"/>
          <p:cNvSpPr>
            <a:spLocks noGrp="1"/>
          </p:cNvSpPr>
          <p:nvPr>
            <p:ph type="sldImg"/>
          </p:nvPr>
        </p:nvSpPr>
        <p:spPr>
          <a:xfrm>
            <a:off x="1371600" y="1143000"/>
            <a:ext cx="4111200" cy="3082680"/>
          </a:xfrm>
          <a:prstGeom prst="rect">
            <a:avLst/>
          </a:prstGeom>
          <a:ln w="0">
            <a:noFill/>
          </a:ln>
        </p:spPr>
      </p:sp>
      <p:sp>
        <p:nvSpPr>
          <p:cNvPr id="1237"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Richten Sie den Fokus auf den lokalen, Säulenweisen Vergleich zweier Histogramme durch die Schülerin bzw. den Schüler. Nutzen Sie die Diskussion, um den Vergleich einzelner Säulen der Interpretation der Gesamtverteilung gegenüberzustellen – einschließlich Lage, Verschiebung, Streuung und Form.</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könnte „pairwise stack comparison“ darüber verraten, wie die Schülerin bzw. der Schüler die beiden Histogramme vergleicht?</a:t>
            </a:r>
            <a:br>
              <a:rPr sz="2000"/>
            </a:br>
            <a:r>
              <a:rPr lang="tr-TR" sz="2000" b="0" u="none" strike="noStrike">
                <a:solidFill>
                  <a:srgbClr val="000000"/>
                </a:solidFill>
                <a:effectLst/>
                <a:uFillTx/>
                <a:latin typeface="Calibri"/>
              </a:rPr>
              <a:t>Welche globalen Merkmale der Verteilungen könnte die Schülerin bzw. der Schüler übersehen?</a:t>
            </a:r>
            <a:br>
              <a:rPr sz="2000"/>
            </a:br>
            <a:r>
              <a:rPr lang="tr-TR" sz="2000" b="0" u="none" strike="noStrike">
                <a:solidFill>
                  <a:srgbClr val="000000"/>
                </a:solidFill>
                <a:effectLst/>
                <a:uFillTx/>
                <a:latin typeface="Calibri"/>
              </a:rPr>
              <a:t>Welches Blickmuster würde die Hypothese stützen, dass die Schülerin bzw. der Schüler Säulen paarweise vergleicht?</a:t>
            </a:r>
            <a:br>
              <a:rPr sz="2000"/>
            </a:br>
            <a:r>
              <a:rPr lang="tr-TR" sz="2000" b="0" u="none" strike="noStrike">
                <a:solidFill>
                  <a:srgbClr val="000000"/>
                </a:solidFill>
                <a:effectLst/>
                <a:uFillTx/>
                <a:latin typeface="Calibri"/>
              </a:rPr>
              <a:t>Wie könnten Sie die Schülerin bzw. den Schüler anregen, die Verteilungen als Ganzes zu vergleichen, statt sich nur auf einander entsprechende Säulen zu konzentrieren?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0" y="763560"/>
            <a:ext cx="0" cy="0"/>
          </a:xfrm>
          <a:prstGeom prst="rect">
            <a:avLst/>
          </a:prstGeom>
          <a:ln w="0">
            <a:noFill/>
          </a:ln>
        </p:spPr>
      </p:sp>
      <p:sp>
        <p:nvSpPr>
          <p:cNvPr id="1239"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0" name="PlaceHolder 3"/>
          <p:cNvSpPr>
            <a:spLocks noGrp="1"/>
          </p:cNvSpPr>
          <p:nvPr>
            <p:ph type="sldNum" idx="16"/>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8F8D9B4-A39D-4BE2-89E0-57AF6E83591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1" name="PlaceHolder 1"/>
          <p:cNvSpPr>
            <a:spLocks noGrp="1"/>
          </p:cNvSpPr>
          <p:nvPr>
            <p:ph type="sldImg"/>
          </p:nvPr>
        </p:nvSpPr>
        <p:spPr>
          <a:xfrm>
            <a:off x="1371600" y="1143000"/>
            <a:ext cx="4111920" cy="3083040"/>
          </a:xfrm>
          <a:prstGeom prst="rect">
            <a:avLst/>
          </a:prstGeom>
          <a:ln w="0">
            <a:noFill/>
          </a:ln>
        </p:spPr>
      </p:sp>
      <p:sp>
        <p:nvSpPr>
          <p:cNvPr id="124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3" name="PlaceHolder 1"/>
          <p:cNvSpPr>
            <a:spLocks noGrp="1"/>
          </p:cNvSpPr>
          <p:nvPr>
            <p:ph type="sldImg"/>
          </p:nvPr>
        </p:nvSpPr>
        <p:spPr>
          <a:xfrm>
            <a:off x="1371600" y="1143000"/>
            <a:ext cx="4111200" cy="3082680"/>
          </a:xfrm>
          <a:prstGeom prst="rect">
            <a:avLst/>
          </a:prstGeom>
          <a:ln w="0">
            <a:noFill/>
          </a:ln>
        </p:spPr>
      </p:sp>
      <p:sp>
        <p:nvSpPr>
          <p:cNvPr id="124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Was stellt jeder Säulen nach Ansicht der Schülerin bzw. des Schülers dar – eine Häufigkeit oder einen Messwert?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Wie verändert sich die Vorgehensweise der Schülerin bzw. des Schülers, wenn im Diagramm Nullwerte vorkommen?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5" name="PlaceHolder 1"/>
          <p:cNvSpPr>
            <a:spLocks noGrp="1"/>
          </p:cNvSpPr>
          <p:nvPr>
            <p:ph type="sldImg"/>
          </p:nvPr>
        </p:nvSpPr>
        <p:spPr>
          <a:xfrm>
            <a:off x="1371600" y="1143000"/>
            <a:ext cx="4111200" cy="3082680"/>
          </a:xfrm>
          <a:prstGeom prst="rect">
            <a:avLst/>
          </a:prstGeom>
          <a:ln w="0">
            <a:noFill/>
          </a:ln>
        </p:spPr>
      </p:sp>
      <p:sp>
        <p:nvSpPr>
          <p:cNvPr id="1246"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Nutzen Sie diese Folie, um zu diskutieren, wie Schüler*innen in Case-Value-Plots sichtbare Säulen vergleichen könnten, ohne alle Messwerte zu berücksichtigen. Achten Sie insbesondere darauf, ob Nullwerte bemerkt und in die Überlegungen zum Mittelwert einbezogen werden.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Welche Säulen oder Werte scheint die Schülerin bzw. der Schüler beim Vergleich der beiden Case-Value-Plots zu berücksichtigen?</a:t>
            </a:r>
            <a:br>
              <a:rPr sz="2000"/>
            </a:br>
            <a:r>
              <a:rPr lang="tr-TR" sz="2000" b="0" u="none" strike="noStrike">
                <a:solidFill>
                  <a:srgbClr val="000000"/>
                </a:solidFill>
                <a:effectLst/>
                <a:uFillTx/>
                <a:latin typeface="Calibri"/>
              </a:rPr>
              <a:t>Scheint die Schülerin bzw. der Schüler Nullwerte als Messwerte einzubeziehen? Welche Evidenz stützt Ihre Interpretation?</a:t>
            </a:r>
            <a:br>
              <a:rPr sz="2000"/>
            </a:br>
            <a:r>
              <a:rPr lang="tr-TR" sz="2000" b="0" u="none" strike="noStrike">
                <a:solidFill>
                  <a:srgbClr val="000000"/>
                </a:solidFill>
                <a:effectLst/>
                <a:uFillTx/>
                <a:latin typeface="Calibri"/>
              </a:rPr>
              <a:t>Welches Blickmuster würden Sie bei einer Schülerin bzw. einem Schüler erwarten, die bzw. der hauptsächlich sichtbare, von null verschiedene Säulen vergleicht?</a:t>
            </a:r>
            <a:br>
              <a:rPr sz="2000"/>
            </a:br>
            <a:r>
              <a:rPr lang="tr-TR" sz="2000" b="0" u="none" strike="noStrike">
                <a:solidFill>
                  <a:srgbClr val="000000"/>
                </a:solidFill>
                <a:effectLst/>
                <a:uFillTx/>
                <a:latin typeface="Calibri"/>
              </a:rPr>
              <a:t>Wie könnten Sie der Schülerin bzw. dem Schüler helfen zu erkennen, dass jeder Fall – einschließlich eines Nullwerts – zum Mittelwert beiträgt?</a:t>
            </a:r>
            <a:endParaRPr lang="de-DE" sz="20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7" name="PlaceHolder 1"/>
          <p:cNvSpPr>
            <a:spLocks noGrp="1"/>
          </p:cNvSpPr>
          <p:nvPr>
            <p:ph type="sldImg"/>
          </p:nvPr>
        </p:nvSpPr>
        <p:spPr>
          <a:xfrm>
            <a:off x="1371600" y="1143000"/>
            <a:ext cx="4111200" cy="3082680"/>
          </a:xfrm>
          <a:prstGeom prst="rect">
            <a:avLst/>
          </a:prstGeom>
          <a:ln w="0">
            <a:noFill/>
          </a:ln>
        </p:spPr>
      </p:sp>
      <p:sp>
        <p:nvSpPr>
          <p:cNvPr id="1248"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Diese Diskussion konzentriert sich auf die unangemessene Übertragung eines Histogramm-Ansatzes auf Case-Value-Plots. Ermutigen Sie die Teilnehmenden herauszuarbeiten, was die Schülerin bzw. der Schüler möglicherweise über Säulenhöhe, visuelles Muster und Mittelwert annimmt.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könnte dieser Fehler darüber verraten, wie die Schülerin bzw. der Schüler Säulenartige Diagramme interpretiert?</a:t>
            </a:r>
            <a:br>
              <a:rPr sz="2000"/>
            </a:br>
            <a:r>
              <a:rPr lang="tr-TR" sz="2000" b="0" u="none" strike="noStrike">
                <a:solidFill>
                  <a:srgbClr val="000000"/>
                </a:solidFill>
                <a:effectLst/>
                <a:uFillTx/>
                <a:latin typeface="Calibri"/>
              </a:rPr>
              <a:t>Welche Aspekte des Case-Value-Plots könnten zu einer histogrammartigen Interpretation verleiten?</a:t>
            </a:r>
            <a:br>
              <a:rPr sz="2000"/>
            </a:br>
            <a:r>
              <a:rPr lang="tr-TR" sz="2000" b="0" u="none" strike="noStrike">
                <a:solidFill>
                  <a:srgbClr val="000000"/>
                </a:solidFill>
                <a:effectLst/>
                <a:uFillTx/>
                <a:latin typeface="Calibri"/>
              </a:rPr>
              <a:t>Welches Blickmuster würde die Hypothese stützen, dass sich die Schülerin bzw. der Schüler auf visuelles Muster, Symmetrie oder Gleichgewicht konzentriert?</a:t>
            </a:r>
            <a:br>
              <a:rPr sz="2000"/>
            </a:br>
            <a:r>
              <a:rPr lang="tr-TR" sz="2000" b="0" u="none" strike="noStrike">
                <a:solidFill>
                  <a:srgbClr val="000000"/>
                </a:solidFill>
                <a:effectLst/>
                <a:uFillTx/>
                <a:latin typeface="Calibri"/>
              </a:rPr>
              <a:t>Wie könnten Sie den Unterschied zwischen Histogrammen und Case-Value-Plots in einem Unterrichtsgespräch explizit machen?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1371600" y="1143000"/>
            <a:ext cx="4111920" cy="3083040"/>
          </a:xfrm>
          <a:prstGeom prst="rect">
            <a:avLst/>
          </a:prstGeom>
          <a:ln w="0">
            <a:noFill/>
          </a:ln>
        </p:spPr>
      </p:sp>
      <p:sp>
        <p:nvSpPr>
          <p:cNvPr id="1250"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1371600" y="1143000"/>
            <a:ext cx="4111200" cy="3082680"/>
          </a:xfrm>
          <a:prstGeom prst="rect">
            <a:avLst/>
          </a:prstGeom>
          <a:ln w="0">
            <a:noFill/>
          </a:ln>
        </p:spPr>
      </p:sp>
      <p:sp>
        <p:nvSpPr>
          <p:cNvPr id="125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Auf welches Element des Boxplots stützt sich die Schülerin bzw. der Schüler, und passt das zu dem, was dieses Element tatsächlich darstellt?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Versteht die Schülerin bzw. der Schüler, dass jeder Abschnitt des Boxplots unabhängig von seiner visuellen Größe denselben Anteil der Daten darstellt?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1371600" y="1143000"/>
            <a:ext cx="4109760" cy="3080880"/>
          </a:xfrm>
          <a:prstGeom prst="rect">
            <a:avLst/>
          </a:prstGeom>
          <a:ln w="0">
            <a:noFill/>
          </a:ln>
        </p:spPr>
      </p:sp>
      <p:sp>
        <p:nvSpPr>
          <p:cNvPr id="1254" name="PlaceHolder 2"/>
          <p:cNvSpPr>
            <a:spLocks noGrp="1"/>
          </p:cNvSpPr>
          <p:nvPr>
            <p:ph type="body"/>
          </p:nvPr>
        </p:nvSpPr>
        <p:spPr>
          <a:xfrm>
            <a:off x="685800" y="4400640"/>
            <a:ext cx="5481720" cy="359568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Hinweis für Lehrkräftebildende:</a:t>
            </a:r>
            <a:br>
              <a:rPr sz="1800"/>
            </a:br>
            <a:r>
              <a:rPr lang="tr-TR" sz="1800" b="0" u="none" strike="noStrike">
                <a:solidFill>
                  <a:srgbClr val="000000"/>
                </a:solidFill>
                <a:effectLst/>
                <a:uFillTx/>
                <a:latin typeface="Calibri"/>
              </a:rPr>
              <a:t>Diese Aufgabe verlagert die Diskussion vom Erkennen eines Fehlers hin zur Auswahl von Aufgaben, die eine konzeptuelle Schwierigkeit sichtbar machen können. Nutzen Sie sie, um zu diskutieren, was eine Aufgabe für die Diagnose von „median </a:t>
            </a:r>
            <a:r>
              <a:rPr lang="de-DE" sz="1800" b="0" u="none" strike="noStrike">
                <a:solidFill>
                  <a:srgbClr val="000000"/>
                </a:solidFill>
                <a:effectLst/>
                <a:uFillTx/>
                <a:latin typeface="Calibri"/>
              </a:rPr>
              <a:t>bias</a:t>
            </a:r>
            <a:r>
              <a:rPr lang="tr-TR" sz="1800" b="0" u="none" strike="noStrike">
                <a:solidFill>
                  <a:srgbClr val="000000"/>
                </a:solidFill>
                <a:effectLst/>
                <a:uFillTx/>
                <a:latin typeface="Calibri"/>
              </a:rPr>
              <a:t>“ aussagekräftig macht.</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Was sollte ein Aufgabensatz sichtbar machen, wenn Sie „median </a:t>
            </a:r>
            <a:r>
              <a:rPr lang="de-DE" sz="1800" b="0" u="none" strike="noStrike">
                <a:solidFill>
                  <a:srgbClr val="000000"/>
                </a:solidFill>
                <a:effectLst/>
                <a:uFillTx/>
                <a:latin typeface="Calibri"/>
              </a:rPr>
              <a:t>bias</a:t>
            </a:r>
            <a:r>
              <a:rPr lang="tr-TR" sz="1800" b="0" u="none" strike="noStrike">
                <a:solidFill>
                  <a:srgbClr val="000000"/>
                </a:solidFill>
                <a:effectLst/>
                <a:uFillTx/>
                <a:latin typeface="Calibri"/>
              </a:rPr>
              <a:t>“ untersuchen möchten?</a:t>
            </a:r>
            <a:br>
              <a:rPr sz="1800"/>
            </a:br>
            <a:r>
              <a:rPr lang="tr-TR" sz="1800" b="0" u="none" strike="noStrike">
                <a:solidFill>
                  <a:srgbClr val="000000"/>
                </a:solidFill>
                <a:effectLst/>
                <a:uFillTx/>
                <a:latin typeface="Calibri"/>
              </a:rPr>
              <a:t>Welche Antwort würden Sie von einer Schülerin bzw. einem Schüler erwarten, die bzw. der sich hauptsächlich auf den Median stützt, und warum?</a:t>
            </a:r>
            <a:br>
              <a:rPr sz="1800"/>
            </a:br>
            <a:r>
              <a:rPr lang="tr-TR" sz="1800" b="0" u="none" strike="noStrike">
                <a:solidFill>
                  <a:srgbClr val="000000"/>
                </a:solidFill>
                <a:effectLst/>
                <a:uFillTx/>
                <a:latin typeface="Calibri"/>
              </a:rPr>
              <a:t>Warum ist ein Aufgabensatz für diese spezifische konzeptuelle Schwierigkeit aussagekräftiger als die anderen?</a:t>
            </a:r>
            <a:br>
              <a:rPr sz="1800"/>
            </a:br>
            <a:r>
              <a:rPr lang="tr-TR" sz="1800" b="0" u="none" strike="noStrike">
                <a:solidFill>
                  <a:srgbClr val="000000"/>
                </a:solidFill>
                <a:effectLst/>
                <a:uFillTx/>
                <a:latin typeface="Calibri"/>
              </a:rPr>
              <a:t>Wie hilft Ihnen die Auswahl einer Anschlussaufgabe, mehr über das Verständnis der Schülerin bzw. des Schülers von Boxplots zu erfahren?</a:t>
            </a:r>
            <a:endParaRPr lang="de-DE" sz="1800" b="0" u="none" strike="noStrike">
              <a:solidFill>
                <a:srgbClr val="000000"/>
              </a:solidFill>
              <a:effectLst/>
              <a:uFillTx/>
              <a:latin typeface="Calibri"/>
            </a:endParaRPr>
          </a:p>
          <a:p>
            <a:pPr indent="0" algn="l">
              <a:lnSpc>
                <a:spcPct val="100000"/>
              </a:lnSpc>
              <a:buNone/>
              <a:tabLst>
                <a:tab pos="0" algn="l"/>
              </a:tabLst>
            </a:pPr>
            <a:endParaRPr lang="de-DE" sz="1800" b="0" u="none" strike="noStrike">
              <a:solidFill>
                <a:srgbClr val="000000"/>
              </a:solidFill>
              <a:effectLst/>
              <a:uFillTx/>
              <a:latin typeface="Calibri"/>
            </a:endParaRPr>
          </a:p>
        </p:txBody>
      </p:sp>
      <p:sp>
        <p:nvSpPr>
          <p:cNvPr id="1255" name="PlaceHolder 3"/>
          <p:cNvSpPr>
            <a:spLocks noGrp="1"/>
          </p:cNvSpPr>
          <p:nvPr>
            <p:ph type="sldNum" idx="17"/>
          </p:nvPr>
        </p:nvSpPr>
        <p:spPr>
          <a:xfrm>
            <a:off x="3884760" y="8685360"/>
            <a:ext cx="2967120" cy="45396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C8C1E4C-CC0F-4BA1-97FF-D4B6C39F3D1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6" name="PlaceHolder 1"/>
          <p:cNvSpPr>
            <a:spLocks noGrp="1"/>
          </p:cNvSpPr>
          <p:nvPr>
            <p:ph type="sldImg"/>
          </p:nvPr>
        </p:nvSpPr>
        <p:spPr>
          <a:xfrm>
            <a:off x="1371600" y="1143000"/>
            <a:ext cx="4111200" cy="3082680"/>
          </a:xfrm>
          <a:prstGeom prst="rect">
            <a:avLst/>
          </a:prstGeom>
          <a:ln w="0">
            <a:noFill/>
          </a:ln>
        </p:spPr>
      </p:sp>
      <p:sp>
        <p:nvSpPr>
          <p:cNvPr id="125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lnSpc>
                <a:spcPct val="100000"/>
              </a:lnSpc>
              <a:buNone/>
              <a:tabLst>
                <a:tab pos="0" algn="l"/>
              </a:tabLst>
            </a:pPr>
            <a:r>
              <a:rPr lang="tr-TR" sz="1800" b="0" u="none" strike="noStrike">
                <a:solidFill>
                  <a:srgbClr val="000000"/>
                </a:solidFill>
                <a:effectLst/>
                <a:uFillTx/>
                <a:latin typeface="Calibri"/>
              </a:rPr>
              <a:t>Richten Sie den Fokus darauf, wie bestimmte Merkmale einer Boxplot-Aufgabe zu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verleiten können. Ermutigen Sie die Teilnehmenden, ihre Interpretation mit Aufgabenmerkmalen und gegebenenfalls mit dem zu erwartenden Denken der Schüler*innen zu begründen.</a:t>
            </a:r>
            <a:endParaRPr lang="de-DE" sz="1800" b="0" u="none" strike="noStrike">
              <a:solidFill>
                <a:srgbClr val="000000"/>
              </a:solidFill>
              <a:effectLst/>
              <a:uFillTx/>
              <a:latin typeface="Calibri"/>
            </a:endParaRPr>
          </a:p>
          <a:p>
            <a:pPr indent="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Welche Merkmale der Boxplot-Aufgabe könnten eine Schülerin bzw. einen Schüler dazu verleiten, die Länge oder Fläche der Box als Häufigkeit zu interpretieren?</a:t>
            </a:r>
            <a:br>
              <a:rPr sz="1800"/>
            </a:br>
            <a:r>
              <a:rPr lang="tr-TR" sz="1800" b="0" u="none" strike="noStrike">
                <a:solidFill>
                  <a:srgbClr val="000000"/>
                </a:solidFill>
                <a:effectLst/>
                <a:uFillTx/>
                <a:latin typeface="Calibri"/>
              </a:rPr>
              <a:t>Worauf würde eine Schülerin bzw. ein Schüler mit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bei dieser Aufgabe wahrscheinlich achten?</a:t>
            </a:r>
            <a:br>
              <a:rPr sz="1800"/>
            </a:br>
            <a:r>
              <a:rPr lang="tr-TR" sz="1800" b="0" u="none" strike="noStrike">
                <a:solidFill>
                  <a:srgbClr val="000000"/>
                </a:solidFill>
                <a:effectLst/>
                <a:uFillTx/>
                <a:latin typeface="Calibri"/>
              </a:rPr>
              <a:t>Welche Evidenz würde Sie sicher machen, dass dieser Fehler wahrscheinlich auftritt?</a:t>
            </a:r>
            <a:br>
              <a:rPr sz="1800"/>
            </a:br>
            <a:r>
              <a:rPr lang="tr-TR" sz="1800" b="0" u="none" strike="noStrike">
                <a:solidFill>
                  <a:srgbClr val="000000"/>
                </a:solidFill>
                <a:effectLst/>
                <a:uFillTx/>
                <a:latin typeface="Calibri"/>
              </a:rPr>
              <a:t>Wie hängt dieser Fehler mit dem Verständnis der Schülerin bzw. des Schülers davon zusammen, was Box und Whisker darstellen?</a:t>
            </a:r>
            <a:endParaRPr lang="de-DE" sz="1800" b="0" u="none" strike="noStrike">
              <a:solidFill>
                <a:srgbClr val="000000"/>
              </a:solidFill>
              <a:effectLst/>
              <a:uFillTx/>
              <a:latin typeface="Calibri"/>
            </a:endParaRPr>
          </a:p>
          <a:p>
            <a:pPr marL="216000" indent="-216000" algn="l">
              <a:lnSpc>
                <a:spcPct val="100000"/>
              </a:lnSpc>
              <a:buNone/>
              <a:tabLst>
                <a:tab pos="0" algn="l"/>
              </a:tabLst>
            </a:pPr>
            <a:endParaRPr lang="de-DE" sz="1800" b="0" u="none" strike="noStrike">
              <a:solidFill>
                <a:srgbClr val="000000"/>
              </a:solidFill>
              <a:effectLst/>
              <a:uFillTx/>
              <a:latin typeface="Calibri"/>
            </a:endParaRPr>
          </a:p>
        </p:txBody>
      </p:sp>
      <p:sp>
        <p:nvSpPr>
          <p:cNvPr id="1258" name="PlaceHolder 3"/>
          <p:cNvSpPr>
            <a:spLocks noGrp="1"/>
          </p:cNvSpPr>
          <p:nvPr>
            <p:ph type="sldNum" idx="18"/>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95308E97-77F8-4DFB-A2E4-81F48F6BAF0F}"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9" name="PlaceHolder 1"/>
          <p:cNvSpPr>
            <a:spLocks noGrp="1"/>
          </p:cNvSpPr>
          <p:nvPr>
            <p:ph type="sldImg"/>
          </p:nvPr>
        </p:nvSpPr>
        <p:spPr>
          <a:xfrm>
            <a:off x="1371600" y="1143000"/>
            <a:ext cx="4111200" cy="3082680"/>
          </a:xfrm>
          <a:prstGeom prst="rect">
            <a:avLst/>
          </a:prstGeom>
          <a:ln w="0">
            <a:noFill/>
          </a:ln>
        </p:spPr>
      </p:sp>
      <p:sp>
        <p:nvSpPr>
          <p:cNvPr id="1260"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marL="216000" indent="-216000" algn="l">
              <a:lnSpc>
                <a:spcPct val="100000"/>
              </a:lnSpc>
              <a:buNone/>
              <a:tabLst>
                <a:tab pos="0" algn="l"/>
              </a:tabLst>
            </a:pPr>
            <a:r>
              <a:rPr lang="tr-TR" sz="1800" b="0" u="none" strike="noStrike">
                <a:solidFill>
                  <a:srgbClr val="000000"/>
                </a:solidFill>
                <a:effectLst/>
                <a:uFillTx/>
                <a:latin typeface="Calibri"/>
              </a:rPr>
              <a:t>Mögliche Leitfragen:</a:t>
            </a:r>
            <a:br>
              <a:rPr sz="1800"/>
            </a:br>
            <a:r>
              <a:rPr lang="tr-TR" sz="1800" b="0" u="none" strike="noStrike">
                <a:solidFill>
                  <a:srgbClr val="000000"/>
                </a:solidFill>
                <a:effectLst/>
                <a:uFillTx/>
                <a:latin typeface="Calibri"/>
              </a:rPr>
              <a:t>Welche Aspekte des Blickmusters stützen die Hypothese, dass die Schülerin bzw. der Schüler „area</a:t>
            </a:r>
            <a:r>
              <a:rPr lang="de-DE" sz="1800" b="0" u="none" strike="noStrike">
                <a:solidFill>
                  <a:srgbClr val="000000"/>
                </a:solidFill>
                <a:effectLst/>
                <a:uFillTx/>
                <a:latin typeface="Calibri"/>
              </a:rPr>
              <a:t> bias</a:t>
            </a:r>
            <a:r>
              <a:rPr lang="tr-TR" sz="1800" b="0" u="none" strike="noStrike">
                <a:solidFill>
                  <a:srgbClr val="000000"/>
                </a:solidFill>
                <a:effectLst/>
                <a:uFillTx/>
                <a:latin typeface="Calibri"/>
              </a:rPr>
              <a:t>“ haben könnte?</a:t>
            </a:r>
            <a:br>
              <a:rPr sz="1800"/>
            </a:br>
            <a:r>
              <a:rPr lang="tr-TR" sz="1800" b="0" u="none" strike="noStrike">
                <a:solidFill>
                  <a:srgbClr val="000000"/>
                </a:solidFill>
                <a:effectLst/>
                <a:uFillTx/>
                <a:latin typeface="Calibri"/>
              </a:rPr>
              <a:t>Könnte mehr als ein Blickmuster mit einer falschen Interpretation vereinbar sein? Welche zusätzliche Evidenz würde Ihnen bei der Entscheidung helfen?</a:t>
            </a:r>
            <a:br>
              <a:rPr sz="1800"/>
            </a:br>
            <a:r>
              <a:rPr lang="tr-TR" sz="1800" b="0" u="none" strike="noStrike">
                <a:solidFill>
                  <a:srgbClr val="000000"/>
                </a:solidFill>
                <a:effectLst/>
                <a:uFillTx/>
                <a:latin typeface="Calibri"/>
              </a:rPr>
              <a:t>Wie zeigen die unterschiedlichen Blickmuster, dass Schüler*innen dieselbe Boxplot-Aufgabe auf unterschiedliche Weise angehen können?</a:t>
            </a:r>
            <a:br>
              <a:rPr sz="1800"/>
            </a:br>
            <a:r>
              <a:rPr lang="tr-TR" sz="1800" b="0" u="none" strike="noStrike">
                <a:solidFill>
                  <a:srgbClr val="000000"/>
                </a:solidFill>
                <a:effectLst/>
                <a:uFillTx/>
                <a:latin typeface="Calibri"/>
              </a:rPr>
              <a:t>Wie könnte diese Art von Blickevidenz die Fragen beeinflussen, die Sie einer Schülerin bzw. einem Schüler anschließend stellen würden?</a:t>
            </a:r>
            <a:endParaRPr lang="de-DE" sz="1800" b="0" u="none" strike="noStrike">
              <a:solidFill>
                <a:srgbClr val="000000"/>
              </a:solidFill>
              <a:effectLst/>
              <a:uFillTx/>
              <a:latin typeface="Calibri"/>
            </a:endParaRPr>
          </a:p>
        </p:txBody>
      </p:sp>
      <p:sp>
        <p:nvSpPr>
          <p:cNvPr id="1261" name="PlaceHolder 3"/>
          <p:cNvSpPr>
            <a:spLocks noGrp="1"/>
          </p:cNvSpPr>
          <p:nvPr>
            <p:ph type="sldNum" idx="19"/>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4678F761-EBAF-4D2B-AC93-18BA8D545A68}"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2" name="PlaceHolder 1"/>
          <p:cNvSpPr>
            <a:spLocks noGrp="1"/>
          </p:cNvSpPr>
          <p:nvPr>
            <p:ph type="sldImg"/>
          </p:nvPr>
        </p:nvSpPr>
        <p:spPr>
          <a:xfrm>
            <a:off x="0" y="763560"/>
            <a:ext cx="0" cy="0"/>
          </a:xfrm>
          <a:prstGeom prst="rect">
            <a:avLst/>
          </a:prstGeom>
          <a:ln w="0">
            <a:noFill/>
          </a:ln>
        </p:spPr>
      </p:sp>
      <p:sp>
        <p:nvSpPr>
          <p:cNvPr id="1263"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lnSpc>
                <a:spcPct val="100000"/>
              </a:lnSpc>
              <a:buNone/>
              <a:tabLst>
                <a:tab pos="0" algn="l"/>
              </a:tabLst>
            </a:pPr>
            <a:r>
              <a:rPr lang="de-DE" sz="2000" b="0" u="none" strike="noStrike">
                <a:solidFill>
                  <a:srgbClr val="000000"/>
                </a:solidFill>
                <a:effectLst/>
                <a:uFillTx/>
                <a:latin typeface="Calibri"/>
              </a:rPr>
              <a:t>Folien 54-55-56-57 – 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264" name="PlaceHolder 3"/>
          <p:cNvSpPr>
            <a:spLocks noGrp="1"/>
          </p:cNvSpPr>
          <p:nvPr>
            <p:ph type="sldNum" idx="20"/>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3F5312F9-38B0-48C7-8FB6-3008D4E8EF9D}"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5" name="PlaceHolder 1"/>
          <p:cNvSpPr>
            <a:spLocks noGrp="1"/>
          </p:cNvSpPr>
          <p:nvPr>
            <p:ph type="sldImg"/>
          </p:nvPr>
        </p:nvSpPr>
        <p:spPr>
          <a:xfrm>
            <a:off x="1371600" y="1143000"/>
            <a:ext cx="4111200" cy="3082680"/>
          </a:xfrm>
          <a:prstGeom prst="rect">
            <a:avLst/>
          </a:prstGeom>
          <a:ln w="0">
            <a:noFill/>
          </a:ln>
        </p:spPr>
      </p:sp>
      <p:sp>
        <p:nvSpPr>
          <p:cNvPr id="1266"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67" name="PlaceHolder 3"/>
          <p:cNvSpPr>
            <a:spLocks noGrp="1"/>
          </p:cNvSpPr>
          <p:nvPr>
            <p:ph type="sldNum" idx="21"/>
          </p:nvPr>
        </p:nvSpPr>
        <p:spPr>
          <a:xfrm>
            <a:off x="3884760" y="8685360"/>
            <a:ext cx="2967480" cy="4543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76A460B9-2B34-4B39-92F0-1EB1F29889E0}"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8" name="PlaceHolder 1"/>
          <p:cNvSpPr>
            <a:spLocks noGrp="1"/>
          </p:cNvSpPr>
          <p:nvPr>
            <p:ph type="sldImg"/>
          </p:nvPr>
        </p:nvSpPr>
        <p:spPr>
          <a:xfrm>
            <a:off x="1371600" y="1143000"/>
            <a:ext cx="4111200" cy="3082680"/>
          </a:xfrm>
          <a:prstGeom prst="rect">
            <a:avLst/>
          </a:prstGeom>
          <a:ln w="0">
            <a:noFill/>
          </a:ln>
        </p:spPr>
      </p:sp>
      <p:sp>
        <p:nvSpPr>
          <p:cNvPr id="1269"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70" name="PlaceHolder 3"/>
          <p:cNvSpPr>
            <a:spLocks noGrp="1"/>
          </p:cNvSpPr>
          <p:nvPr>
            <p:ph type="sldNum" idx="22"/>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3E13692-5DCE-42C9-A1C9-C5964988B04E}"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1371600" y="1143000"/>
            <a:ext cx="4111200" cy="3082680"/>
          </a:xfrm>
          <a:prstGeom prst="rect">
            <a:avLst/>
          </a:prstGeom>
          <a:ln w="0">
            <a:noFill/>
          </a:ln>
        </p:spPr>
      </p:sp>
      <p:sp>
        <p:nvSpPr>
          <p:cNvPr id="1272"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73" name="PlaceHolder 3"/>
          <p:cNvSpPr>
            <a:spLocks noGrp="1"/>
          </p:cNvSpPr>
          <p:nvPr>
            <p:ph type="sldNum" idx="23"/>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D5F00284-3293-4824-BD57-143B111EAFD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4" name="PlaceHolder 1"/>
          <p:cNvSpPr>
            <a:spLocks noGrp="1"/>
          </p:cNvSpPr>
          <p:nvPr>
            <p:ph type="sldImg"/>
          </p:nvPr>
        </p:nvSpPr>
        <p:spPr>
          <a:xfrm>
            <a:off x="0" y="763560"/>
            <a:ext cx="0" cy="0"/>
          </a:xfrm>
          <a:prstGeom prst="rect">
            <a:avLst/>
          </a:prstGeom>
          <a:ln w="0">
            <a:noFill/>
          </a:ln>
        </p:spPr>
      </p:sp>
      <p:sp>
        <p:nvSpPr>
          <p:cNvPr id="1275"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defTabSz="914400">
              <a:lnSpc>
                <a:spcPct val="100000"/>
              </a:lnSpc>
              <a:buNone/>
              <a:tabLst>
                <a:tab pos="0" algn="l"/>
              </a:tabLst>
            </a:pPr>
            <a:r>
              <a:rPr lang="de-DE" sz="2000" b="0" u="none" strike="noStrike">
                <a:solidFill>
                  <a:srgbClr val="000000"/>
                </a:solidFill>
                <a:effectLst/>
                <a:uFillTx/>
                <a:latin typeface="Calibri"/>
              </a:rPr>
              <a:t>Folien 59-60-56 – Histogramm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276" name="PlaceHolder 3"/>
          <p:cNvSpPr>
            <a:spLocks noGrp="1"/>
          </p:cNvSpPr>
          <p:nvPr>
            <p:ph type="sldNum" idx="24"/>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E8D9287-C56F-4605-A0E8-4F7E2040B94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0" y="763560"/>
            <a:ext cx="0" cy="0"/>
          </a:xfrm>
          <a:prstGeom prst="rect">
            <a:avLst/>
          </a:prstGeom>
          <a:ln w="0">
            <a:noFill/>
          </a:ln>
        </p:spPr>
      </p:sp>
      <p:sp>
        <p:nvSpPr>
          <p:cNvPr id="1278"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lnSpc>
                <a:spcPct val="100000"/>
              </a:lnSpc>
              <a:buNone/>
              <a:tabLst>
                <a:tab pos="0" algn="l"/>
              </a:tabLst>
            </a:pPr>
            <a:r>
              <a:rPr lang="de-DE" sz="2000" b="0" u="none" strike="noStrike">
                <a:solidFill>
                  <a:srgbClr val="000000"/>
                </a:solidFill>
                <a:effectLst/>
                <a:uFillTx/>
                <a:latin typeface="Calibri"/>
              </a:rPr>
              <a:t>Folien 62-63</a:t>
            </a:r>
            <a:endParaRPr lang="de-DE" sz="2000" b="0" u="none" strike="noStrike">
              <a:solidFill>
                <a:srgbClr val="000000"/>
              </a:solidFill>
              <a:effectLst/>
              <a:uFillTx/>
              <a:latin typeface="Calibri"/>
            </a:endParaRPr>
          </a:p>
        </p:txBody>
      </p:sp>
      <p:sp>
        <p:nvSpPr>
          <p:cNvPr id="1279" name="PlaceHolder 3"/>
          <p:cNvSpPr>
            <a:spLocks noGrp="1"/>
          </p:cNvSpPr>
          <p:nvPr>
            <p:ph type="sldNum" idx="25"/>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AAED974-9EF7-4882-AA04-3FEFB5D69F1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0" name="PlaceHolder 1"/>
          <p:cNvSpPr>
            <a:spLocks noGrp="1"/>
          </p:cNvSpPr>
          <p:nvPr>
            <p:ph type="sldImg"/>
          </p:nvPr>
        </p:nvSpPr>
        <p:spPr>
          <a:xfrm>
            <a:off x="0" y="764280"/>
            <a:ext cx="0" cy="0"/>
          </a:xfrm>
          <a:prstGeom prst="rect">
            <a:avLst/>
          </a:prstGeom>
          <a:ln w="0">
            <a:noFill/>
          </a:ln>
        </p:spPr>
      </p:sp>
      <p:sp>
        <p:nvSpPr>
          <p:cNvPr id="1281"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2" name="PlaceHolder 3"/>
          <p:cNvSpPr>
            <a:spLocks noGrp="1"/>
          </p:cNvSpPr>
          <p:nvPr>
            <p:ph type="sldNum" idx="26"/>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824F6E3-C3F4-4FD7-9420-CA331E82349A}"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3" name="PlaceHolder 1"/>
          <p:cNvSpPr>
            <a:spLocks noGrp="1"/>
          </p:cNvSpPr>
          <p:nvPr>
            <p:ph type="sldImg"/>
          </p:nvPr>
        </p:nvSpPr>
        <p:spPr>
          <a:xfrm>
            <a:off x="0" y="763560"/>
            <a:ext cx="0" cy="0"/>
          </a:xfrm>
          <a:prstGeom prst="rect">
            <a:avLst/>
          </a:prstGeom>
          <a:ln w="0">
            <a:noFill/>
          </a:ln>
        </p:spPr>
      </p:sp>
      <p:sp>
        <p:nvSpPr>
          <p:cNvPr id="1284"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defTabSz="914400">
              <a:lnSpc>
                <a:spcPct val="100000"/>
              </a:lnSpc>
              <a:buNone/>
              <a:tabLst>
                <a:tab pos="0" algn="l"/>
              </a:tabLst>
            </a:pPr>
            <a:r>
              <a:rPr lang="de-DE" sz="1200" b="0" u="none" strike="noStrike">
                <a:solidFill>
                  <a:srgbClr val="000000"/>
                </a:solidFill>
                <a:effectLst/>
                <a:uFillTx/>
                <a:latin typeface="Calibri"/>
              </a:rPr>
              <a:t>Folien 65-66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285" name="PlaceHolder 3"/>
          <p:cNvSpPr>
            <a:spLocks noGrp="1"/>
          </p:cNvSpPr>
          <p:nvPr>
            <p:ph type="sldNum" idx="27"/>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266BBA8F-0CA5-4594-BAE9-70122EE7D895}"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6" name="PlaceHolder 1"/>
          <p:cNvSpPr>
            <a:spLocks noGrp="1"/>
          </p:cNvSpPr>
          <p:nvPr>
            <p:ph type="sldImg"/>
          </p:nvPr>
        </p:nvSpPr>
        <p:spPr>
          <a:xfrm>
            <a:off x="1371600" y="1143000"/>
            <a:ext cx="4111200" cy="3082680"/>
          </a:xfrm>
          <a:prstGeom prst="rect">
            <a:avLst/>
          </a:prstGeom>
          <a:ln w="0">
            <a:noFill/>
          </a:ln>
        </p:spPr>
      </p:sp>
      <p:sp>
        <p:nvSpPr>
          <p:cNvPr id="1287" name="PlaceHolder 2"/>
          <p:cNvSpPr>
            <a:spLocks noGrp="1"/>
          </p:cNvSpPr>
          <p:nvPr>
            <p:ph type="body"/>
          </p:nvPr>
        </p:nvSpPr>
        <p:spPr>
          <a:xfrm>
            <a:off x="685800" y="4400640"/>
            <a:ext cx="5482080" cy="359604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8" name="PlaceHolder 3"/>
          <p:cNvSpPr>
            <a:spLocks noGrp="1"/>
          </p:cNvSpPr>
          <p:nvPr>
            <p:ph type="sldNum" idx="28"/>
          </p:nvPr>
        </p:nvSpPr>
        <p:spPr>
          <a:xfrm>
            <a:off x="3884760" y="8685360"/>
            <a:ext cx="2967480" cy="4543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3170980-8FE2-41E5-AC0D-29F3EB9EEBE7}"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9" name="PlaceHolder 1"/>
          <p:cNvSpPr>
            <a:spLocks noGrp="1"/>
          </p:cNvSpPr>
          <p:nvPr>
            <p:ph type="sldImg"/>
          </p:nvPr>
        </p:nvSpPr>
        <p:spPr>
          <a:xfrm>
            <a:off x="0" y="763560"/>
            <a:ext cx="0" cy="0"/>
          </a:xfrm>
          <a:prstGeom prst="rect">
            <a:avLst/>
          </a:prstGeom>
          <a:ln w="0">
            <a:noFill/>
          </a:ln>
        </p:spPr>
      </p:sp>
      <p:sp>
        <p:nvSpPr>
          <p:cNvPr id="1290"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1" name="PlaceHolder 3"/>
          <p:cNvSpPr>
            <a:spLocks noGrp="1"/>
          </p:cNvSpPr>
          <p:nvPr>
            <p:ph type="sldNum" idx="29"/>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AC7177B-D8EF-4BF0-96AB-48C0E7E23C4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
</Relationships>
</file>

<file path=ppt/slideMasters/_rels/slideMaster36.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
</Relationships>
</file>

<file path=ppt/slideMasters/_rels/slideMaster47.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76.xml"/>
</Relationships>
</file>

<file path=ppt/slides/_rels/slide8.xml.rels><?xml version="1.0" encoding="UTF-8"?>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76.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7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 Target="slide8.xml"/><Relationship Id="rId3" Type="http://schemas.openxmlformats.org/officeDocument/2006/relationships/slideLayout" Target="../slideLayouts/slideLayout62.xml"/>
</Relationships>
</file>

<file path=ppt/slides/_rels/slide1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 Target="slide8.xml"/><Relationship Id="rId3" Type="http://schemas.openxmlformats.org/officeDocument/2006/relationships/slideLayout" Target="../slideLayouts/slideLayout62.xml"/>
</Relationships>
</file>

<file path=ppt/slides/_rels/slide15.xml.rels><?xml version="1.0" encoding="UTF-8"?>
<Relationships xmlns="http://schemas.openxmlformats.org/package/2006/relationships"><Relationship Id="rId1" Type="http://schemas.openxmlformats.org/officeDocument/2006/relationships/video" Target="../media/media7.mp4"/><Relationship Id="rId2" Type="http://schemas.microsoft.com/office/2007/relationships/media" Target="../media/media7.mp4"/><Relationship Id="rId3" Type="http://schemas.openxmlformats.org/officeDocument/2006/relationships/image" Target="../media/image8.png"/><Relationship Id="rId4" Type="http://schemas.openxmlformats.org/officeDocument/2006/relationships/slide" Target="slide8.xml"/><Relationship Id="rId5" Type="http://schemas.openxmlformats.org/officeDocument/2006/relationships/slideLayout" Target="../slideLayouts/slideLayout62.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2.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40.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4.xml"/>
</Relationships>
</file>

<file path=ppt/slides/_rels/slide26.xml.rels><?xml version="1.0" encoding="UTF-8"?>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44.xml"/>
</Relationships>
</file>

<file path=ppt/slides/_rels/slide27.xml.rels><?xml version="1.0" encoding="UTF-8"?>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44.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4.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4.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4.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4.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22.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36.xml.rels><?xml version="1.0" encoding="UTF-8"?>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1.xml"/><Relationship Id="rId3"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 Target="slide60.xml"/><Relationship Id="rId2" Type="http://schemas.openxmlformats.org/officeDocument/2006/relationships/slideLayout" Target="../slideLayouts/slideLayout21.xml"/><Relationship Id="rId3"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1.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1.xml"/><Relationship Id="rId3"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5.xml"/>
</Relationships>
</file>

<file path=ppt/slides/_rels/slide45.xml.rels><?xml version="1.0" encoding="UTF-8"?>
<Relationships xmlns="http://schemas.openxmlformats.org/package/2006/relationships"><Relationship Id="rId1" Type="http://schemas.openxmlformats.org/officeDocument/2006/relationships/slide" Target="slide63.xml"/><Relationship Id="rId2" Type="http://schemas.openxmlformats.org/officeDocument/2006/relationships/slideLayout" Target="../slideLayouts/slideLayout25.xml"/><Relationship Id="rId3"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34.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34.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svg"/><Relationship Id="rId3" Type="http://schemas.openxmlformats.org/officeDocument/2006/relationships/image" Target="../media/image21.png"/><Relationship Id="rId4" Type="http://schemas.openxmlformats.org/officeDocument/2006/relationships/slideLayout" Target="../slideLayouts/slideLayout34.xml"/><Relationship Id="rId5"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48.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83.xml"/>
</Relationships>
</file>

<file path=ppt/slides/_rels/slide53.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83.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2.png"/><Relationship Id="rId3" Type="http://schemas.openxmlformats.org/officeDocument/2006/relationships/slideLayout" Target="../slideLayouts/slideLayout85.xml"/><Relationship Id="rId4"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3.png"/><Relationship Id="rId3" Type="http://schemas.openxmlformats.org/officeDocument/2006/relationships/slideLayout" Target="../slideLayouts/slideLayout85.xml"/><Relationship Id="rId4"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4.png"/><Relationship Id="rId3" Type="http://schemas.openxmlformats.org/officeDocument/2006/relationships/slideLayout" Target="../slideLayouts/slideLayout85.xml"/><Relationship Id="rId4"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83.xml"/><Relationship Id="rId3"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85.xml"/>
</Relationships>
</file>

<file path=ppt/slides/_rels/slide59.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 Target="slide27.xml"/><Relationship Id="rId3" Type="http://schemas.openxmlformats.org/officeDocument/2006/relationships/slideLayout" Target="../slideLayouts/slideLayout51.xml"/>
</Relationships>
</file>

<file path=ppt/slides/_rels/slide60.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83.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85.xml"/>
</Relationships>
</file>

<file path=ppt/slides/_rels/slide62.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6.png"/><Relationship Id="rId3" Type="http://schemas.openxmlformats.org/officeDocument/2006/relationships/slideLayout" Target="../slideLayouts/slideLayout51.xml"/><Relationship Id="rId4"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83.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slide" Target="slide45.xml"/><Relationship Id="rId2" Type="http://schemas.openxmlformats.org/officeDocument/2006/relationships/image" Target="../media/image27.png"/><Relationship Id="rId3" Type="http://schemas.openxmlformats.org/officeDocument/2006/relationships/slideLayout" Target="../slideLayouts/slideLayout85.xml"/><Relationship Id="rId4"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video" Target="../media/media28.mov"/><Relationship Id="rId2" Type="http://schemas.microsoft.com/office/2007/relationships/media" Target="../media/media28.mov"/><Relationship Id="rId3" Type="http://schemas.openxmlformats.org/officeDocument/2006/relationships/image" Target="../media/image29.png"/><Relationship Id="rId4" Type="http://schemas.openxmlformats.org/officeDocument/2006/relationships/slide" Target="slide45.xml"/><Relationship Id="rId5" Type="http://schemas.openxmlformats.org/officeDocument/2006/relationships/slideLayout" Target="../slideLayouts/slideLayout48.xml"/><Relationship Id="rId6"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48.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48.xml"/>
</Relationships>
</file>

<file path=ppt/slides/_rels/slide6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
</Relationships>
</file>

<file path=ppt/slides/_rels/slide69.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0" name="PlaceHolder 1"/>
          <p:cNvSpPr>
            <a:spLocks noGrp="1"/>
          </p:cNvSpPr>
          <p:nvPr>
            <p:ph type="title"/>
          </p:nvPr>
        </p:nvSpPr>
        <p:spPr>
          <a:xfrm>
            <a:off x="972000" y="1186560"/>
            <a:ext cx="7916400" cy="89640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de-DE" sz="4000" b="0" u="none" strike="noStrike">
                <a:solidFill>
                  <a:schemeClr val="dk1"/>
                </a:solidFill>
                <a:effectLst/>
                <a:uFillTx/>
                <a:latin typeface="Calibri"/>
              </a:rPr>
              <a:t>Einstiegsfrage</a:t>
            </a:r>
            <a:endParaRPr lang="de-DE" sz="4000" b="0" u="none" strike="noStrike">
              <a:solidFill>
                <a:schemeClr val="dk2"/>
              </a:solidFill>
              <a:effectLst/>
              <a:uFillTx/>
              <a:latin typeface="Calibri Light"/>
            </a:endParaRPr>
          </a:p>
        </p:txBody>
      </p:sp>
      <p:sp>
        <p:nvSpPr>
          <p:cNvPr id="971" name="PlaceHolder 2"/>
          <p:cNvSpPr>
            <a:spLocks noGrp="1"/>
          </p:cNvSpPr>
          <p:nvPr>
            <p:ph/>
          </p:nvPr>
        </p:nvSpPr>
        <p:spPr>
          <a:xfrm>
            <a:off x="972000" y="2869200"/>
            <a:ext cx="7548840" cy="108792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de-DE" sz="2800" b="1" u="none" strike="noStrike">
                <a:solidFill>
                  <a:schemeClr val="dk2"/>
                </a:solidFill>
                <a:effectLst/>
                <a:uFillTx/>
                <a:latin typeface="Calibri"/>
              </a:rPr>
              <a:t>Wie können wir das Denken von Schüler*innenn beim Interpretieren statistischer Diagramme verstehen?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972" name="Metin kutusu 4"/>
          <p:cNvSpPr/>
          <p:nvPr/>
        </p:nvSpPr>
        <p:spPr>
          <a:xfrm>
            <a:off x="2458440" y="4173840"/>
            <a:ext cx="4594320" cy="644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1800" b="0" u="none" strike="noStrike">
                <a:solidFill>
                  <a:schemeClr val="dk1"/>
                </a:solidFill>
                <a:effectLst/>
                <a:uFillTx/>
                <a:latin typeface="Calibri"/>
              </a:rPr>
              <a:t>Nehmen Sie sich einen Moment Zeit zum Nachdenken, bevor Sie fortfahren.</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3" name="PlaceHolder 1"/>
          <p:cNvSpPr>
            <a:spLocks noGrp="1"/>
          </p:cNvSpPr>
          <p:nvPr>
            <p:ph/>
          </p:nvPr>
        </p:nvSpPr>
        <p:spPr>
          <a:xfrm>
            <a:off x="825120" y="2395080"/>
            <a:ext cx="7489800" cy="141228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de-DE" sz="2800" b="1" u="none" strike="noStrike">
                <a:solidFill>
                  <a:schemeClr val="dk2"/>
                </a:solidFill>
                <a:effectLst/>
                <a:uFillTx/>
                <a:latin typeface="Calibri"/>
              </a:rPr>
              <a:t>Wenn eine Schülerin oder ein Schüler ein statistisches Diagramm falsch interpretiert: Welche Evidenz würden Sie nutzen, um ihr bzw. sein Denken zu verstehen?</a:t>
            </a:r>
            <a:endParaRPr lang="de-DE" sz="2800" b="0" u="none" strike="noStrike">
              <a:solidFill>
                <a:schemeClr val="dk2"/>
              </a:solidFill>
              <a:effectLst/>
              <a:uFillTx/>
              <a:latin typeface="Calibri"/>
            </a:endParaRPr>
          </a:p>
        </p:txBody>
      </p:sp>
      <p:sp>
        <p:nvSpPr>
          <p:cNvPr id="974" name="PlaceHolder 2"/>
          <p:cNvSpPr>
            <a:spLocks noGrp="1"/>
          </p:cNvSpPr>
          <p:nvPr>
            <p:ph type="title"/>
          </p:nvPr>
        </p:nvSpPr>
        <p:spPr>
          <a:xfrm>
            <a:off x="957240" y="1117440"/>
            <a:ext cx="7916400" cy="76680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de-DE" sz="4000" b="0" u="none" strike="noStrike">
                <a:solidFill>
                  <a:schemeClr val="dk1"/>
                </a:solidFill>
                <a:effectLst/>
                <a:uFillTx/>
                <a:latin typeface="Calibri"/>
              </a:rPr>
              <a:t>Reflexion</a:t>
            </a:r>
            <a:endParaRPr lang="de-DE" sz="4000" b="0" u="none" strike="noStrike">
              <a:solidFill>
                <a:schemeClr val="dk2"/>
              </a:solidFill>
              <a:effectLst/>
              <a:uFillTx/>
              <a:latin typeface="Calibri Light"/>
            </a:endParaRPr>
          </a:p>
        </p:txBody>
      </p:sp>
      <p:sp>
        <p:nvSpPr>
          <p:cNvPr id="975" name="Metin kutusu 6"/>
          <p:cNvSpPr/>
          <p:nvPr/>
        </p:nvSpPr>
        <p:spPr>
          <a:xfrm>
            <a:off x="3215160" y="4318200"/>
            <a:ext cx="2710080" cy="147384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de-DE" sz="1800" b="0" u="none" strike="noStrike">
                <a:solidFill>
                  <a:schemeClr val="dk1"/>
                </a:solidFill>
                <a:effectLst/>
                <a:uFillTx/>
                <a:latin typeface="Calibri"/>
              </a:rPr>
              <a:t>☐ Antwort der Lernenden</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 Erklärung der Lernenden</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 Schriftliche Arbeiten</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 Unterrichtsbeobachtung</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 Sonstiges</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6" name="PlaceHolder 1"/>
          <p:cNvSpPr>
            <a:spLocks noGrp="1"/>
          </p:cNvSpPr>
          <p:nvPr>
            <p:ph type="title"/>
          </p:nvPr>
        </p:nvSpPr>
        <p:spPr>
          <a:xfrm>
            <a:off x="986400" y="754560"/>
            <a:ext cx="7916400" cy="89640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de-DE" sz="4000" b="0" u="none" strike="noStrike">
                <a:solidFill>
                  <a:schemeClr val="dk1"/>
                </a:solidFill>
                <a:effectLst/>
                <a:uFillTx/>
                <a:latin typeface="Calibri"/>
              </a:rPr>
              <a:t>Warum ist das wichtig?</a:t>
            </a:r>
            <a:endParaRPr lang="de-DE" sz="4000" b="0" u="none" strike="noStrike">
              <a:solidFill>
                <a:schemeClr val="dk2"/>
              </a:solidFill>
              <a:effectLst/>
              <a:uFillTx/>
              <a:latin typeface="Calibri Light"/>
            </a:endParaRPr>
          </a:p>
        </p:txBody>
      </p:sp>
      <p:sp>
        <p:nvSpPr>
          <p:cNvPr id="977" name="PlaceHolder 2"/>
          <p:cNvSpPr>
            <a:spLocks noGrp="1"/>
          </p:cNvSpPr>
          <p:nvPr>
            <p:ph/>
          </p:nvPr>
        </p:nvSpPr>
        <p:spPr>
          <a:xfrm>
            <a:off x="612720" y="2151720"/>
            <a:ext cx="7916400" cy="294444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r>
              <a:rPr lang="de-DE" sz="2800" b="1" u="none" strike="noStrike">
                <a:solidFill>
                  <a:schemeClr val="dk2"/>
                </a:solidFill>
                <a:effectLst/>
                <a:uFillTx/>
                <a:latin typeface="Calibri"/>
              </a:rPr>
              <a:t>Die Interpretationen von Schüler*innenn zu verstehen, ist für den Statistikunterricht entscheidend.</a:t>
            </a:r>
            <a:endParaRPr lang="de-DE" sz="2800" b="0" u="none" strike="noStrike">
              <a:solidFill>
                <a:schemeClr val="dk2"/>
              </a:solidFill>
              <a:effectLst/>
              <a:uFillTx/>
              <a:latin typeface="Calibri"/>
            </a:endParaRPr>
          </a:p>
          <a:p>
            <a:pPr indent="0" algn="ctr"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ctr" defTabSz="914400">
              <a:lnSpc>
                <a:spcPct val="90000"/>
              </a:lnSpc>
              <a:spcBef>
                <a:spcPts val="1001"/>
              </a:spcBef>
              <a:buNone/>
              <a:tabLst>
                <a:tab pos="0" algn="l"/>
              </a:tabLst>
            </a:pPr>
            <a:r>
              <a:rPr lang="de-DE" sz="2000" b="0" u="none" strike="noStrike">
                <a:solidFill>
                  <a:schemeClr val="dk2"/>
                </a:solidFill>
                <a:effectLst/>
                <a:uFillTx/>
                <a:latin typeface="Calibri"/>
              </a:rPr>
              <a:t>Schüler*innen können aus unterschiedlichen Gründen zur selben Antwort gelangen. Zu verstehen, wie sie statistische Diagramme interpretieren, hilft Lehrkräften, ihre (Fehl-)Interpretationen zu analysieren und darauf zu reagieren.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0" name="PlaceHolder 1"/>
          <p:cNvSpPr>
            <a:spLocks noGrp="1"/>
          </p:cNvSpPr>
          <p:nvPr>
            <p:ph type="title"/>
          </p:nvPr>
        </p:nvSpPr>
        <p:spPr>
          <a:xfrm>
            <a:off x="972000" y="785160"/>
            <a:ext cx="7916400" cy="89640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de-DE" sz="3600" b="0" u="none" strike="noStrike">
                <a:solidFill>
                  <a:schemeClr val="dk1"/>
                </a:solidFill>
                <a:effectLst/>
                <a:uFillTx/>
                <a:latin typeface="Calibri"/>
              </a:rPr>
              <a:t>Ursprung des Kurses: </a:t>
            </a:r>
            <a:br>
              <a:rPr sz="3600"/>
            </a:br>
            <a:r>
              <a:rPr lang="de-DE" sz="2800" b="0" u="none" strike="noStrike">
                <a:solidFill>
                  <a:schemeClr val="dk1"/>
                </a:solidFill>
                <a:effectLst/>
                <a:uFillTx/>
                <a:latin typeface="Calibri"/>
              </a:rPr>
              <a:t>Von der Forschung mit Schüler*innenn zur Lehrkräftebildung</a:t>
            </a:r>
            <a:endParaRPr lang="de-DE" sz="2800" b="0" u="none" strike="noStrike">
              <a:solidFill>
                <a:schemeClr val="dk2"/>
              </a:solidFill>
              <a:effectLst/>
              <a:uFillTx/>
              <a:latin typeface="Calibri Light"/>
            </a:endParaRPr>
          </a:p>
        </p:txBody>
      </p:sp>
      <p:sp>
        <p:nvSpPr>
          <p:cNvPr id="981" name="PlaceHolder 2"/>
          <p:cNvSpPr>
            <a:spLocks noGrp="1"/>
          </p:cNvSpPr>
          <p:nvPr>
            <p:ph/>
          </p:nvPr>
        </p:nvSpPr>
        <p:spPr>
          <a:xfrm>
            <a:off x="629280" y="2103120"/>
            <a:ext cx="7883280" cy="3490920"/>
          </a:xfrm>
          <a:prstGeom prst="rect">
            <a:avLst/>
          </a:prstGeom>
          <a:noFill/>
          <a:ln w="0">
            <a:noFill/>
          </a:ln>
        </p:spPr>
        <p:txBody>
          <a:bodyPr lIns="91440" tIns="45720" rIns="91440" bIns="45720" anchor="t">
            <a:spAutoFit/>
          </a:bodyPr>
          <a:p>
            <a:pPr marL="228600" indent="-228600" algn="l" defTabSz="914400">
              <a:lnSpc>
                <a:spcPct val="90000"/>
              </a:lnSpc>
              <a:spcBef>
                <a:spcPts val="1001"/>
              </a:spcBef>
              <a:buClr>
                <a:srgbClr val="444D26"/>
              </a:buClr>
              <a:buFont typeface="Arial"/>
              <a:buChar char="•"/>
            </a:pPr>
            <a:r>
              <a:rPr lang="de-DE" sz="2000" b="0" u="none" strike="noStrike">
                <a:solidFill>
                  <a:schemeClr val="dk2"/>
                </a:solidFill>
                <a:effectLst/>
                <a:uFillTx/>
                <a:latin typeface="Calibri"/>
              </a:rPr>
              <a:t>Der Eye-Teach-Stats-Kurs basiert auf Forschung mit Schüler*innenn der Primar- und Sekundarstufe, die statistische Diagramme interpretieren (Abt et al., 2025; Boels et al., 2025; Schreiter &amp; Vogel, 2024).</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000" b="0" u="none" strike="noStrike">
                <a:solidFill>
                  <a:schemeClr val="dk2"/>
                </a:solidFill>
                <a:effectLst/>
                <a:uFillTx/>
                <a:latin typeface="Calibri"/>
              </a:rPr>
              <a:t>In diesen Studien wurden Antworten, Erklärungen und Eye-Tracking-Daten der Schüler*innen gemeinsam analysiert, um besser zu verstehen, wie sie Diagramme lesen und wo systematische Fehler entstehen.</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000" b="0" u="none" strike="noStrike">
                <a:solidFill>
                  <a:schemeClr val="dk2"/>
                </a:solidFill>
                <a:effectLst/>
                <a:uFillTx/>
                <a:latin typeface="Calibri"/>
              </a:rPr>
              <a:t>Diese Erkenntnisse wurden genutzt, um Eye-Tracking-Vignetten zu entwickeln, die Lehrkräften helfen, das Denken von Schüler*innenn zu analysieren – nicht nur ihre Antworten.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2" name="PlaceHolder 1"/>
          <p:cNvSpPr>
            <a:spLocks noGrp="1"/>
          </p:cNvSpPr>
          <p:nvPr>
            <p:ph type="title"/>
          </p:nvPr>
        </p:nvSpPr>
        <p:spPr>
          <a:xfrm>
            <a:off x="972000" y="72576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3" name="PlaceHolder 2"/>
          <p:cNvSpPr>
            <a:spLocks noGrp="1"/>
          </p:cNvSpPr>
          <p:nvPr>
            <p:ph/>
          </p:nvPr>
        </p:nvSpPr>
        <p:spPr>
          <a:xfrm>
            <a:off x="628560" y="3545640"/>
            <a:ext cx="7568640" cy="2876400"/>
          </a:xfrm>
          <a:prstGeom prst="rect">
            <a:avLst/>
          </a:prstGeom>
          <a:noFill/>
          <a:ln w="0">
            <a:noFill/>
          </a:ln>
        </p:spPr>
        <p:txBody>
          <a:bodyPr numCol="1" spcCol="0" lIns="91440" tIns="0" rIns="91440" bIns="45720" anchor="ctr">
            <a:spAutoFit/>
          </a:bodyPr>
          <a:p>
            <a:pPr indent="0" algn="l" defTabSz="914400">
              <a:lnSpc>
                <a:spcPct val="100000"/>
              </a:lnSpc>
              <a:spcBef>
                <a:spcPts val="1001"/>
              </a:spcBef>
              <a:buNone/>
              <a:tabLst>
                <a:tab pos="0" algn="l"/>
              </a:tabLst>
            </a:pPr>
            <a:r>
              <a:rPr lang="de-DE" sz="2400" b="0" u="none" strike="noStrike">
                <a:solidFill>
                  <a:schemeClr val="dk2"/>
                </a:solidFill>
                <a:effectLst/>
                <a:uFillTx/>
                <a:latin typeface="Calibri"/>
              </a:rPr>
              <a:t>Der Kurs ist in fünf Hauptmodule gegliedert:</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Modul 1: Informationen zu Eye-Tracking</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Modul 2: Dotplots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Modul 3: Histogramme</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Modul 4: Case-Value-Plots</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Modul 5: Boxplots</a:t>
            </a:r>
            <a:endParaRPr lang="de-DE" sz="2400" b="0" u="none" strike="noStrike">
              <a:solidFill>
                <a:schemeClr val="dk2"/>
              </a:solidFill>
              <a:effectLst/>
              <a:uFillTx/>
              <a:latin typeface="Calibri"/>
            </a:endParaRPr>
          </a:p>
        </p:txBody>
      </p:sp>
      <p:sp>
        <p:nvSpPr>
          <p:cNvPr id="984" name="Metin kutusu 2"/>
          <p:cNvSpPr/>
          <p:nvPr/>
        </p:nvSpPr>
        <p:spPr>
          <a:xfrm>
            <a:off x="628560" y="2265480"/>
            <a:ext cx="4721400" cy="458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400" b="1" u="none" strike="noStrike">
                <a:solidFill>
                  <a:schemeClr val="dk1"/>
                </a:solidFill>
                <a:effectLst/>
                <a:uFillTx/>
                <a:latin typeface="Calibri"/>
              </a:rPr>
              <a:t>Ein Fahrplan durch die fünf Module</a:t>
            </a: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6400" cy="1977120"/>
          </a:xfrm>
          <a:prstGeom prst="rect">
            <a:avLst/>
          </a:prstGeom>
          <a:noFill/>
          <a:ln w="0">
            <a:noFill/>
          </a:ln>
        </p:spPr>
        <p:txBody>
          <a:bodyPr lIns="91440" tIns="45720" rIns="91440" bIns="45720" anchor="t">
            <a:normAutofit fontScale="92500" lnSpcReduction="9999"/>
          </a:bodyPr>
          <a:p>
            <a:pPr marL="228600" indent="-228600" algn="just" defTabSz="914400">
              <a:lnSpc>
                <a:spcPct val="90000"/>
              </a:lnSpc>
              <a:spcBef>
                <a:spcPts val="1001"/>
              </a:spcBef>
              <a:buClr>
                <a:srgbClr val="444D26"/>
              </a:buClr>
              <a:buFont typeface="Arial"/>
              <a:buChar char="•"/>
            </a:pPr>
            <a:r>
              <a:rPr lang="de-DE" sz="2400" b="0" u="none" strike="noStrike">
                <a:solidFill>
                  <a:schemeClr val="dk2"/>
                </a:solidFill>
                <a:effectLst/>
                <a:uFillTx/>
                <a:latin typeface="Calibri"/>
              </a:rPr>
              <a:t>Jedes Modul ist um Vignetten herum aufgebaut: kurze, authentische Szenen, in denen eine Schülerin oder ein Schüler eine Diagrammaufgabe bearbeitet, kombiniert mit Eye-Tracking-Daten, die zeigen, wohin sie bzw. er geschaut hat.</a:t>
            </a: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de-DE" sz="2400" b="0" u="none" strike="noStrike">
                <a:solidFill>
                  <a:schemeClr val="dk2"/>
                </a:solidFill>
                <a:effectLst/>
                <a:uFillTx/>
                <a:latin typeface="Calibri"/>
              </a:rPr>
              <a:t>Blickbewegungen werden auf drei Arten dargestellt: </a:t>
            </a:r>
            <a:r>
              <a:rPr lang="de-DE" sz="2400" b="0" u="sng" strike="noStrike">
                <a:solidFill>
                  <a:schemeClr val="dk2"/>
                </a:solidFill>
                <a:effectLst/>
                <a:uFillTx/>
                <a:latin typeface="Calibri"/>
                <a:hlinkClick r:id="rId1" action="ppaction://hlinksldjump"/>
              </a:rPr>
              <a:t>Gaze-Plots</a:t>
            </a:r>
            <a:r>
              <a:rPr lang="de-DE" sz="2400" b="0" u="none" strike="noStrike">
                <a:solidFill>
                  <a:schemeClr val="dk2"/>
                </a:solidFill>
                <a:effectLst/>
                <a:uFillTx/>
                <a:latin typeface="Calibri"/>
              </a:rPr>
              <a:t>, </a:t>
            </a:r>
            <a:r>
              <a:rPr lang="de-DE" sz="2400" b="0" u="sng" strike="noStrike">
                <a:solidFill>
                  <a:schemeClr val="dk2"/>
                </a:solidFill>
                <a:effectLst/>
                <a:uFillTx/>
                <a:latin typeface="Calibri"/>
                <a:hlinkClick r:id="rId2" action="ppaction://hlinksldjump"/>
              </a:rPr>
              <a:t>Gaze-Videos</a:t>
            </a:r>
            <a:r>
              <a:rPr lang="de-DE" sz="2400" b="0" u="none" strike="noStrike">
                <a:solidFill>
                  <a:schemeClr val="dk2"/>
                </a:solidFill>
                <a:effectLst/>
                <a:uFillTx/>
                <a:latin typeface="Calibri"/>
              </a:rPr>
              <a:t> und </a:t>
            </a:r>
            <a:r>
              <a:rPr lang="de-DE" sz="2400" b="0" u="sng" strike="noStrike">
                <a:solidFill>
                  <a:schemeClr val="dk2"/>
                </a:solidFill>
                <a:effectLst/>
                <a:uFillTx/>
                <a:latin typeface="Calibri"/>
                <a:hlinkClick r:id="rId3" action="ppaction://hlinksldjump"/>
              </a:rPr>
              <a:t>Heatmaps</a:t>
            </a:r>
            <a:r>
              <a:rPr lang="de-DE" sz="2400" b="0" u="none" strike="noStrike">
                <a:solidFill>
                  <a:schemeClr val="dk2"/>
                </a:solidFill>
                <a:effectLst/>
                <a:uFillTx/>
                <a:latin typeface="Calibri"/>
              </a:rPr>
              <a:t>.</a:t>
            </a:r>
            <a:endParaRPr lang="de-DE" sz="24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2400" b="0" u="none" strike="noStrike">
              <a:solidFill>
                <a:schemeClr val="dk2"/>
              </a:solidFill>
              <a:effectLst/>
              <a:uFillTx/>
              <a:latin typeface="Calibri"/>
            </a:endParaRPr>
          </a:p>
        </p:txBody>
      </p:sp>
      <p:sp>
        <p:nvSpPr>
          <p:cNvPr id="987" name="Metin kutusu 3"/>
          <p:cNvSpPr/>
          <p:nvPr/>
        </p:nvSpPr>
        <p:spPr>
          <a:xfrm>
            <a:off x="628560" y="2031840"/>
            <a:ext cx="7515720" cy="3963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000" b="1" u="none" strike="noStrike">
                <a:solidFill>
                  <a:schemeClr val="dk1"/>
                </a:solidFill>
                <a:effectLst/>
                <a:uFillTx/>
                <a:latin typeface="Calibri"/>
              </a:rPr>
              <a:t>Eye-Tracking-Vignetten: Kurze Szenen aus echten Klassenzimmern</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0" name="PlaceHolder 1"/>
          <p:cNvSpPr>
            <a:spLocks noGrp="1"/>
          </p:cNvSpPr>
          <p:nvPr>
            <p:ph type="title"/>
          </p:nvPr>
        </p:nvSpPr>
        <p:spPr>
          <a:xfrm>
            <a:off x="986760" y="14983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3600" b="0" u="none" strike="noStrike">
                <a:solidFill>
                  <a:schemeClr val="dk2"/>
                </a:solidFill>
                <a:effectLst/>
                <a:uFillTx/>
                <a:latin typeface="Calibri Light"/>
              </a:rPr>
              <a:t>Gemeinsam eine Vignette bearbeiten</a:t>
            </a:r>
            <a:endParaRPr lang="de-DE" sz="3600" b="0" u="none" strike="noStrike">
              <a:solidFill>
                <a:schemeClr val="dk2"/>
              </a:solidFill>
              <a:effectLst/>
              <a:uFillTx/>
              <a:latin typeface="Calibri Light"/>
            </a:endParaRPr>
          </a:p>
        </p:txBody>
      </p:sp>
      <p:sp>
        <p:nvSpPr>
          <p:cNvPr id="991" name="PlaceHolder 2"/>
          <p:cNvSpPr>
            <a:spLocks noGrp="1"/>
          </p:cNvSpPr>
          <p:nvPr>
            <p:ph/>
          </p:nvPr>
        </p:nvSpPr>
        <p:spPr>
          <a:xfrm>
            <a:off x="612720" y="2174400"/>
            <a:ext cx="8023320" cy="31838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Bevor Sie selbstständig in MaMpf arbeiten, gehen wir gemeinsam eine Vignette durch.</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Beispielvignette: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	</a:t>
            </a:r>
            <a:r>
              <a:rPr lang="de-DE" sz="2800" b="0" u="none" strike="noStrike">
                <a:solidFill>
                  <a:schemeClr val="dk2"/>
                </a:solidFill>
                <a:effectLst/>
                <a:uFillTx/>
                <a:latin typeface="Calibri"/>
              </a:rPr>
              <a:t>20 Histogramm</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7880" cy="148392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de-DE" sz="6000" b="1" u="none" strike="noStrike">
                <a:solidFill>
                  <a:schemeClr val="dk2"/>
                </a:solidFill>
                <a:effectLst/>
                <a:uFillTx/>
                <a:latin typeface="Calibri Light"/>
              </a:rPr>
              <a:t>MODUL 1:</a:t>
            </a:r>
            <a:br>
              <a:rPr sz="6000"/>
            </a:br>
            <a:r>
              <a:rPr lang="de-DE"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Was ist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7916400" cy="207576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Eye-Tracking zeichnet auf, wohin Schüler*innen bei der Bearbeitung einer Aufgabe schauen, in welcher Reihenfolge und wie lange.</a:t>
            </a:r>
            <a:endParaRPr lang="de-DE" sz="28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 Blickdaten können visuelle Suchmuster sichtbar machen, die im Unterricht normalerweise verborgen bleiben.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Gaze-Plot</a:t>
            </a:r>
            <a:endParaRPr lang="de-DE" sz="4000" b="0" u="none" strike="noStrike">
              <a:solidFill>
                <a:schemeClr val="dk2"/>
              </a:solidFill>
              <a:effectLst/>
              <a:uFillTx/>
              <a:latin typeface="Calibri Light"/>
            </a:endParaRPr>
          </a:p>
        </p:txBody>
      </p:sp>
      <p:pic>
        <p:nvPicPr>
          <p:cNvPr id="996" name="Picture 1" descr="A cityscape with a tower and text&#10;&#10;AI-generated content may be incorrect."/>
          <p:cNvPicPr/>
          <p:nvPr/>
        </p:nvPicPr>
        <p:blipFill>
          <a:blip r:embed="rId1"/>
          <a:stretch/>
        </p:blipFill>
        <p:spPr>
          <a:xfrm>
            <a:off x="2574720" y="1731960"/>
            <a:ext cx="3990960" cy="2984040"/>
          </a:xfrm>
          <a:prstGeom prst="rect">
            <a:avLst/>
          </a:prstGeom>
          <a:noFill/>
          <a:ln w="0">
            <a:noFill/>
          </a:ln>
        </p:spPr>
      </p:pic>
      <p:sp>
        <p:nvSpPr>
          <p:cNvPr id="997" name="Metin kutusu 4"/>
          <p:cNvSpPr/>
          <p:nvPr/>
        </p:nvSpPr>
        <p:spPr>
          <a:xfrm>
            <a:off x="383400" y="809280"/>
            <a:ext cx="7916400" cy="138132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400" b="0" u="none" strike="noStrike">
                <a:solidFill>
                  <a:schemeClr val="dk1"/>
                </a:solidFill>
                <a:effectLst/>
                <a:uFillTx/>
                <a:latin typeface="Calibri"/>
              </a:rPr>
              <a:t>Bei einem Gaze-Plot werden die mit Eye-Tracking-Geräten erhobenen Blickdaten über den ursprünglichen Stimulus gelegt, sodass eine kombinierte Ansicht des Stimulus und der Augenbewegungen der Teilnehmenden entsteht.</a:t>
            </a:r>
            <a:endParaRPr lang="de-DE" sz="1400" b="0" u="none" strike="noStrike">
              <a:solidFill>
                <a:srgbClr val="000000"/>
              </a:solidFill>
              <a:effectLst/>
              <a:uFillTx/>
              <a:latin typeface="Calibri"/>
            </a:endParaRPr>
          </a:p>
          <a:p>
            <a:pPr algn="just" defTabSz="457200">
              <a:lnSpc>
                <a:spcPct val="100000"/>
              </a:lnSpc>
            </a:pPr>
            <a:br>
              <a:rPr sz="1600"/>
            </a:br>
            <a:endParaRPr lang="de-DE" sz="1600" b="0" u="none" strike="noStrike">
              <a:solidFill>
                <a:srgbClr val="000000"/>
              </a:solidFill>
              <a:effectLst/>
              <a:uFillTx/>
              <a:latin typeface="Calibri"/>
            </a:endParaRPr>
          </a:p>
        </p:txBody>
      </p:sp>
      <p:sp>
        <p:nvSpPr>
          <p:cNvPr id="998" name="Metin kutusu 5"/>
          <p:cNvSpPr/>
          <p:nvPr/>
        </p:nvSpPr>
        <p:spPr>
          <a:xfrm>
            <a:off x="383400" y="4719960"/>
            <a:ext cx="7916400" cy="20390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de-DE" sz="1350" b="0" u="none" strike="noStrike">
                <a:solidFill>
                  <a:srgbClr val="212529"/>
                </a:solidFill>
                <a:effectLst/>
                <a:uFillTx/>
                <a:latin typeface="system-ui"/>
              </a:rPr>
              <a:t>Die Visualisierung enthält Punkte und Linien, die Fixationen bzw. Sakkaden darstellen. Fixationen werden als Punkte dargestellt; jeder Punkt kennzeichnet eine Phase, in der der Blick der teilnehmenden Person relativ stabil auf einem bestimmten Bereich des Stimulus verweilt. Die Größe des Punktes entspricht in der Regel der Dauer der Fixation, wobei größere Punkte längere Fixationsdauern darstellen. Sakkaden werden dagegen durch Linien dargestellt, die zwei aufeinanderfolgende Fixationen verbinden. Diese Linien zeigen schnelle Augenbewegungen zwischen verschiedenen Bereichen des Stimulus an.</a:t>
            </a:r>
            <a:endParaRPr lang="de-DE" sz="1350" b="0" u="none" strike="noStrike">
              <a:solidFill>
                <a:srgbClr val="000000"/>
              </a:solidFill>
              <a:effectLst/>
              <a:uFillTx/>
              <a:latin typeface="Calibri"/>
            </a:endParaRPr>
          </a:p>
        </p:txBody>
      </p:sp>
      <p:sp>
        <p:nvSpPr>
          <p:cNvPr id="999" name="Rectangle 1"/>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0" name="Eylem Düğmesi: Geri Dön 1">
            <a:hlinkClick r:id="rId2" action="ppaction://hlinksldjump"/>
          </p:cNvPr>
          <p:cNvSpPr/>
          <p:nvPr/>
        </p:nvSpPr>
        <p:spPr>
          <a:xfrm rot="16200000">
            <a:off x="7859520" y="226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01" name="Metin kutusu 2"/>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Heatmaps</a:t>
            </a:r>
            <a:endParaRPr lang="de-DE" sz="4000" b="0" u="none" strike="noStrike">
              <a:solidFill>
                <a:schemeClr val="dk2"/>
              </a:solidFill>
              <a:effectLst/>
              <a:uFillTx/>
              <a:latin typeface="Calibri Light"/>
            </a:endParaRPr>
          </a:p>
        </p:txBody>
      </p:sp>
      <p:pic>
        <p:nvPicPr>
          <p:cNvPr id="1003" name="Picture 1" descr="A city with a tower&#10;&#10;AI-generated content may be incorrect."/>
          <p:cNvPicPr/>
          <p:nvPr/>
        </p:nvPicPr>
        <p:blipFill>
          <a:blip r:embed="rId1"/>
          <a:stretch/>
        </p:blipFill>
        <p:spPr>
          <a:xfrm>
            <a:off x="2441880" y="2039400"/>
            <a:ext cx="4256280" cy="3173760"/>
          </a:xfrm>
          <a:prstGeom prst="rect">
            <a:avLst/>
          </a:prstGeom>
          <a:noFill/>
          <a:ln w="0">
            <a:noFill/>
          </a:ln>
        </p:spPr>
      </p:pic>
      <p:sp>
        <p:nvSpPr>
          <p:cNvPr id="1004" name="Metin kutusu 8"/>
          <p:cNvSpPr/>
          <p:nvPr/>
        </p:nvSpPr>
        <p:spPr>
          <a:xfrm>
            <a:off x="446400" y="1136880"/>
            <a:ext cx="771876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600" b="0" u="none" strike="noStrike">
                <a:solidFill>
                  <a:schemeClr val="dk1"/>
                </a:solidFill>
                <a:effectLst/>
                <a:uFillTx/>
                <a:latin typeface="Calibri"/>
              </a:rPr>
              <a:t>Bei Heatmaps werden die mit Eye-Tracking-Geräten erfassten Blickdaten über den ursprünglichen Stimulus gelegt, sodass eine kombinierte Ansicht des Stimulus und der Blickdaten der Teilnehmenden entsteht.</a:t>
            </a:r>
            <a:endParaRPr lang="de-DE" sz="1600" b="0" u="none" strike="noStrike">
              <a:solidFill>
                <a:srgbClr val="000000"/>
              </a:solidFill>
              <a:effectLst/>
              <a:uFillTx/>
              <a:latin typeface="Calibri"/>
            </a:endParaRPr>
          </a:p>
          <a:p>
            <a:pPr algn="just" defTabSz="457200">
              <a:lnSpc>
                <a:spcPct val="100000"/>
              </a:lnSpc>
            </a:pPr>
            <a:br>
              <a:rPr sz="1600"/>
            </a:br>
            <a:endParaRPr lang="de-DE" sz="1600" b="0" u="none" strike="noStrike">
              <a:solidFill>
                <a:srgbClr val="000000"/>
              </a:solidFill>
              <a:effectLst/>
              <a:uFillTx/>
              <a:latin typeface="Calibri"/>
            </a:endParaRPr>
          </a:p>
        </p:txBody>
      </p:sp>
      <p:sp>
        <p:nvSpPr>
          <p:cNvPr id="1005" name="Rectangle 3"/>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Rectangle 4"/>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7" name="Metin kutusu 12"/>
          <p:cNvSpPr/>
          <p:nvPr/>
        </p:nvSpPr>
        <p:spPr>
          <a:xfrm>
            <a:off x="214200" y="5254920"/>
            <a:ext cx="7950960" cy="17352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500" b="0" u="none" strike="noStrike">
                <a:solidFill>
                  <a:srgbClr val="212529"/>
                </a:solidFill>
                <a:effectLst/>
                <a:uFillTx/>
                <a:latin typeface="system-ui"/>
              </a:rPr>
              <a:t>Die Visualisierung zeigt farbige Bereiche, die Fixationen oder Sakkaden darstellen. Die Verteilung der Fixationen, bei denen der Blick der teilnehmenden Person relativ stabil auf einem Bereich des Stimulus verweilt, wird durch eine Färbung von Grün über Gelb bis Rot angezeigt. Je röter und heller die Farben sind, desto länger wurde dieser Bereich betrachtet.</a:t>
            </a: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p:txBody>
      </p:sp>
      <p:sp>
        <p:nvSpPr>
          <p:cNvPr id="1008" name="Eylem Düğmesi: Geri Dön 2">
            <a:hlinkClick r:id="rId2" action="ppaction://hlinksldjump"/>
          </p:cNvPr>
          <p:cNvSpPr/>
          <p:nvPr/>
        </p:nvSpPr>
        <p:spPr>
          <a:xfrm rot="16200000">
            <a:off x="7954200" y="221220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09" name="Metin kutusu 3"/>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Gaze-Video</a:t>
            </a:r>
            <a:endParaRPr lang="de-DE" sz="4000" b="0" u="none" strike="noStrike">
              <a:solidFill>
                <a:schemeClr val="dk2"/>
              </a:solidFill>
              <a:effectLst/>
              <a:uFillTx/>
              <a:latin typeface="Calibri Light"/>
            </a:endParaRPr>
          </a:p>
        </p:txBody>
      </p:sp>
      <p:pic>
        <p:nvPicPr>
          <p:cNvPr id="1011" name="">
            <a:hlinkClick r:id="" action="ppaction://media"/>
          </p:cNvPr>
          <p:cNvPicPr/>
          <p:nvPr>
            <a:videoFile r:link="rId1"/>
            <p:extLst>
              <p:ext uri="{DAA4B4D4-6D71-4841-9C94-3DE7FCFB9230}">
                <p14:media r:embed="rId2"/>
              </p:ext>
            </p:extLst>
          </p:nvPr>
        </p:nvPicPr>
        <p:blipFill>
          <a:blip r:embed="rId3"/>
          <a:stretch>
            <a:fillRect/>
          </a:stretch>
        </p:blipFill>
        <p:spPr>
          <a:xfrm>
            <a:off x="1917360" y="1831320"/>
            <a:ext cx="5307480" cy="2983680"/>
          </a:xfrm>
          <a:prstGeom prst="rect">
            <a:avLst/>
          </a:prstGeom>
          <a:ln w="0">
            <a:noFill/>
          </a:ln>
        </p:spPr>
      </p:pic>
      <p:sp>
        <p:nvSpPr>
          <p:cNvPr id="1012" name="Metin kutusu 11"/>
          <p:cNvSpPr/>
          <p:nvPr/>
        </p:nvSpPr>
        <p:spPr>
          <a:xfrm>
            <a:off x="243360" y="953640"/>
            <a:ext cx="8016840" cy="9198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rgbClr val="212529"/>
                </a:solidFill>
                <a:effectLst/>
                <a:uFillTx/>
                <a:latin typeface="Calibri"/>
              </a:rPr>
              <a:t>Bei einem Gaze-Video werden die mit Eye-Tracking-Geräten erhobenen Blickdaten über den ursprünglichen Stimulus gelegt, sodass eine kombinierte Ansicht des Stimulus und der Augenbewegungen der Teilnehmenden entsteht.</a:t>
            </a:r>
            <a:endParaRPr lang="de-DE" sz="1800" b="0" u="none" strike="noStrike">
              <a:solidFill>
                <a:srgbClr val="000000"/>
              </a:solidFill>
              <a:effectLst/>
              <a:uFillTx/>
              <a:latin typeface="Calibri"/>
            </a:endParaRPr>
          </a:p>
        </p:txBody>
      </p:sp>
      <p:sp>
        <p:nvSpPr>
          <p:cNvPr id="1013" name="Metin kutusu 13"/>
          <p:cNvSpPr/>
          <p:nvPr/>
        </p:nvSpPr>
        <p:spPr>
          <a:xfrm>
            <a:off x="252000" y="5362200"/>
            <a:ext cx="8016840" cy="11966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rgbClr val="212529"/>
                </a:solidFill>
                <a:effectLst/>
                <a:uFillTx/>
                <a:latin typeface="Calibri"/>
              </a:rPr>
              <a:t>Die Visualisierung enthält Punkte, die Fixationen darstellen, und Linien, die Sakkaden darstellen. Jeder Punkt kennzeichnet einen Moment, in dem der Blick der teilnehmenden Person relativ stabil auf einem bestimmten Bereich des Stimulus verweilt. Die Linien zeigen schnelle Augenbewegungen zwischen zwei Punkten an.</a:t>
            </a:r>
            <a:endParaRPr lang="de-DE" sz="1800" b="0" u="none" strike="noStrike">
              <a:solidFill>
                <a:srgbClr val="000000"/>
              </a:solidFill>
              <a:effectLst/>
              <a:uFillTx/>
              <a:latin typeface="Calibri"/>
            </a:endParaRPr>
          </a:p>
        </p:txBody>
      </p:sp>
      <p:sp>
        <p:nvSpPr>
          <p:cNvPr id="1014" name="Eylem Düğmesi: Geri Dön 1">
            <a:hlinkClick r:id="rId4" action="ppaction://hlinksldjump"/>
          </p:cNvPr>
          <p:cNvSpPr/>
          <p:nvPr/>
        </p:nvSpPr>
        <p:spPr>
          <a:xfrm rot="16200000">
            <a:off x="7942320" y="22942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15" name="Metin kutusu 3"/>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28600"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video>
              <p:cMediaNode>
                <p:cTn>
                  <p:stCondLst>
                    <p:cond delay="indefinite"/>
                  </p:stCondLst>
                </p:cTn>
                <p:tgtEl>
                  <p:spTgt spid="1011"/>
                </p:tgtEl>
              </p:cMediaNode>
            </p:video>
            <p:seq>
              <p:cTn id="13" restart="whenNotActive" fill="hold" nodeType="interactiveSeq">
                <p:stCondLst>
                  <p:cond delay="0" evt="onClick">
                    <p:tgtEl>
                      <p:spTgt spid="1011"/>
                    </p:tgtEl>
                  </p:cond>
                </p:stCondLst>
                <p:childTnLst>
                  <p:par>
                    <p:cTn id="14" fill="hold">
                      <p:stCondLst>
                        <p:cond delay="0" evt="onClick">
                          <p:tgtEl>
                            <p:spTgt spid="1011"/>
                          </p:tgtEl>
                        </p:cond>
                      </p:stCondLst>
                      <p:childTnLst>
                        <p:par>
                          <p:cTn id="15" fill="hold">
                            <p:stCondLst>
                              <p:cond delay="0"/>
                            </p:stCondLst>
                            <p:childTnLst>
                              <p:par>
                                <p:cTn id="16" presetClass="mediacall" fill="hold" nodeType="clickEffect">
                                  <p:stCondLst>
                                    <p:cond delay="0"/>
                                  </p:stCondLst>
                                  <p:childTnLst>
                                    <p:cmd type="call" cmd="togglePause">
                                      <p:cBhvr>
                                        <p:cTn id="17" dur="1"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6760" cy="164160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de-DE" sz="4800" b="1" u="none" strike="noStrike">
                <a:solidFill>
                  <a:schemeClr val="dk2"/>
                </a:solidFill>
                <a:effectLst/>
                <a:uFillTx/>
                <a:latin typeface="Calibri Light"/>
              </a:rPr>
              <a:t>MODUL 2:</a:t>
            </a:r>
            <a:br>
              <a:rPr sz="4800"/>
            </a:br>
            <a:r>
              <a:rPr lang="de-DE" sz="4800" b="1" u="none" strike="noStrike">
                <a:solidFill>
                  <a:schemeClr val="dk2"/>
                </a:solidFill>
                <a:effectLst/>
                <a:uFillTx/>
                <a:latin typeface="Calibri Light"/>
              </a:rPr>
              <a:t> Dotplots</a:t>
            </a:r>
            <a:endParaRPr lang="de-DE" sz="48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Schüler*innenn analysieren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In diesem Modul analysieren Sie, wie Schüler*innen Dotplots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de-DE" sz="2000" b="1" u="none" strike="noStrike">
                <a:solidFill>
                  <a:schemeClr val="dk2"/>
                </a:solidFill>
                <a:effectLst/>
                <a:uFillTx/>
                <a:latin typeface="Calibri"/>
              </a:rPr>
              <a:t>Eye-Tracking-Vignetten</a:t>
            </a:r>
            <a:br>
              <a:rPr sz="2000"/>
            </a:b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000" b="0" u="none" strike="noStrike">
                <a:solidFill>
                  <a:schemeClr val="dk2"/>
                </a:solidFill>
                <a:effectLst/>
                <a:uFillTx/>
                <a:latin typeface="Calibri"/>
              </a:rPr>
              <a:t>Die folgenden Eye-Tracking-Vignetten zeigen Interpretationen von Dotplots durch Schüler*innen.</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000" b="0" u="none" strike="noStrike">
                <a:solidFill>
                  <a:schemeClr val="dk2"/>
                </a:solidFill>
                <a:effectLst/>
                <a:uFillTx/>
                <a:latin typeface="Calibri"/>
              </a:rPr>
              <a:t>Rufen Sie die Dotplot Vignetten auf und bearbeiten Sie sie. Achten Sie darauf, wie die Schülerin bzw. der Schüler das Diagramm interpretiert und welche systematischen Fehler vorliegen könnten.</a:t>
            </a:r>
            <a:br>
              <a:rPr sz="2000"/>
            </a:br>
            <a:r>
              <a:rPr lang="de-DE" sz="2000" b="0" u="none" strike="noStrike">
                <a:solidFill>
                  <a:schemeClr val="dk2"/>
                </a:solidFill>
                <a:effectLst/>
                <a:uFillTx/>
                <a:latin typeface="Calibri"/>
                <a:hlinkClick r:id="rId1"/>
              </a:rPr>
              <a:t>https://mampf.mathi.uni-heidelberg.de/lectures/359</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01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06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10 Dotplot</a:t>
            </a:r>
            <a:endParaRPr lang="de-DE" sz="2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000" b="0" u="none" strike="noStrike">
                <a:solidFill>
                  <a:schemeClr val="dk2"/>
                </a:solidFill>
                <a:effectLst/>
                <a:uFillTx/>
                <a:latin typeface="Calibri"/>
              </a:rPr>
              <a:t>11 Dotplot</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sp>
        <p:nvSpPr>
          <p:cNvPr id="1020"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 </a:t>
            </a:r>
            <a:r>
              <a:rPr lang="de-DE" sz="2800" b="0" u="sng" strike="noStrike">
                <a:solidFill>
                  <a:schemeClr val="dk2"/>
                </a:solidFill>
                <a:effectLst/>
                <a:uFillTx/>
                <a:latin typeface="Calibri"/>
                <a:hlinkClick r:id="rId1" action="ppaction://hlinksldjump"/>
              </a:rPr>
              <a:t>Wiederholung Dotplots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Dotplots zusammen, einschließlich der Unterscheidung zwischen lokaler und globaler Perspektive.</a:t>
            </a: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628560" y="1253160"/>
            <a:ext cx="7883280" cy="434772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444D26"/>
              </a:buClr>
              <a:buFont typeface="Arial"/>
              <a:buChar char="•"/>
            </a:pPr>
            <a:r>
              <a:rPr lang="de-DE" sz="2000" b="0" u="none" strike="noStrike">
                <a:solidFill>
                  <a:schemeClr val="dk2"/>
                </a:solidFill>
                <a:effectLst/>
                <a:uFillTx/>
                <a:latin typeface="Calibri"/>
              </a:rPr>
              <a:t>In diesem Modul haben Sie untersucht, wie Schüler*innen Dotplots (falsch) interpretieren. Sie haben mit Beispielen zu folgenden Fehlern gearbeitet:</a:t>
            </a:r>
            <a:br>
              <a:rPr sz="2000"/>
            </a:br>
            <a:r>
              <a:rPr lang="de-DE" sz="2000" b="0" u="none" strike="noStrike">
                <a:solidFill>
                  <a:schemeClr val="dk2"/>
                </a:solidFill>
                <a:effectLst/>
                <a:uFillTx/>
                <a:latin typeface="Calibri"/>
              </a:rPr>
              <a:t> </a:t>
            </a:r>
            <a:endParaRPr lang="de-DE" sz="20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493120" cy="3349800"/>
        </p:xfrm>
        <a:graphic>
          <a:graphicData uri="http://schemas.openxmlformats.org/drawingml/2006/table">
            <a:tbl>
              <a:tblPr/>
              <a:tblGrid>
                <a:gridCol w="4269960"/>
                <a:gridCol w="4223520"/>
              </a:tblGrid>
              <a:tr h="34056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de-DE" sz="1600" b="0" u="none" strike="noStrike">
                          <a:solidFill>
                            <a:schemeClr val="dk1"/>
                          </a:solidFill>
                          <a:effectLst/>
                          <a:uFillTx/>
                          <a:latin typeface="Calibri"/>
                        </a:rPr>
                        <a:t>Frequency–value confusion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Fälschliche Schätzung des Mittelwerts der Häufigkeiten anstelle des Mittelwerts der Werte.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de-DE" sz="1600" b="0" u="none" strike="noStrike">
                          <a:solidFill>
                            <a:schemeClr val="dk1"/>
                          </a:solidFill>
                          <a:effectLst/>
                          <a:uFillTx/>
                          <a:latin typeface="Calibri"/>
                        </a:rPr>
                        <a:t>Overemphasising outlier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Urteil auf Grundlage eines Ausreißers statt anhand der Verteilung.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0560">
                <a:tc>
                  <a:txBody>
                    <a:bodyPr anchor="ctr">
                      <a:noAutofit/>
                    </a:bodyPr>
                    <a:p>
                      <a:pPr defTabSz="914400">
                        <a:lnSpc>
                          <a:spcPct val="100000"/>
                        </a:lnSpc>
                      </a:pPr>
                      <a:r>
                        <a:rPr lang="de-DE"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de-DE" sz="1600" b="0" u="none" strike="noStrike">
                          <a:solidFill>
                            <a:schemeClr val="dk1"/>
                          </a:solidFill>
                          <a:effectLst/>
                          <a:uFillTx/>
                          <a:latin typeface="Calibri"/>
                        </a:rPr>
                        <a:t>Urteil auf Grundlage eines schrittweisen Vergleichs einander entsprechender Stapel/Säulen statt anhand der Verteilung als Ganzes.</a:t>
                      </a:r>
                      <a:endParaRPr lang="de-DE" sz="16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1760">
                <a:tc>
                  <a:txBody>
                    <a:bodyPr anchor="ctr">
                      <a:noAutofit/>
                    </a:bodyPr>
                    <a:p>
                      <a:pPr defTabSz="914400">
                        <a:lnSpc>
                          <a:spcPct val="100000"/>
                        </a:lnSpc>
                      </a:pPr>
                      <a:r>
                        <a:rPr lang="de-DE" sz="1600" b="0" u="none" strike="noStrike">
                          <a:solidFill>
                            <a:schemeClr val="dk1"/>
                          </a:solidFill>
                          <a:effectLst/>
                          <a:uFillTx/>
                          <a:latin typeface="Calibri"/>
                        </a:rPr>
                        <a:t>Sum of measured values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Datenwerte werden – multipliziert mit ihren Häufigkeiten – aufsummiert, um Schlussfolgerungen über die Verteilung zu ziehen.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 verstehen</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595440" y="1194480"/>
            <a:ext cx="8102520" cy="497880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Dotplots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einzelne Punkte, bestimmte Stapel oder Extremwerte bzw. Ausreißer konzentrieren.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gestapelte Punkte die Häufigkeit bei einem bestimmten Wert darstellen.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Schlussfolgerungen aus lokalen Merkmalen statt aus der Gesamtverteilung, der Lage oder der Streuung ziehen.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zu sehr nur auf globale Merkmale wie die Form konzentrieren statt auf die Messwerte.</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 hängt eng mit der Unterscheidung zwischen lokal und global zusammen: Schüler*innen lesen einzelne Werte möglicherweise korrekt ab, haben aber Schwierigkeiten, sie für Überlegungen zur Verteilung zu nutzen.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Pairwise stack comparison</a:t>
            </a:r>
            <a:endParaRPr lang="de-DE" sz="4000" b="0" u="none" strike="noStrike">
              <a:solidFill>
                <a:schemeClr val="dk2"/>
              </a:solidFill>
              <a:effectLst/>
              <a:uFillTx/>
              <a:latin typeface="Calibri Light"/>
            </a:endParaRPr>
          </a:p>
        </p:txBody>
      </p:sp>
      <p:sp>
        <p:nvSpPr>
          <p:cNvPr id="1029" name="Rechteck 1030"/>
          <p:cNvSpPr/>
          <p:nvPr/>
        </p:nvSpPr>
        <p:spPr>
          <a:xfrm>
            <a:off x="457200" y="5258520"/>
            <a:ext cx="7773120" cy="9522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400" b="0" u="none" strike="noStrike">
                <a:solidFill>
                  <a:srgbClr val="000000"/>
                </a:solidFill>
                <a:effectLst/>
                <a:uFillTx/>
                <a:latin typeface="Calibri"/>
              </a:rPr>
              <a:t>Betrachten Sie die Dotplots oben. Stellen Sie sich eine Schülerin bzw. einen Schüler vor, die bzw. der einander entsprechende Stapel einzeln vergleicht, statt die Verteilungen als Ganzes zu lesen. Zu welchem Schluss könnte sie bzw. er kommen? Beschreiben Sie das zu erwartende Blickmuster und überlegen Sie, ob dieser Fehler bei diesem Diagramm wahrscheinlich auftritt.</a:t>
            </a:r>
            <a:endParaRPr lang="de-DE" sz="1400" b="0" u="none" strike="noStrike">
              <a:solidFill>
                <a:srgbClr val="000000"/>
              </a:solidFill>
              <a:effectLst/>
              <a:uFillTx/>
              <a:latin typeface="Calibri"/>
            </a:endParaRPr>
          </a:p>
        </p:txBody>
      </p:sp>
      <p:pic>
        <p:nvPicPr>
          <p:cNvPr id="1030" name="Grafik 2"/>
          <p:cNvPicPr/>
          <p:nvPr/>
        </p:nvPicPr>
        <p:blipFill>
          <a:blip r:embed="rId1"/>
          <a:stretch/>
        </p:blipFill>
        <p:spPr>
          <a:xfrm>
            <a:off x="775080" y="1424160"/>
            <a:ext cx="7593840" cy="334548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Frequency-value confusion</a:t>
            </a:r>
            <a:endParaRPr lang="de-DE" sz="4000" b="0" u="none" strike="noStrike">
              <a:solidFill>
                <a:schemeClr val="dk2"/>
              </a:solidFill>
              <a:effectLst/>
              <a:uFillTx/>
              <a:latin typeface="Calibri Light"/>
            </a:endParaRPr>
          </a:p>
        </p:txBody>
      </p:sp>
      <p:sp>
        <p:nvSpPr>
          <p:cNvPr id="1032" name="Metin kutusu 3"/>
          <p:cNvSpPr/>
          <p:nvPr/>
        </p:nvSpPr>
        <p:spPr>
          <a:xfrm>
            <a:off x="628560" y="4827600"/>
            <a:ext cx="7883280" cy="1735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1800" b="0" u="none" strike="noStrike">
                <a:solidFill>
                  <a:schemeClr val="dk1"/>
                </a:solidFill>
                <a:effectLst/>
                <a:uFillTx/>
                <a:latin typeface="Calibri"/>
              </a:rPr>
              <a:t>Betrachten Sie die Aufgabe oben. Eine Schülerin bzw. ein Schüler mit „frequency–value confusion“ würde zur Schätzung des Mittelwerts die Häufigkeiten der Datenpunkte statt der Datenwerte selbst verwenden. Welche Antwort würde sie bzw. er demnach wahrscheinlich geben? Beschreiben Sie das zu erwartende Blickmuster.</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33" name="Grafik 2"/>
          <p:cNvPicPr/>
          <p:nvPr/>
        </p:nvPicPr>
        <p:blipFill>
          <a:blip r:embed="rId1"/>
          <a:stretch/>
        </p:blipFill>
        <p:spPr>
          <a:xfrm>
            <a:off x="1139400" y="1611000"/>
            <a:ext cx="6864840" cy="291348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6760" cy="164160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de-DE" sz="6000" b="1" u="none" strike="noStrike">
                <a:solidFill>
                  <a:schemeClr val="dk2"/>
                </a:solidFill>
                <a:effectLst/>
                <a:uFillTx/>
                <a:latin typeface="Calibri Light"/>
              </a:rPr>
              <a:t>MODUL 3:</a:t>
            </a:r>
            <a:br>
              <a:rPr sz="6000"/>
            </a:br>
            <a:r>
              <a:rPr lang="de-DE" sz="6000" b="1" u="none" strike="noStrike">
                <a:solidFill>
                  <a:schemeClr val="dk2"/>
                </a:solidFill>
                <a:effectLst/>
                <a:uFillTx/>
                <a:latin typeface="Calibri Light"/>
              </a:rPr>
              <a:t>HISTOGRAMM</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Histogramme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Eye-Tracking-Vignetten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Histogrammen durch Schüler*innen.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Histogramm-Vignetten auf und bearbeiten Sie sie. 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07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09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12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13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17 Histogramm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19 Histogramm</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Histogramm: 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 </a:t>
            </a:r>
            <a:r>
              <a:rPr lang="de-DE" sz="2800" b="0" u="sng" strike="noStrike">
                <a:solidFill>
                  <a:schemeClr val="dk2"/>
                </a:solidFill>
                <a:effectLst/>
                <a:uFillTx/>
                <a:latin typeface="Calibri"/>
                <a:hlinkClick r:id="rId1" action="ppaction://hlinksldjump"/>
              </a:rPr>
              <a:t>Wiederholung Histogramme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die zentralen Merkmale von Histogrammen zusammen.</a:t>
            </a: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442800" y="1479600"/>
            <a:ext cx="8445600" cy="434772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de-DE" sz="1900" b="0" u="none" strike="noStrike">
                <a:solidFill>
                  <a:schemeClr val="dk2"/>
                </a:solidFill>
                <a:effectLst/>
                <a:uFillTx/>
                <a:latin typeface="Calibri"/>
              </a:rPr>
              <a:t>In diesem Modul haben Sie untersucht, wie Schüler*innen Histogramme (falsch) interpretieren. Sie haben mit Beispielen zu folgenden Fehlern gearbeitet:</a:t>
            </a:r>
            <a:endParaRPr lang="de-DE" sz="19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836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338560"/>
          <a:ext cx="8448120" cy="3489840"/>
        </p:xfrm>
        <a:graphic>
          <a:graphicData uri="http://schemas.openxmlformats.org/drawingml/2006/table">
            <a:tbl>
              <a:tblPr/>
              <a:tblGrid>
                <a:gridCol w="4247280"/>
                <a:gridCol w="4201200"/>
              </a:tblGrid>
              <a:tr h="38988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de-DE" sz="1400" b="0" u="none" strike="noStrike">
                          <a:solidFill>
                            <a:schemeClr val="dk1"/>
                          </a:solidFill>
                          <a:effectLst/>
                          <a:uFillTx/>
                          <a:latin typeface="Calibri"/>
                        </a:rPr>
                        <a:t>Frequency–value confusion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Fälschliche Schätzung des Mittelwerts der Häufigkeiten anstelle des Mittelwerts der Werte.</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tabLst>
                          <a:tab pos="0" algn="l"/>
                        </a:tabLst>
                      </a:pPr>
                      <a:r>
                        <a:rPr lang="en-GB" sz="1400" b="0" u="none" strike="noStrike">
                          <a:solidFill>
                            <a:schemeClr val="dk1"/>
                          </a:solidFill>
                          <a:effectLst/>
                          <a:uFillTx/>
                          <a:latin typeface="Calibri"/>
                        </a:rPr>
                        <a:t>Sum for mean: Sum of frequencies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Häufigkeiten werden aufsummiert, um Schlussfolgerungen über statistische Konzepte oder die gesamte Datenverteilung zu ziehen.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de-DE" sz="1400" b="0" u="none" strike="noStrike">
                          <a:solidFill>
                            <a:schemeClr val="dk1"/>
                          </a:solidFill>
                          <a:effectLst/>
                          <a:uFillTx/>
                          <a:latin typeface="Calibri"/>
                        </a:rPr>
                        <a:t>Pairwise stack comparison</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Urteil auf Grundlage eines schrittweisen Vergleichs einander entsprechender Stapel/Säulen statt anhand der Verteilung als Ganzes.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de-DE" sz="1400" b="0" u="none" strike="noStrike">
                          <a:solidFill>
                            <a:schemeClr val="dk1"/>
                          </a:solidFill>
                          <a:effectLst/>
                          <a:uFillTx/>
                          <a:latin typeface="Calibri"/>
                        </a:rPr>
                        <a:t>Overemphasising number of bars</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400" b="0" u="none" strike="noStrike">
                          <a:solidFill>
                            <a:schemeClr val="dk1"/>
                          </a:solidFill>
                          <a:effectLst/>
                          <a:uFillTx/>
                          <a:latin typeface="Calibri"/>
                        </a:rPr>
                        <a:t>Urteil auf Grundlage der Anzahl der Säulen statt anhand der Verteilung.</a:t>
                      </a:r>
                      <a:endParaRPr lang="de-DE" sz="14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75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Histogramme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Säulenhöhen als Messwerte statt als Häufigkeiten behandeln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Häufigkeiten addieren, statt den Mittelwert als Schwerpunkt (Gleichgewichtspunkt) zu betrachten</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lokale und globale Merkmale nicht integrieren (z. B. Säulenpositionen vs. Gesamtform) und eines auf Kosten des anderen überbetonen</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der Mittelwert auf der horizontalen und nicht auf der vertikalen Achse liegt.</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Eine zentrale konzeptuelle Schwierigkeit: Schüler*innen verstehen möglicherweise noch nicht, dass der Mittelwert in einem Histogramm eine Eigenschaft der Verteilung ist und kein Wert, der direkt an einer einzelnen Säule abgelesen werden kann.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957240" y="4896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Schüler*innenn verstehen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de-DE" sz="3600" b="0" u="none" strike="noStrike">
                <a:solidFill>
                  <a:schemeClr val="dk2"/>
                </a:solidFill>
                <a:effectLst/>
                <a:uFillTx/>
                <a:latin typeface="Calibri Light"/>
              </a:rPr>
              <a:t>Diskussion: Frequency-value confusion</a:t>
            </a:r>
            <a:endParaRPr lang="de-DE" sz="3600" b="0" u="none" strike="noStrike">
              <a:solidFill>
                <a:schemeClr val="dk2"/>
              </a:solidFill>
              <a:effectLst/>
              <a:uFillTx/>
              <a:latin typeface="Calibri Light"/>
            </a:endParaRPr>
          </a:p>
        </p:txBody>
      </p:sp>
      <p:sp>
        <p:nvSpPr>
          <p:cNvPr id="1047" name="Metin kutusu 9"/>
          <p:cNvSpPr/>
          <p:nvPr/>
        </p:nvSpPr>
        <p:spPr>
          <a:xfrm>
            <a:off x="817560" y="5170680"/>
            <a:ext cx="7694280" cy="14756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500" b="0" u="none" strike="noStrike">
                <a:solidFill>
                  <a:schemeClr val="dk1"/>
                </a:solidFill>
                <a:effectLst/>
                <a:uFillTx/>
                <a:latin typeface="Calibri"/>
              </a:rPr>
              <a:t>Bestimmen Sie anhand der Gaze-Plots von sechs Schüler*innen zur selben Aufgabe, bei welchen von ihnen der systematische Fehler „frequency-value confusion“ wahrscheinlich ist. </a:t>
            </a:r>
            <a:r>
              <a:rPr lang="de-DE" sz="1500" b="0" u="none" strike="noStrike">
                <a:solidFill>
                  <a:srgbClr val="000000"/>
                </a:solidFill>
                <a:effectLst/>
                <a:uFillTx/>
                <a:latin typeface="Calibri"/>
              </a:rPr>
              <a:t>Bitte begründen Sie ausführlich, warum Sie sich a) für Schülerin bzw. Schüler</a:t>
            </a:r>
            <a:endParaRPr lang="de-DE" sz="1500" b="0" u="none" strike="noStrike">
              <a:solidFill>
                <a:srgbClr val="000000"/>
              </a:solidFill>
              <a:effectLst/>
              <a:uFillTx/>
              <a:latin typeface="Calibri"/>
            </a:endParaRPr>
          </a:p>
          <a:p>
            <a:pPr defTabSz="914400">
              <a:lnSpc>
                <a:spcPct val="100000"/>
              </a:lnSpc>
            </a:pPr>
            <a:r>
              <a:rPr lang="de-DE" sz="1500" b="0" u="none" strike="noStrike">
                <a:solidFill>
                  <a:srgbClr val="000000"/>
                </a:solidFill>
                <a:effectLst/>
                <a:uFillTx/>
                <a:latin typeface="Calibri"/>
              </a:rPr>
              <a:t>[xy] entschieden haben und b) gegen die anderen Schüler*innen.</a:t>
            </a: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p:txBody>
      </p:sp>
      <p:pic>
        <p:nvPicPr>
          <p:cNvPr id="1048" name="Grafik 2"/>
          <p:cNvPicPr/>
          <p:nvPr/>
        </p:nvPicPr>
        <p:blipFill>
          <a:blip r:embed="rId1"/>
          <a:stretch/>
        </p:blipFill>
        <p:spPr>
          <a:xfrm>
            <a:off x="817560" y="1426320"/>
            <a:ext cx="7689960" cy="3399840"/>
          </a:xfrm>
          <a:prstGeom prst="rect">
            <a:avLst/>
          </a:prstGeom>
          <a:noFill/>
          <a:ln w="0">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9" name="PlaceHolder 1"/>
          <p:cNvSpPr>
            <a:spLocks noGrp="1"/>
          </p:cNvSpPr>
          <p:nvPr>
            <p:ph type="title"/>
          </p:nvPr>
        </p:nvSpPr>
        <p:spPr>
          <a:xfrm>
            <a:off x="614520" y="180000"/>
            <a:ext cx="788292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3200" b="0" u="none" strike="noStrike">
                <a:solidFill>
                  <a:schemeClr val="dk2"/>
                </a:solidFill>
                <a:effectLst/>
                <a:uFillTx/>
                <a:latin typeface="Calibri Light"/>
              </a:rPr>
              <a:t>Diskussion: Overemphasizing the number of bars</a:t>
            </a:r>
            <a:endParaRPr lang="de-DE" sz="3200" b="0" u="none" strike="noStrike">
              <a:solidFill>
                <a:schemeClr val="dk2"/>
              </a:solidFill>
              <a:effectLst/>
              <a:uFillTx/>
              <a:latin typeface="Calibri Light"/>
            </a:endParaRPr>
          </a:p>
        </p:txBody>
      </p:sp>
      <p:sp>
        <p:nvSpPr>
          <p:cNvPr id="1050" name="Metin kutusu 6"/>
          <p:cNvSpPr/>
          <p:nvPr/>
        </p:nvSpPr>
        <p:spPr>
          <a:xfrm>
            <a:off x="847440" y="5225760"/>
            <a:ext cx="7547040" cy="12830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550" b="0" u="none" strike="noStrike">
                <a:solidFill>
                  <a:srgbClr val="000000"/>
                </a:solidFill>
                <a:effectLst/>
                <a:uFillTx/>
                <a:latin typeface="Calibri"/>
              </a:rPr>
              <a:t>Betrachten Sie das Histogramm oben. Stellen Sie sich eine Schülerin bzw. einen Schüler vor, die bzw. der ihr bzw. sein Urteil auf die Anzahl der Säulen statt auf die Verteilung stützt. Zu welchem Schluss könnte sie bzw. er kommen? Beschreiben Sie das zu erwartende Blickmuster und überlegen Sie, ob dieser Fehler bei diesem Diagramm wahrscheinlich auftritt.</a:t>
            </a:r>
            <a:endParaRPr lang="de-DE" sz="1550" b="0" u="none" strike="noStrike">
              <a:solidFill>
                <a:srgbClr val="000000"/>
              </a:solidFill>
              <a:effectLst/>
              <a:uFillTx/>
              <a:latin typeface="Calibri"/>
            </a:endParaRPr>
          </a:p>
        </p:txBody>
      </p:sp>
      <p:pic>
        <p:nvPicPr>
          <p:cNvPr id="1051" name="Grafik 2"/>
          <p:cNvPicPr/>
          <p:nvPr/>
        </p:nvPicPr>
        <p:blipFill>
          <a:blip r:embed="rId1"/>
          <a:stretch/>
        </p:blipFill>
        <p:spPr>
          <a:xfrm>
            <a:off x="686880" y="1584000"/>
            <a:ext cx="7769880" cy="324216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3600" b="0" u="none" strike="noStrike">
                <a:solidFill>
                  <a:schemeClr val="dk2"/>
                </a:solidFill>
                <a:effectLst/>
                <a:uFillTx/>
                <a:latin typeface="Calibri Light"/>
              </a:rPr>
              <a:t>Diskussion: Sum of frequencies</a:t>
            </a:r>
            <a:endParaRPr lang="de-DE" sz="3600" b="0" u="none" strike="noStrike">
              <a:solidFill>
                <a:schemeClr val="dk2"/>
              </a:solidFill>
              <a:effectLst/>
              <a:uFillTx/>
              <a:latin typeface="Calibri Light"/>
            </a:endParaRPr>
          </a:p>
        </p:txBody>
      </p:sp>
      <p:sp>
        <p:nvSpPr>
          <p:cNvPr id="1053" name="Metin kutusu 6"/>
          <p:cNvSpPr/>
          <p:nvPr/>
        </p:nvSpPr>
        <p:spPr>
          <a:xfrm>
            <a:off x="773640" y="1247760"/>
            <a:ext cx="759312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chemeClr val="dk1"/>
                </a:solidFill>
                <a:effectLst/>
                <a:uFillTx/>
                <a:latin typeface="Calibri"/>
              </a:rPr>
              <a:t>Betrachten Sie das Histogramm unten. Stellen Sie sich eine Schülerin bzw. einen Schüler vor, die bzw. der die Häufigkeiten addiert und durch die Anzahl der Säulen teilt, statt den Mittelwert der Datenwerte zu schätzen. Welche Antwort könnte sie bzw. er geben? Beschreiben Sie das zu erwartende Blickmuster und überlegen Sie, ob dieser Fehler bei diesem Diagramm wahrscheinlich auftritt.</a:t>
            </a:r>
            <a:endParaRPr lang="de-DE" sz="1800" b="0" u="none" strike="noStrike">
              <a:solidFill>
                <a:srgbClr val="000000"/>
              </a:solidFill>
              <a:effectLst/>
              <a:uFillTx/>
              <a:latin typeface="Calibri"/>
            </a:endParaRPr>
          </a:p>
        </p:txBody>
      </p:sp>
      <p:pic>
        <p:nvPicPr>
          <p:cNvPr id="1054" name="Grafik 2"/>
          <p:cNvPicPr/>
          <p:nvPr/>
        </p:nvPicPr>
        <p:blipFill>
          <a:blip r:embed="rId1"/>
          <a:stretch/>
        </p:blipFill>
        <p:spPr>
          <a:xfrm>
            <a:off x="865800" y="2892960"/>
            <a:ext cx="7409160" cy="314424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de-DE" sz="3600" b="0" u="none" strike="noStrike">
                <a:solidFill>
                  <a:schemeClr val="dk2"/>
                </a:solidFill>
                <a:effectLst/>
                <a:uFillTx/>
                <a:latin typeface="Calibri Light"/>
              </a:rPr>
              <a:t>Diskussion: Pairwise stack comparison </a:t>
            </a:r>
            <a:endParaRPr lang="de-DE" sz="3600" b="0" u="none" strike="noStrike">
              <a:solidFill>
                <a:schemeClr val="dk2"/>
              </a:solidFill>
              <a:effectLst/>
              <a:uFillTx/>
              <a:latin typeface="Calibri Light"/>
            </a:endParaRPr>
          </a:p>
        </p:txBody>
      </p:sp>
      <p:sp>
        <p:nvSpPr>
          <p:cNvPr id="1056" name="Metin kutusu 9"/>
          <p:cNvSpPr/>
          <p:nvPr/>
        </p:nvSpPr>
        <p:spPr>
          <a:xfrm>
            <a:off x="772200" y="4921560"/>
            <a:ext cx="738396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chemeClr val="dk1"/>
                </a:solidFill>
                <a:effectLst/>
                <a:uFillTx/>
                <a:latin typeface="Calibri"/>
              </a:rPr>
              <a:t>Betrachten Sie die Histogramme oben. Stellen Sie sich eine Schülerin bzw. einen Schüler vor, die bzw. der einzelne Säulen nacheinander vergleicht, statt die Verteilung als Ganzes zu lesen. Zu welchem Schluss könnte sie bzw. er kommen? Beschreiben Sie das zu erwartende Blickmuster und überlegen Sie, ob dieser Fehler bei diesem Diagramm wahrscheinlich auftritt.</a:t>
            </a:r>
            <a:endParaRPr lang="de-DE" sz="1800" b="0" u="none" strike="noStrike">
              <a:solidFill>
                <a:srgbClr val="000000"/>
              </a:solidFill>
              <a:effectLst/>
              <a:uFillTx/>
              <a:latin typeface="Calibri"/>
            </a:endParaRPr>
          </a:p>
        </p:txBody>
      </p:sp>
      <p:pic>
        <p:nvPicPr>
          <p:cNvPr id="1057" name="Grafik 2"/>
          <p:cNvPicPr/>
          <p:nvPr/>
        </p:nvPicPr>
        <p:blipFill>
          <a:blip r:embed="rId1"/>
          <a:stretch/>
        </p:blipFill>
        <p:spPr>
          <a:xfrm>
            <a:off x="975600" y="1539360"/>
            <a:ext cx="7192440" cy="3061440"/>
          </a:xfrm>
          <a:prstGeom prst="rect">
            <a:avLst/>
          </a:prstGeom>
          <a:noFill/>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6760" cy="164160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de-DE" sz="4400" b="1" u="none" strike="noStrike">
                <a:solidFill>
                  <a:schemeClr val="dk1"/>
                </a:solidFill>
                <a:effectLst/>
                <a:uFillTx/>
                <a:latin typeface="Calibri Light"/>
              </a:rPr>
              <a:t>MODUL 4:</a:t>
            </a:r>
            <a:br>
              <a:rPr sz="4400"/>
            </a:br>
            <a:r>
              <a:rPr lang="de-DE" sz="4400" b="1" u="none" strike="noStrike">
                <a:solidFill>
                  <a:schemeClr val="dk1"/>
                </a:solidFill>
                <a:effectLst/>
                <a:uFillTx/>
                <a:latin typeface="Calibri Light"/>
              </a:rPr>
              <a:t>CASE-VALUE-PLOTS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Case-Value-Plots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00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Vignetten-Aktivitäten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Case-Value-Plots durch Schüler*innen.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Case-Value-Plot-Vignetten auf und bearbeiten Sie sie.</a:t>
            </a:r>
            <a:br>
              <a:rPr sz="2800"/>
            </a:br>
            <a:r>
              <a:rPr lang="de-DE" sz="2800" b="0" u="none" strike="noStrike">
                <a:solidFill>
                  <a:schemeClr val="dk2"/>
                </a:solidFill>
                <a:effectLst/>
                <a:uFillTx/>
                <a:latin typeface="Calibri"/>
              </a:rPr>
              <a:t>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04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05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08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18 Case-value plots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
        <p:nvSpPr>
          <p:cNvPr id="1064"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a:t>
            </a:r>
            <a:r>
              <a:rPr lang="de-DE" sz="2800" b="0" u="sng" strike="noStrike">
                <a:solidFill>
                  <a:schemeClr val="dk2"/>
                </a:solidFill>
                <a:effectLst/>
                <a:uFillTx/>
                <a:latin typeface="Calibri"/>
                <a:hlinkClick r:id="rId1" action="ppaction://hlinksldjump"/>
              </a:rPr>
              <a:t> Wiederholung Case-Value-Plots</a:t>
            </a:r>
            <a:r>
              <a:rPr lang="de-DE"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Case-Value-Plots zusammen, einschließlich der Frage, wie man Case-Value-Plots von Histogrammen unterscheidet.</a:t>
            </a:r>
            <a:r>
              <a:rPr lang="de-DE" sz="2800" b="0" u="sng"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200" b="0" u="none" strike="noStrike">
                <a:solidFill>
                  <a:schemeClr val="dk2"/>
                </a:solidFill>
                <a:effectLst/>
                <a:uFillTx/>
                <a:latin typeface="Calibri"/>
              </a:rPr>
              <a:t>In diesem Modul haben Sie untersucht, wie Schüler*innen Case-Value-Plots (falsch) interpretieren. Sie haben mit Beispielen zu folgenden Fehlern gearbeitet:</a:t>
            </a:r>
            <a:endParaRPr lang="de-DE" sz="22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200" b="0" u="none" strike="noStrike">
              <a:solidFill>
                <a:schemeClr val="dk2"/>
              </a:solidFill>
              <a:effectLst/>
              <a:uFillTx/>
              <a:latin typeface="Calibri"/>
            </a:endParaRPr>
          </a:p>
        </p:txBody>
      </p:sp>
      <p:graphicFrame>
        <p:nvGraphicFramePr>
          <p:cNvPr id="1067" name="Tablo 3"/>
          <p:cNvGraphicFramePr/>
          <p:nvPr/>
        </p:nvGraphicFramePr>
        <p:xfrm>
          <a:off x="628560" y="3086640"/>
          <a:ext cx="7900560" cy="2722680"/>
        </p:xfrm>
        <a:graphic>
          <a:graphicData uri="http://schemas.openxmlformats.org/drawingml/2006/table">
            <a:tbl>
              <a:tblPr/>
              <a:tblGrid>
                <a:gridCol w="3957840"/>
                <a:gridCol w="3943080"/>
              </a:tblGrid>
              <a:tr h="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1600" b="0" u="none" strike="noStrike">
                          <a:solidFill>
                            <a:schemeClr val="dk1"/>
                          </a:solidFill>
                          <a:effectLst/>
                          <a:uFillTx/>
                          <a:latin typeface="Calibri"/>
                        </a:rPr>
                        <a:t>Overgeneralisation of a histogram approach</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spcBef>
                          <a:spcPts val="201"/>
                        </a:spcBef>
                        <a:spcAft>
                          <a:spcPts val="201"/>
                        </a:spcAft>
                      </a:pPr>
                      <a:r>
                        <a:rPr lang="de-DE" sz="1600" b="0" u="none" strike="noStrike">
                          <a:solidFill>
                            <a:srgbClr val="1A1A1A"/>
                          </a:solidFill>
                          <a:effectLst/>
                          <a:uFillTx/>
                          <a:latin typeface="Calibri"/>
                          <a:ea typeface="Arial"/>
                        </a:rPr>
                        <a:t>Fälschliche Annahme, dass ein Case-Value-Plot wie ein Histogramm interpretiert werden kann – auf Grundlage von Form oder Gleichgewicht statt anhand der einzelnen Messwerte.</a:t>
                      </a:r>
                      <a:endParaRPr lang="de-DE" sz="16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Urteil auf Grundlage eines schrittweisen Vergleichs einander entsprechender Stapel/Säulen statt anhand der Verteilung als Ganzes.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 verstehen</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Case-Value-Plots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Strategie zum Lesen von Histogrammen anwenden und Säulenhöhen als Häufigkeiten interpretieren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sichtbare Säulen paarweise vergleichen, ohne die gesamte Wertemenge zu berücksichtigen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Null-Säulen übersehen, die Fälle mit dem Messwert null darstellen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visuelle Muster oder Symmetrie konzentrieren, statt über einzelne Messwerte nachzudenken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zentrale konzeptuelle Schwierigkeit: Schüler*innen verstehen möglicherweise noch nicht, dass jede Säule in einem Case-Value-Plot einen einzelnen Messwert darstellt – und dass alle Werte, einschließlich der Nullwerte, zum Mittelwert beitragen.</a:t>
            </a: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Pairwise stack comparison</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298640" cy="197748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de-DE" sz="1550" b="0" u="none" strike="noStrike">
                <a:solidFill>
                  <a:schemeClr val="dk1"/>
                </a:solidFill>
                <a:effectLst/>
                <a:uFillTx/>
                <a:latin typeface="Calibri"/>
              </a:rPr>
              <a:t>Betrachten Sie den Case-Value-Plot oben. Stellen Sie sich eine Schülerin bzw. einen Schüler vor, die bzw. der den Vergleich hauptsächlich auf die sichtbaren Säulen stützt.</a:t>
            </a:r>
            <a:endParaRPr lang="de-DE" sz="1550" b="0" u="none" strike="noStrike">
              <a:solidFill>
                <a:srgbClr val="000000"/>
              </a:solidFill>
              <a:effectLst/>
              <a:uFillTx/>
              <a:latin typeface="Calibri"/>
            </a:endParaRPr>
          </a:p>
          <a:p>
            <a:pPr algn="just" defTabSz="457200">
              <a:lnSpc>
                <a:spcPct val="100000"/>
              </a:lnSpc>
            </a:pPr>
            <a:r>
              <a:rPr lang="de-DE" sz="1550" b="0" u="none" strike="noStrike">
                <a:solidFill>
                  <a:schemeClr val="dk1"/>
                </a:solidFill>
                <a:effectLst/>
                <a:uFillTx/>
                <a:latin typeface="Calibri"/>
              </a:rPr>
              <a:t>Zu welchem Schluss könnte sie bzw. er kommen? Beschreiben Sie das zu erwartende Blickmuster und überlegen Sie, welche Messwerte die Schülerin bzw. der Schüler berücksichtigen oder übersehen könnte.</a:t>
            </a:r>
            <a:endParaRPr lang="de-DE" sz="1550" b="0" u="none" strike="noStrike">
              <a:solidFill>
                <a:srgbClr val="000000"/>
              </a:solidFill>
              <a:effectLst/>
              <a:uFillTx/>
              <a:latin typeface="Calibri"/>
            </a:endParaRPr>
          </a:p>
          <a:p>
            <a:pPr algn="just" defTabSz="457200">
              <a:lnSpc>
                <a:spcPct val="100000"/>
              </a:lnSpc>
            </a:pPr>
            <a:endParaRPr lang="de-DE" sz="1550" b="0" u="none" strike="noStrike">
              <a:solidFill>
                <a:srgbClr val="000000"/>
              </a:solidFill>
              <a:effectLst/>
              <a:uFillTx/>
              <a:latin typeface="Calibri"/>
            </a:endParaRPr>
          </a:p>
        </p:txBody>
      </p:sp>
      <p:pic>
        <p:nvPicPr>
          <p:cNvPr id="1072" name="Grafik 2"/>
          <p:cNvPicPr/>
          <p:nvPr/>
        </p:nvPicPr>
        <p:blipFill>
          <a:blip r:embed="rId1"/>
          <a:stretch/>
        </p:blipFill>
        <p:spPr>
          <a:xfrm>
            <a:off x="1217880" y="1076760"/>
            <a:ext cx="6409800" cy="361260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Diskussion: Overgeneralization of a histogram approach</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2600" cy="1977480"/>
          </a:xfrm>
          <a:prstGeom prst="rect">
            <a:avLst/>
          </a:prstGeom>
          <a:noFill/>
          <a:ln w="0">
            <a:noFill/>
          </a:ln>
        </p:spPr>
        <p:style>
          <a:lnRef idx="0"/>
          <a:fillRef idx="0"/>
          <a:effectRef idx="0"/>
          <a:fontRef idx="minor"/>
        </p:style>
        <p:txBody>
          <a:bodyPr lIns="90000" tIns="45000" rIns="90000" bIns="45000" anchor="t">
            <a:normAutofit fontScale="92500" lnSpcReduction="9999"/>
          </a:bodyPr>
          <a:p>
            <a:pPr algn="just" defTabSz="457200">
              <a:lnSpc>
                <a:spcPct val="100000"/>
              </a:lnSpc>
            </a:pPr>
            <a:r>
              <a:rPr lang="de-DE" sz="1800" b="0" u="none" strike="noStrike">
                <a:solidFill>
                  <a:schemeClr val="dk1"/>
                </a:solidFill>
                <a:effectLst/>
                <a:uFillTx/>
                <a:latin typeface="Calibri"/>
              </a:rPr>
              <a:t>Betrachten Sie den Case-Value-Plot unten. Stellen Sie sich eine Schülerin bzw. einen Schüler vor, die bzw. der beim Interpretieren dieses Diagramms den Fehler „overgeneralisation of a histogram approach“ zeigt, indem sie bzw. er sich beispielsweise auf das visuelle Muster der Säulen statt auf die einzelnen Messwerte konzentriert.</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Zu welchem Schluss könnte sie bzw. er kommen? Beschreiben Sie das zu erwartende Blickmuster und überlegen Sie, ob dieser systematische Fehler bei diesem Diagramm wahrscheinlich auftritt.</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75" name="Grafik 2"/>
          <p:cNvPicPr/>
          <p:nvPr/>
        </p:nvPicPr>
        <p:blipFill>
          <a:blip r:embed="rId1"/>
          <a:stretch/>
        </p:blipFill>
        <p:spPr>
          <a:xfrm>
            <a:off x="2031480" y="3137760"/>
            <a:ext cx="5797080" cy="3267360"/>
          </a:xfrm>
          <a:prstGeom prst="rect">
            <a:avLst/>
          </a:prstGeom>
          <a:noFill/>
          <a:ln w="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Başlık 1"/>
          <p:cNvSpPr/>
          <p:nvPr/>
        </p:nvSpPr>
        <p:spPr>
          <a:xfrm>
            <a:off x="612720" y="2336400"/>
            <a:ext cx="7916760" cy="164160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de-DE" sz="4400" b="1" u="none" strike="noStrike">
                <a:solidFill>
                  <a:schemeClr val="dk1"/>
                </a:solidFill>
                <a:effectLst/>
                <a:uFillTx/>
                <a:latin typeface="Calibri Light"/>
              </a:rPr>
              <a:t>MODUL 5:</a:t>
            </a:r>
            <a:br>
              <a:rPr sz="4400"/>
            </a:br>
            <a:r>
              <a:rPr lang="de-DE"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78"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Boxplots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de-DE" sz="4000" b="0" u="none" strike="noStrike">
                <a:solidFill>
                  <a:schemeClr val="dk2"/>
                </a:solidFill>
                <a:effectLst/>
                <a:uFillTx/>
                <a:latin typeface="Calibri Light"/>
              </a:rPr>
              <a:t>Boxplot: Eye-Tracking-Vignetten</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Vignetten-Aktivitäten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Boxplots durch Schüler*innen.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Boxplot-Vignetten auf und bearbeiten Sie sie. 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16 Boxplot</a:t>
            </a:r>
            <a:br>
              <a:rPr sz="2800"/>
            </a:br>
            <a:br>
              <a:rPr sz="2800"/>
            </a:br>
            <a:r>
              <a:rPr lang="de-DE"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a:t>
            </a:r>
            <a:r>
              <a:rPr lang="de-DE" sz="2800" b="0" u="sng" strike="noStrike">
                <a:solidFill>
                  <a:schemeClr val="dk2"/>
                </a:solidFill>
                <a:effectLst/>
                <a:uFillTx/>
                <a:latin typeface="Calibri"/>
                <a:hlinkClick r:id="rId1" action="ppaction://hlinksldjump"/>
              </a:rPr>
              <a:t> Wiederholung Boxplots</a:t>
            </a:r>
            <a:r>
              <a:rPr lang="de-DE"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Boxplots zusammen, einschließlich des Erwerbs konzeptuellen Wissens über Variabilität.</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In diesem Modul haben Sie untersucht, wie Schüler*innen Boxplots (falsch) interpretieren. Sie haben mit Beispielen zu folgenden Fehlern gearbeitet: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4"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sp>
        <p:nvSpPr>
          <p:cNvPr id="1085" name="Metin kutusu 4"/>
          <p:cNvSpPr/>
          <p:nvPr/>
        </p:nvSpPr>
        <p:spPr>
          <a:xfrm>
            <a:off x="2290320" y="3256920"/>
            <a:ext cx="4576680" cy="3657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de-DE" sz="1800" b="0" u="none" strike="noStrike">
              <a:solidFill>
                <a:schemeClr val="dk1"/>
              </a:solidFill>
              <a:effectLst/>
              <a:uFillTx/>
              <a:latin typeface="Calibri"/>
            </a:endParaRPr>
          </a:p>
        </p:txBody>
      </p:sp>
      <p:sp>
        <p:nvSpPr>
          <p:cNvPr id="1086" name="Metin kutusu 6"/>
          <p:cNvSpPr/>
          <p:nvPr/>
        </p:nvSpPr>
        <p:spPr>
          <a:xfrm>
            <a:off x="2290320" y="3256920"/>
            <a:ext cx="4576680" cy="3657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de-DE" sz="1800" b="0" u="none" strike="noStrike">
              <a:solidFill>
                <a:schemeClr val="dk1"/>
              </a:solidFill>
              <a:effectLst/>
              <a:uFillTx/>
              <a:latin typeface="Calibri"/>
            </a:endParaRPr>
          </a:p>
        </p:txBody>
      </p:sp>
      <p:graphicFrame>
        <p:nvGraphicFramePr>
          <p:cNvPr id="1087" name="Tablo 3"/>
          <p:cNvGraphicFramePr/>
          <p:nvPr/>
        </p:nvGraphicFramePr>
        <p:xfrm>
          <a:off x="636840" y="3429000"/>
          <a:ext cx="7885800" cy="2074320"/>
        </p:xfrm>
        <a:graphic>
          <a:graphicData uri="http://schemas.openxmlformats.org/drawingml/2006/table">
            <a:tbl>
              <a:tblPr/>
              <a:tblGrid>
                <a:gridCol w="3943080"/>
                <a:gridCol w="3943080"/>
              </a:tblGrid>
              <a:tr h="0">
                <a:tc>
                  <a:txBody>
                    <a:bodyPr anchor="ctr">
                      <a:noAutofit/>
                    </a:bodyPr>
                    <a:p>
                      <a:pPr defTabSz="914400">
                        <a:lnSpc>
                          <a:spcPct val="100000"/>
                        </a:lnSpc>
                      </a:pPr>
                      <a:r>
                        <a:rPr lang="de-DE" sz="1800" b="1" u="none" strike="noStrike">
                          <a:solidFill>
                            <a:schemeClr val="dk1"/>
                          </a:solidFill>
                          <a:effectLst/>
                          <a:uFillTx/>
                          <a:latin typeface="Calibri"/>
                        </a:rPr>
                        <a:t>Systematischer Fehler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2000" b="0" u="none" strike="noStrike">
                          <a:solidFill>
                            <a:schemeClr val="dk1"/>
                          </a:solidFill>
                          <a:effectLst/>
                          <a:uFillTx/>
                          <a:latin typeface="Calibri"/>
                        </a:rPr>
                        <a:t>Median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2000" b="0" u="none" strike="noStrike">
                          <a:solidFill>
                            <a:schemeClr val="dk1"/>
                          </a:solidFill>
                          <a:effectLst/>
                          <a:uFillTx/>
                          <a:latin typeface="Calibri"/>
                        </a:rPr>
                        <a:t>Urteil auf Grundlage eines ungeeigneten Lagemaßes.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2000" b="0" u="none" strike="noStrike">
                          <a:solidFill>
                            <a:schemeClr val="dk1"/>
                          </a:solidFill>
                          <a:effectLst/>
                          <a:uFillTx/>
                          <a:latin typeface="Calibri"/>
                        </a:rPr>
                        <a:t>Area bias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2000" b="0" u="none" strike="noStrike">
                          <a:solidFill>
                            <a:schemeClr val="dk1"/>
                          </a:solidFill>
                          <a:effectLst/>
                          <a:uFillTx/>
                          <a:latin typeface="Calibri"/>
                        </a:rPr>
                        <a:t>Fälschliche Annahme, dass eine längere Box eine größere Anzahl von Beobachtungen darstellt.</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Schüler*innenn verstehen</a:t>
            </a:r>
            <a:endParaRPr lang="de-DE" sz="4000" b="0" u="none" strike="noStrike">
              <a:solidFill>
                <a:schemeClr val="dk2"/>
              </a:solidFill>
              <a:effectLst/>
              <a:uFillTx/>
              <a:latin typeface="Calibri Light"/>
            </a:endParaRPr>
          </a:p>
        </p:txBody>
      </p:sp>
      <p:sp>
        <p:nvSpPr>
          <p:cNvPr id="1089"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75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Boxplots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den Median als einzig relevantes Maß für jede Fragestellung übergeneralisieren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längere oder größere Box so interpretieren, als stelle sie mehr Beobachtungen dar</a:t>
            </a:r>
            <a:endParaRPr lang="de-DE" sz="2400" b="0" u="none" strike="noStrike">
              <a:solidFill>
                <a:schemeClr val="dk2"/>
              </a:solidFill>
              <a:effectLst/>
              <a:uFillTx/>
              <a:latin typeface="Calibri"/>
            </a:endParaRPr>
          </a:p>
          <a:p>
            <a:pPr marL="685800" lvl="6"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Fläche oder Länge statt auf die Grenzen konzentrieren, die die Box darstellt</a:t>
            </a:r>
            <a:endParaRPr lang="de-DE" sz="2400" b="0" u="none" strike="noStrike">
              <a:solidFill>
                <a:schemeClr val="dk2"/>
              </a:solidFill>
              <a:effectLst/>
              <a:uFillTx/>
              <a:latin typeface="Calibri"/>
            </a:endParaRPr>
          </a:p>
          <a:p>
            <a:pPr marL="685800" lvl="7"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übersehen, dass Quartile die Daten in gleich große Anteile und nicht in gleich große Intervalle teilen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Eine zentrale konzeptuelle Schwierigkeit: Schüler*innen interpretieren die visuelle Größe möglicherweise als Häufigkeit, statt zu verstehen, dass jeder Abschnitt des Boxplots denselben Anteil der Daten darstellt.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Inhaltsplatzhalter 2"/>
          <p:cNvSpPr/>
          <p:nvPr/>
        </p:nvSpPr>
        <p:spPr>
          <a:xfrm>
            <a:off x="318240" y="4579920"/>
            <a:ext cx="8192880" cy="1251720"/>
          </a:xfrm>
          <a:prstGeom prst="rect">
            <a:avLst/>
          </a:prstGeom>
          <a:noFill/>
          <a:ln w="0">
            <a:noFill/>
          </a:ln>
        </p:spPr>
        <p:style>
          <a:lnRef idx="0"/>
          <a:fillRef idx="0"/>
          <a:effectRef idx="0"/>
          <a:fontRef idx="minor"/>
        </p:style>
        <p:txBody>
          <a:bodyPr lIns="67680" tIns="33840" rIns="67680" bIns="33840" anchor="t">
            <a:normAutofit fontScale="85000" lnSpcReduction="19999"/>
          </a:bodyPr>
          <a:p>
            <a:pPr marL="171360" defTabSz="685800">
              <a:lnSpc>
                <a:spcPct val="107000"/>
              </a:lnSpc>
              <a:spcBef>
                <a:spcPts val="751"/>
              </a:spcBef>
              <a:tabLst>
                <a:tab pos="0" algn="l"/>
              </a:tabLst>
            </a:pPr>
            <a:r>
              <a:rPr lang="de-DE" sz="1650" b="0" u="none" strike="noStrike">
                <a:solidFill>
                  <a:schemeClr val="dk1"/>
                </a:solidFill>
                <a:effectLst/>
                <a:uFillTx/>
                <a:latin typeface="Calibri"/>
                <a:ea typeface="Calibri"/>
              </a:rPr>
              <a:t>Angenommen, Sie vermuten, dass eine Ihrer Schülerinnen bzw. einer Ihrer Schüler die konzeptuelle Schwierigkeit „median bias“ hat. </a:t>
            </a:r>
            <a:r>
              <a:rPr lang="de-DE" sz="1650" b="1" u="none" strike="noStrike">
                <a:solidFill>
                  <a:schemeClr val="dk1"/>
                </a:solidFill>
                <a:effectLst/>
                <a:uFillTx/>
                <a:latin typeface="Calibri"/>
                <a:ea typeface="Calibri"/>
              </a:rPr>
              <a:t>Welchen der folgenden Aufgabensätze würden Sie sie bzw. ihn lösen lassen, um sich sicher zu sein? </a:t>
            </a:r>
            <a:r>
              <a:rPr lang="de-DE" sz="1600" b="1" u="none" strike="noStrike">
                <a:solidFill>
                  <a:schemeClr val="dk1"/>
                </a:solidFill>
                <a:effectLst/>
                <a:uFillTx/>
                <a:latin typeface="Calibri"/>
                <a:ea typeface="Calibri"/>
              </a:rPr>
              <a:t>Bitte begründen Sie ausführlich, warum Sie sich</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de-DE" sz="1600" b="1" u="none" strike="noStrike">
                <a:solidFill>
                  <a:schemeClr val="dk1"/>
                </a:solidFill>
                <a:effectLst/>
                <a:uFillTx/>
                <a:latin typeface="Calibri"/>
                <a:ea typeface="Calibri"/>
              </a:rPr>
              <a:t>für Aufgabensatz ___ entschieden haben </a:t>
            </a:r>
            <a:endParaRPr lang="de-DE" sz="1600" b="0" u="none" strike="noStrike">
              <a:solidFill>
                <a:srgbClr val="000000"/>
              </a:solidFill>
              <a:effectLst/>
              <a:uFillTx/>
              <a:latin typeface="Calibri"/>
            </a:endParaRPr>
          </a:p>
          <a:p>
            <a:pPr marL="457200" indent="-457200" defTabSz="914400">
              <a:lnSpc>
                <a:spcPct val="90000"/>
              </a:lnSpc>
              <a:spcBef>
                <a:spcPts val="1001"/>
              </a:spcBef>
              <a:buClr>
                <a:srgbClr val="000000"/>
              </a:buClr>
              <a:buFont typeface="Arial"/>
              <a:buAutoNum type="arabicPeriod"/>
              <a:tabLst>
                <a:tab pos="0" algn="l"/>
              </a:tabLst>
            </a:pPr>
            <a:r>
              <a:rPr lang="de-DE" sz="1600" b="1" u="none" strike="noStrike">
                <a:solidFill>
                  <a:schemeClr val="dk1"/>
                </a:solidFill>
                <a:effectLst/>
                <a:uFillTx/>
                <a:latin typeface="Calibri"/>
                <a:ea typeface="Calibri"/>
              </a:rPr>
              <a:t>gegen die anderen Aufgabensätze entschieden haben. </a:t>
            </a:r>
            <a:endParaRPr lang="de-DE" sz="160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650" b="0" u="none" strike="noStrike">
              <a:solidFill>
                <a:srgbClr val="000000"/>
              </a:solidFill>
              <a:effectLst/>
              <a:uFillTx/>
              <a:latin typeface="Calibri"/>
            </a:endParaRPr>
          </a:p>
          <a:p>
            <a:pPr marL="171360" defTabSz="685800">
              <a:lnSpc>
                <a:spcPct val="107000"/>
              </a:lnSpc>
              <a:spcBef>
                <a:spcPts val="751"/>
              </a:spcBef>
              <a:tabLst>
                <a:tab pos="0" algn="l"/>
              </a:tabLst>
            </a:pPr>
            <a:endParaRPr lang="de-DE" sz="1350" b="0" u="none" strike="noStrike">
              <a:solidFill>
                <a:srgbClr val="000000"/>
              </a:solidFill>
              <a:effectLst/>
              <a:uFillTx/>
              <a:latin typeface="Calibri"/>
            </a:endParaRPr>
          </a:p>
        </p:txBody>
      </p:sp>
      <p:sp>
        <p:nvSpPr>
          <p:cNvPr id="1091" name="Rechteck 5"/>
          <p:cNvSpPr/>
          <p:nvPr/>
        </p:nvSpPr>
        <p:spPr>
          <a:xfrm>
            <a:off x="1417320" y="1428840"/>
            <a:ext cx="6580080" cy="30445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092" name="Title"/>
          <p:cNvSpPr/>
          <p:nvPr/>
        </p:nvSpPr>
        <p:spPr>
          <a:xfrm>
            <a:off x="318240" y="122040"/>
            <a:ext cx="8579520" cy="12517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200" b="0" u="none" strike="noStrike">
                <a:solidFill>
                  <a:schemeClr val="dk1"/>
                </a:solidFill>
                <a:effectLst/>
                <a:uFillTx/>
                <a:latin typeface="Calibri Light"/>
              </a:rPr>
              <a:t>Diskussion:</a:t>
            </a:r>
            <a:endParaRPr lang="de-DE" sz="3200" b="0" u="none" strike="noStrike">
              <a:solidFill>
                <a:srgbClr val="000000"/>
              </a:solidFill>
              <a:effectLst/>
              <a:uFillTx/>
              <a:latin typeface="Calibri"/>
            </a:endParaRPr>
          </a:p>
          <a:p>
            <a:pPr algn="r" defTabSz="685800">
              <a:lnSpc>
                <a:spcPct val="90000"/>
              </a:lnSpc>
              <a:tabLst>
                <a:tab pos="0" algn="l"/>
              </a:tabLst>
            </a:pPr>
            <a:r>
              <a:rPr lang="de-DE" sz="3200" b="0" u="none" strike="noStrike">
                <a:solidFill>
                  <a:schemeClr val="dk1"/>
                </a:solidFill>
                <a:effectLst/>
                <a:uFillTx/>
                <a:latin typeface="Calibri Light"/>
              </a:rPr>
              <a:t>Median bias</a:t>
            </a:r>
            <a:endParaRPr lang="de-DE" sz="3200" b="0" u="none" strike="noStrike">
              <a:solidFill>
                <a:srgbClr val="000000"/>
              </a:solidFill>
              <a:effectLst/>
              <a:uFillTx/>
              <a:latin typeface="Calibri"/>
            </a:endParaRPr>
          </a:p>
        </p:txBody>
      </p:sp>
      <p:pic>
        <p:nvPicPr>
          <p:cNvPr id="1093" name="Grafik 2"/>
          <p:cNvPicPr/>
          <p:nvPr/>
        </p:nvPicPr>
        <p:blipFill>
          <a:blip r:embed="rId1"/>
          <a:stretch/>
        </p:blipFill>
        <p:spPr>
          <a:xfrm>
            <a:off x="1770840" y="1509120"/>
            <a:ext cx="5873040" cy="2935440"/>
          </a:xfrm>
          <a:prstGeom prst="rect">
            <a:avLst/>
          </a:prstGeom>
          <a:noFill/>
          <a:ln w="0">
            <a:noFill/>
          </a:ln>
        </p:spPr>
      </p:pic>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p:nvPr>
        </p:nvSpPr>
        <p:spPr>
          <a:xfrm>
            <a:off x="310320" y="4759200"/>
            <a:ext cx="7172280" cy="953280"/>
          </a:xfrm>
          <a:prstGeom prst="rect">
            <a:avLst/>
          </a:prstGeom>
          <a:noFill/>
          <a:ln w="0">
            <a:noFill/>
          </a:ln>
        </p:spPr>
        <p:txBody>
          <a:bodyPr lIns="68760" tIns="34200" rIns="68760" bIns="34200" anchor="t">
            <a:normAutofit/>
          </a:bodyPr>
          <a:p>
            <a:pPr indent="-228600" algn="l" defTabSz="685800">
              <a:lnSpc>
                <a:spcPct val="107000"/>
              </a:lnSpc>
              <a:spcBef>
                <a:spcPts val="751"/>
              </a:spcBef>
              <a:buClr>
                <a:srgbClr val="000000"/>
              </a:buClr>
              <a:buFont typeface="Arial"/>
              <a:buChar char="•"/>
            </a:pPr>
            <a:r>
              <a:rPr lang="de-DE" sz="1500" b="1" u="none" strike="noStrike">
                <a:solidFill>
                  <a:schemeClr val="dk1"/>
                </a:solidFill>
                <a:effectLst/>
                <a:uFillTx/>
                <a:latin typeface="Calibri"/>
                <a:ea typeface="Calibri"/>
              </a:rPr>
              <a:t>Welche der folgenden Aufgaben (Aufgabe und Frage sind jeweils gleich) würde eine Schülerin bzw. ein Schüler mit der konzeptuellen Schwierigkeit „ area bias“ falsch beantworten?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5" name="Rechteck 8"/>
          <p:cNvSpPr/>
          <p:nvPr/>
        </p:nvSpPr>
        <p:spPr>
          <a:xfrm>
            <a:off x="531720" y="1023120"/>
            <a:ext cx="7979400" cy="340560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096" name="Title"/>
          <p:cNvSpPr/>
          <p:nvPr/>
        </p:nvSpPr>
        <p:spPr>
          <a:xfrm>
            <a:off x="972000" y="180000"/>
            <a:ext cx="7916400" cy="89640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300" b="0" u="none" strike="noStrike">
                <a:solidFill>
                  <a:schemeClr val="dk1"/>
                </a:solidFill>
                <a:effectLst/>
                <a:uFillTx/>
                <a:latin typeface="Calibri Light"/>
              </a:rPr>
              <a:t>Diskussion: Area bias</a:t>
            </a:r>
            <a:endParaRPr lang="de-DE" sz="3300" b="0" u="none" strike="noStrike">
              <a:solidFill>
                <a:srgbClr val="000000"/>
              </a:solidFill>
              <a:effectLst/>
              <a:uFillTx/>
              <a:latin typeface="Calibri"/>
            </a:endParaRPr>
          </a:p>
        </p:txBody>
      </p:sp>
      <p:pic>
        <p:nvPicPr>
          <p:cNvPr id="1097" name="Grafik 2"/>
          <p:cNvPicPr/>
          <p:nvPr/>
        </p:nvPicPr>
        <p:blipFill>
          <a:blip r:embed="rId1"/>
          <a:stretch/>
        </p:blipFill>
        <p:spPr>
          <a:xfrm>
            <a:off x="1639080" y="1202400"/>
            <a:ext cx="5865480" cy="3101040"/>
          </a:xfrm>
          <a:prstGeom prst="rect">
            <a:avLst/>
          </a:prstGeom>
          <a:noFill/>
          <a:ln w="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PlaceHolder 1"/>
          <p:cNvSpPr>
            <a:spLocks noGrp="1"/>
          </p:cNvSpPr>
          <p:nvPr>
            <p:ph/>
          </p:nvPr>
        </p:nvSpPr>
        <p:spPr>
          <a:xfrm>
            <a:off x="253440" y="4585320"/>
            <a:ext cx="3686040" cy="1327320"/>
          </a:xfrm>
          <a:prstGeom prst="rect">
            <a:avLst/>
          </a:prstGeom>
          <a:noFill/>
          <a:ln w="0">
            <a:noFill/>
          </a:ln>
        </p:spPr>
        <p:txBody>
          <a:bodyPr lIns="68760" tIns="34200" rIns="68760" bIns="34200" anchor="t">
            <a:normAutofit fontScale="85000" lnSpcReduction="9999"/>
          </a:bodyPr>
          <a:p>
            <a:pPr marL="171360" indent="-171360" algn="l" defTabSz="685800">
              <a:lnSpc>
                <a:spcPct val="107000"/>
              </a:lnSpc>
              <a:spcBef>
                <a:spcPts val="751"/>
              </a:spcBef>
              <a:buClr>
                <a:srgbClr val="000000"/>
              </a:buClr>
              <a:buFont typeface="Arial"/>
              <a:buChar char="•"/>
            </a:pPr>
            <a:r>
              <a:rPr lang="de-DE" sz="1500" b="0" u="none" strike="noStrike">
                <a:solidFill>
                  <a:schemeClr val="dk1"/>
                </a:solidFill>
                <a:effectLst/>
                <a:uFillTx/>
                <a:latin typeface="Calibri"/>
                <a:ea typeface="Calibri"/>
              </a:rPr>
              <a:t>Für dieselben Aufgaben sehen Sie die Blickmuster von fünf verschiedenen Schüler*innen. </a:t>
            </a:r>
            <a:endParaRPr lang="de-DE" sz="1500" b="0" u="none" strike="noStrike">
              <a:solidFill>
                <a:schemeClr val="dk1"/>
              </a:solidFill>
              <a:effectLst/>
              <a:uFillTx/>
              <a:latin typeface="Calibri"/>
            </a:endParaRPr>
          </a:p>
          <a:p>
            <a:pPr marL="171360" indent="-171360" algn="l" defTabSz="685800">
              <a:lnSpc>
                <a:spcPct val="107000"/>
              </a:lnSpc>
              <a:spcBef>
                <a:spcPts val="751"/>
              </a:spcBef>
              <a:buClr>
                <a:srgbClr val="000000"/>
              </a:buClr>
              <a:buFont typeface="Arial"/>
              <a:buChar char="•"/>
            </a:pPr>
            <a:r>
              <a:rPr lang="de-DE" sz="1500" b="1" u="none" strike="noStrike">
                <a:solidFill>
                  <a:schemeClr val="dk1"/>
                </a:solidFill>
                <a:effectLst/>
                <a:uFillTx/>
                <a:latin typeface="Calibri"/>
                <a:ea typeface="Calibri"/>
              </a:rPr>
              <a:t>Welche bzw. welcher dieser fünf Schüler*innen hat Ihrer Meinung nach am wahrscheinlichsten eine falsche Antwort gegeben? </a:t>
            </a:r>
            <a:endParaRPr lang="de-DE" sz="1500" b="0" u="none" strike="noStrike">
              <a:solidFill>
                <a:schemeClr val="dk1"/>
              </a:solidFill>
              <a:effectLst/>
              <a:uFillTx/>
              <a:latin typeface="Calibri"/>
            </a:endParaRPr>
          </a:p>
          <a:p>
            <a:pPr indent="0" algn="l" defTabSz="685800">
              <a:lnSpc>
                <a:spcPct val="107000"/>
              </a:lnSpc>
              <a:spcBef>
                <a:spcPts val="751"/>
              </a:spcBef>
              <a:buNone/>
              <a:tabLst>
                <a:tab pos="0" algn="l"/>
              </a:tabLst>
            </a:pPr>
            <a:endParaRPr lang="de-DE" sz="1350" b="0" u="none" strike="noStrike">
              <a:solidFill>
                <a:schemeClr val="dk1"/>
              </a:solidFill>
              <a:effectLst/>
              <a:uFillTx/>
              <a:latin typeface="Calibri"/>
            </a:endParaRPr>
          </a:p>
        </p:txBody>
      </p:sp>
      <p:sp>
        <p:nvSpPr>
          <p:cNvPr id="1099" name="Inhaltsplatzhalter 2"/>
          <p:cNvSpPr/>
          <p:nvPr/>
        </p:nvSpPr>
        <p:spPr>
          <a:xfrm>
            <a:off x="4326840" y="4888800"/>
            <a:ext cx="3441960" cy="116892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A</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O Schüler*in B</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C</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	</a:t>
            </a:r>
            <a:r>
              <a:rPr lang="de-DE" sz="1500" b="0" u="none" strike="noStrike">
                <a:solidFill>
                  <a:schemeClr val="dk1"/>
                </a:solidFill>
                <a:effectLst/>
                <a:uFillTx/>
                <a:latin typeface="Calibri"/>
                <a:ea typeface="Calibri"/>
              </a:rPr>
              <a:t>O Schüler*in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de-DE" sz="1500" b="0" u="none" strike="noStrike">
                <a:solidFill>
                  <a:schemeClr val="dk1"/>
                </a:solidFill>
                <a:effectLst/>
                <a:uFillTx/>
                <a:latin typeface="Calibri"/>
                <a:ea typeface="Calibri"/>
              </a:rPr>
              <a:t>O Schüler*in E</a:t>
            </a:r>
            <a:endParaRPr lang="de-DE" sz="1500" b="0" u="none" strike="noStrike">
              <a:solidFill>
                <a:srgbClr val="000000"/>
              </a:solidFill>
              <a:effectLst/>
              <a:uFillTx/>
              <a:latin typeface="Calibri"/>
            </a:endParaRPr>
          </a:p>
        </p:txBody>
      </p:sp>
      <p:pic>
        <p:nvPicPr>
          <p:cNvPr id="1100" name="Grafik 4" descr="Häkchen mit einfarbiger Füllung"/>
          <p:cNvPicPr/>
          <p:nvPr/>
        </p:nvPicPr>
        <p:blipFill>
          <a:blip r:embed="rId1">
            <a:extLst>
              <a:ext uri="{96DAC541-7B7A-43D3-8B79-37D633B846F1}">
                <asvg:svgBlip xmlns:asvg="http://schemas.microsoft.com/office/drawing/2016/SVG/main" r:embed="rId2"/>
              </a:ext>
            </a:extLst>
          </a:blip>
          <a:stretch/>
        </p:blipFill>
        <p:spPr>
          <a:xfrm>
            <a:off x="7984080" y="5010120"/>
            <a:ext cx="902520" cy="902520"/>
          </a:xfrm>
          <a:prstGeom prst="rect">
            <a:avLst/>
          </a:prstGeom>
          <a:noFill/>
          <a:ln w="0">
            <a:noFill/>
          </a:ln>
        </p:spPr>
      </p:pic>
      <p:sp>
        <p:nvSpPr>
          <p:cNvPr id="1101" name="Rechteck 5"/>
          <p:cNvSpPr/>
          <p:nvPr/>
        </p:nvSpPr>
        <p:spPr>
          <a:xfrm>
            <a:off x="531720" y="1023120"/>
            <a:ext cx="7979400" cy="340560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dk1"/>
              </a:solidFill>
              <a:effectLst/>
              <a:uFillTx/>
              <a:latin typeface="Calibri"/>
            </a:endParaRPr>
          </a:p>
        </p:txBody>
      </p:sp>
      <p:sp>
        <p:nvSpPr>
          <p:cNvPr id="1102" name="Title"/>
          <p:cNvSpPr/>
          <p:nvPr/>
        </p:nvSpPr>
        <p:spPr>
          <a:xfrm>
            <a:off x="972000" y="180000"/>
            <a:ext cx="7916400" cy="89640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de-DE" sz="3300" b="0" u="none" strike="noStrike">
                <a:solidFill>
                  <a:schemeClr val="dk1"/>
                </a:solidFill>
                <a:effectLst/>
                <a:uFillTx/>
                <a:latin typeface="Calibri Light"/>
              </a:rPr>
              <a:t>Diskussion: Area bias</a:t>
            </a:r>
            <a:endParaRPr lang="de-DE" sz="3300" b="0" u="none" strike="noStrike">
              <a:solidFill>
                <a:srgbClr val="000000"/>
              </a:solidFill>
              <a:effectLst/>
              <a:uFillTx/>
              <a:latin typeface="Calibri"/>
            </a:endParaRPr>
          </a:p>
        </p:txBody>
      </p:sp>
      <p:pic>
        <p:nvPicPr>
          <p:cNvPr id="1103" name="Grafik 2"/>
          <p:cNvPicPr/>
          <p:nvPr/>
        </p:nvPicPr>
        <p:blipFill>
          <a:blip r:embed="rId3"/>
          <a:stretch/>
        </p:blipFill>
        <p:spPr>
          <a:xfrm>
            <a:off x="1814760" y="1076760"/>
            <a:ext cx="6230880" cy="3274560"/>
          </a:xfrm>
          <a:prstGeom prst="rect">
            <a:avLst/>
          </a:prstGeom>
          <a:noFill/>
          <a:ln w="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Abschluss</a:t>
            </a:r>
            <a:endParaRPr lang="de-DE" sz="4000" b="0" u="none" strike="noStrike">
              <a:solidFill>
                <a:schemeClr val="dk2"/>
              </a:solidFill>
              <a:effectLst/>
              <a:uFillTx/>
              <a:latin typeface="Calibri Light"/>
            </a:endParaRPr>
          </a:p>
        </p:txBody>
      </p:sp>
      <p:sp>
        <p:nvSpPr>
          <p:cNvPr id="1105" name="İçerik Yer Tutucusu 2"/>
          <p:cNvSpPr/>
          <p:nvPr/>
        </p:nvSpPr>
        <p:spPr>
          <a:xfrm>
            <a:off x="573480" y="1773000"/>
            <a:ext cx="7993440" cy="3857040"/>
          </a:xfrm>
          <a:prstGeom prst="rect">
            <a:avLst/>
          </a:prstGeom>
          <a:noFill/>
          <a:ln w="0">
            <a:noFill/>
          </a:ln>
        </p:spPr>
        <p:style>
          <a:lnRef idx="0"/>
          <a:fillRef idx="0"/>
          <a:effectRef idx="0"/>
          <a:fontRef idx="minor"/>
        </p:style>
        <p:txBody>
          <a:bodyPr lIns="90000" tIns="45000" rIns="90000" bIns="45000" anchor="t">
            <a:normAutofit/>
          </a:bodyPr>
          <a:p>
            <a:pPr algn="ctr" defTabSz="914400">
              <a:lnSpc>
                <a:spcPct val="90000"/>
              </a:lnSpc>
              <a:spcBef>
                <a:spcPts val="1001"/>
              </a:spcBef>
              <a:tabLst>
                <a:tab pos="0" algn="l"/>
              </a:tabLst>
            </a:pP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r>
              <a:rPr lang="de-DE" sz="2800" b="0" u="none" strike="noStrike">
                <a:solidFill>
                  <a:schemeClr val="dk2"/>
                </a:solidFill>
                <a:effectLst/>
                <a:uFillTx/>
                <a:latin typeface="Calibri"/>
              </a:rPr>
              <a:t>Damit sind Sie am Ende der fünf Module angelangt.</a:t>
            </a:r>
            <a:endParaRPr lang="de-DE" sz="2800" b="0" u="none" strike="noStrike">
              <a:solidFill>
                <a:srgbClr val="000000"/>
              </a:solidFill>
              <a:effectLst/>
              <a:uFillTx/>
              <a:latin typeface="Calibri"/>
            </a:endParaRPr>
          </a:p>
          <a:p>
            <a:pPr algn="ctr" defTabSz="914400">
              <a:lnSpc>
                <a:spcPct val="90000"/>
              </a:lnSpc>
              <a:spcBef>
                <a:spcPts val="1001"/>
              </a:spcBef>
              <a:tabLst>
                <a:tab pos="0" algn="l"/>
              </a:tabLst>
            </a:pPr>
            <a:endParaRPr lang="de-DE" sz="1600" b="0" u="none" strike="noStrike">
              <a:solidFill>
                <a:srgbClr val="000000"/>
              </a:solidFill>
              <a:effectLst/>
              <a:uFillTx/>
              <a:latin typeface="Calibri"/>
            </a:endParaRPr>
          </a:p>
          <a:p>
            <a:pPr algn="ctr" defTabSz="914400">
              <a:lnSpc>
                <a:spcPct val="90000"/>
              </a:lnSpc>
              <a:spcBef>
                <a:spcPts val="1001"/>
              </a:spcBef>
              <a:tabLst>
                <a:tab pos="0" algn="l"/>
              </a:tabLst>
            </a:pPr>
            <a:r>
              <a:rPr lang="de-DE" sz="2400" b="0" u="none" strike="noStrike">
                <a:solidFill>
                  <a:schemeClr val="dk2"/>
                </a:solidFill>
                <a:effectLst/>
                <a:uFillTx/>
                <a:latin typeface="Calibri"/>
              </a:rPr>
              <a:t>Vielen Dank, dass Sie die Vignetten bearbeitet und sich mit den Interpretationen statistischer Diagramme durch Schüler*innen auseinandergesetzt haben.</a:t>
            </a:r>
            <a:endParaRPr lang="de-DE" sz="2400" b="0" u="none" strike="noStrike">
              <a:solidFill>
                <a:srgbClr val="000000"/>
              </a:solidFill>
              <a:effectLst/>
              <a:uFillTx/>
              <a:latin typeface="Calibri"/>
            </a:endParaRPr>
          </a:p>
          <a:p>
            <a:pPr defTabSz="914400">
              <a:lnSpc>
                <a:spcPct val="90000"/>
              </a:lnSpc>
              <a:spcBef>
                <a:spcPts val="1001"/>
              </a:spcBef>
              <a:tabLst>
                <a:tab pos="0" algn="l"/>
              </a:tabLst>
            </a:pP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6" name="PlaceHolder 1"/>
          <p:cNvSpPr>
            <a:spLocks noGrp="1"/>
          </p:cNvSpPr>
          <p:nvPr>
            <p:ph type="title"/>
          </p:nvPr>
        </p:nvSpPr>
        <p:spPr>
          <a:xfrm>
            <a:off x="612720" y="2705760"/>
            <a:ext cx="7916400" cy="89640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de-DE" sz="3800" b="1" u="none" strike="noStrike">
                <a:solidFill>
                  <a:schemeClr val="dk2"/>
                </a:solidFill>
                <a:effectLst/>
                <a:uFillTx/>
                <a:latin typeface="Calibri Light"/>
              </a:rPr>
              <a:t>WIEDERHOLUNG FACHWISSEN</a:t>
            </a:r>
            <a:endParaRPr lang="de-DE" sz="38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7"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Dotplot</a:t>
            </a:r>
            <a:endParaRPr lang="de-DE" sz="4000" b="0" u="none" strike="noStrike">
              <a:solidFill>
                <a:schemeClr val="dk2"/>
              </a:solidFill>
              <a:effectLst/>
              <a:uFillTx/>
              <a:latin typeface="Calibri Light"/>
            </a:endParaRPr>
          </a:p>
        </p:txBody>
      </p:sp>
      <p:sp>
        <p:nvSpPr>
          <p:cNvPr id="1108" name="Eylem Düğmesi: Geri Dön 2">
            <a:hlinkClick r:id="rId1" action="ppaction://hlinksldjump"/>
          </p:cNvPr>
          <p:cNvSpPr/>
          <p:nvPr/>
        </p:nvSpPr>
        <p:spPr>
          <a:xfrm rot="16200000">
            <a:off x="7804800" y="38833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09" name="Metin kutusu 4"/>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p:nvPr>
        </p:nvSpPr>
        <p:spPr>
          <a:xfrm>
            <a:off x="628560" y="1131120"/>
            <a:ext cx="7882560" cy="4354920"/>
          </a:xfrm>
          <a:prstGeom prst="rect">
            <a:avLst/>
          </a:prstGeom>
          <a:noFill/>
          <a:ln w="0">
            <a:noFill/>
          </a:ln>
        </p:spPr>
        <p:txBody>
          <a:bodyPr lIns="68760" tIns="34200" rIns="68760" bIns="34200" anchor="t">
            <a:noAutofit/>
          </a:bodyPr>
          <a:p>
            <a:pPr indent="-228600" algn="l" defTabSz="685800">
              <a:lnSpc>
                <a:spcPct val="90000"/>
              </a:lnSpc>
              <a:spcBef>
                <a:spcPts val="751"/>
              </a:spcBef>
              <a:buClr>
                <a:srgbClr val="000000"/>
              </a:buClr>
              <a:buFont typeface="Arial"/>
              <a:buChar char="•"/>
            </a:pPr>
            <a:r>
              <a:rPr lang="de-DE" sz="1500" b="0" u="none" strike="noStrike">
                <a:solidFill>
                  <a:schemeClr val="dk1"/>
                </a:solidFill>
                <a:effectLst/>
                <a:uFillTx/>
                <a:latin typeface="Calibri"/>
              </a:rPr>
              <a:t>Dotplots sind grafische Darstellungen, die die Verteilung eines Datensatzes zeigen. In einem Dotplot wird jeder Datenpunkt durch einen Punkt entlang einer einzigen Achse dargestellt, meist der horizontalen Achse. Haben mehrere Datenpunkte denselben Wert, werden ihre Punkte vertikal gestapelt. Dotplots eignen sich besonders für kleine bis mittelgroße Datensätze. </a:t>
            </a:r>
            <a:endParaRPr lang="de-DE" sz="15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1500" b="0" u="none" strike="noStrike">
              <a:solidFill>
                <a:schemeClr val="dk1"/>
              </a:solidFill>
              <a:effectLst/>
              <a:uFillTx/>
              <a:latin typeface="Calibri"/>
            </a:endParaRPr>
          </a:p>
        </p:txBody>
      </p:sp>
      <p:sp>
        <p:nvSpPr>
          <p:cNvPr id="1111" name="Textfeld 27"/>
          <p:cNvSpPr/>
          <p:nvPr/>
        </p:nvSpPr>
        <p:spPr>
          <a:xfrm>
            <a:off x="628560" y="5357520"/>
            <a:ext cx="7025400" cy="479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de-DE" sz="1350" b="0" u="none" strike="noStrike">
                <a:solidFill>
                  <a:schemeClr val="dk1"/>
                </a:solidFill>
                <a:effectLst/>
                <a:uFillTx/>
                <a:latin typeface="Calibri"/>
              </a:rPr>
              <a:t>Um in Dotplots dargestellte Verteilungen zu vergleichen, können sowohl globale Merkmale als auch lokale Details berücksichtigt werden.</a:t>
            </a:r>
            <a:endParaRPr lang="de-DE" sz="1350" b="0" u="none" strike="noStrike">
              <a:solidFill>
                <a:srgbClr val="000000"/>
              </a:solidFill>
              <a:effectLst/>
              <a:uFillTx/>
              <a:latin typeface="Calibri"/>
            </a:endParaRPr>
          </a:p>
        </p:txBody>
      </p:sp>
      <p:sp>
        <p:nvSpPr>
          <p:cNvPr id="1112" name="Metin kutusu 2"/>
          <p:cNvSpPr/>
          <p:nvPr/>
        </p:nvSpPr>
        <p:spPr>
          <a:xfrm>
            <a:off x="2228400" y="38520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13" name="Eylem Düğmesi: Geri Dön 1">
            <a:hlinkClick r:id="rId1" action="ppaction://hlinksldjump"/>
          </p:cNvPr>
          <p:cNvSpPr/>
          <p:nvPr/>
        </p:nvSpPr>
        <p:spPr>
          <a:xfrm rot="16200000">
            <a:off x="8153640" y="2833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14" name="Metin kutusu 4"/>
          <p:cNvSpPr/>
          <p:nvPr/>
        </p:nvSpPr>
        <p:spPr>
          <a:xfrm>
            <a:off x="7160400" y="34070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15" name="Grafik 2"/>
          <p:cNvPicPr/>
          <p:nvPr/>
        </p:nvPicPr>
        <p:blipFill>
          <a:blip r:embed="rId2"/>
          <a:stretch/>
        </p:blipFill>
        <p:spPr>
          <a:xfrm>
            <a:off x="882000" y="2648880"/>
            <a:ext cx="6278040" cy="2036160"/>
          </a:xfrm>
          <a:prstGeom prst="rect">
            <a:avLst/>
          </a:prstGeom>
          <a:noFill/>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6" name="Rechteck 7"/>
          <p:cNvSpPr/>
          <p:nvPr/>
        </p:nvSpPr>
        <p:spPr>
          <a:xfrm>
            <a:off x="586440" y="3319200"/>
            <a:ext cx="7895520" cy="29131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de-DE" sz="1350" b="0" u="none" strike="noStrike">
              <a:solidFill>
                <a:schemeClr val="lt1"/>
              </a:solidFill>
              <a:effectLst/>
              <a:uFillTx/>
              <a:latin typeface="Calibri"/>
            </a:endParaRPr>
          </a:p>
        </p:txBody>
      </p:sp>
      <p:sp>
        <p:nvSpPr>
          <p:cNvPr id="1117" name="PlaceHolder 1"/>
          <p:cNvSpPr>
            <a:spLocks noGrp="1"/>
          </p:cNvSpPr>
          <p:nvPr>
            <p:ph/>
          </p:nvPr>
        </p:nvSpPr>
        <p:spPr>
          <a:xfrm>
            <a:off x="628560" y="1131120"/>
            <a:ext cx="7882560" cy="435492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de-DE" sz="1500" b="1" u="none" strike="noStrike">
                <a:solidFill>
                  <a:schemeClr val="dk1"/>
                </a:solidFill>
                <a:effectLst/>
                <a:uFillTx/>
                <a:latin typeface="Calibri"/>
              </a:rPr>
              <a:t>Perspektiven auf Datenverteilungen: lokale vs. globale Sicht:</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de-DE" sz="1500" b="0" u="none" strike="noStrike">
                <a:solidFill>
                  <a:schemeClr val="dk1"/>
                </a:solidFill>
                <a:effectLst/>
                <a:uFillTx/>
                <a:latin typeface="Calibri"/>
              </a:rPr>
              <a:t>Ein zentrales Ziel des Statistikunterrichts ist es, Schüler*innen auch zur Entwicklung einer „globalen Sicht“ auf Datenverteilungen anzuleiten. In dieser Perspektive nehmen sie Verteilungen als konzeptuelle Einheiten mit ganzheitlichen Merkmalen wie Lage, Streuung und Form wahr. Häufig nehmen Schüler*innen Verteilungen jedoch als bloße Ansammlungen einzelner Datenpunkte wahr und konzentrieren sich daher übermäßig auf lokale Details der Verteilung. Dies wird als „lokale Sicht“ auf Datenverteilungen bezeichnet.</a:t>
            </a:r>
            <a:endParaRPr lang="de-DE" sz="1500" b="0" u="none" strike="noStrike">
              <a:solidFill>
                <a:schemeClr val="dk1"/>
              </a:solidFill>
              <a:effectLst/>
              <a:uFillTx/>
              <a:latin typeface="Calibri"/>
            </a:endParaRPr>
          </a:p>
        </p:txBody>
      </p:sp>
      <p:sp>
        <p:nvSpPr>
          <p:cNvPr id="1118" name="Metin kutusu 3"/>
          <p:cNvSpPr/>
          <p:nvPr/>
        </p:nvSpPr>
        <p:spPr>
          <a:xfrm>
            <a:off x="2406960" y="34128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19" name="Eylem Düğmesi: Geri Dön 1">
            <a:hlinkClick r:id="rId1" action="ppaction://hlinksldjump"/>
          </p:cNvPr>
          <p:cNvSpPr/>
          <p:nvPr/>
        </p:nvSpPr>
        <p:spPr>
          <a:xfrm rot="16200000">
            <a:off x="8313120" y="2878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0" name="Metin kutusu 4"/>
          <p:cNvSpPr/>
          <p:nvPr/>
        </p:nvSpPr>
        <p:spPr>
          <a:xfrm>
            <a:off x="8150760" y="3217680"/>
            <a:ext cx="1097280" cy="5932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21" name="Grafik 2"/>
          <p:cNvPicPr/>
          <p:nvPr/>
        </p:nvPicPr>
        <p:blipFill>
          <a:blip r:embed="rId2"/>
          <a:stretch/>
        </p:blipFill>
        <p:spPr>
          <a:xfrm>
            <a:off x="344520" y="2895120"/>
            <a:ext cx="7560000" cy="323424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2" name="PlaceHolder 1"/>
          <p:cNvSpPr>
            <a:spLocks noGrp="1"/>
          </p:cNvSpPr>
          <p:nvPr>
            <p:ph/>
          </p:nvPr>
        </p:nvSpPr>
        <p:spPr>
          <a:xfrm>
            <a:off x="495000" y="1131120"/>
            <a:ext cx="7882560" cy="441468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de-DE" sz="1500" b="0" u="none" strike="noStrike">
                <a:solidFill>
                  <a:srgbClr val="000000"/>
                </a:solidFill>
                <a:effectLst/>
                <a:uFillTx/>
                <a:latin typeface="Calibri"/>
              </a:rPr>
              <a:t>Um in Dotplots dargestellte Verteilungen zu vergleichen, können sowohl globale Merkmale (z. B. Lage, Streuung/Dichte, Form) als auch lokale Merkmale (z. B. Ausreißer) berücksichtigt werden.</a:t>
            </a:r>
            <a:endParaRPr lang="de-DE" sz="1500" b="0" u="none" strike="noStrike">
              <a:solidFill>
                <a:schemeClr val="dk1"/>
              </a:solidFill>
              <a:effectLst/>
              <a:uFillTx/>
              <a:latin typeface="Calibri"/>
            </a:endParaRPr>
          </a:p>
        </p:txBody>
      </p:sp>
      <p:sp>
        <p:nvSpPr>
          <p:cNvPr id="1123" name="Metin kutusu 2"/>
          <p:cNvSpPr/>
          <p:nvPr/>
        </p:nvSpPr>
        <p:spPr>
          <a:xfrm>
            <a:off x="2228400" y="385200"/>
            <a:ext cx="6447960" cy="9439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800" b="0" u="none" strike="noStrike">
                <a:solidFill>
                  <a:schemeClr val="dk1"/>
                </a:solidFill>
                <a:effectLst/>
                <a:uFillTx/>
                <a:latin typeface="Calibri Light"/>
              </a:rPr>
              <a:t>Wiederholung Fachwissen: Dotplots</a:t>
            </a:r>
            <a:endParaRPr lang="de-DE" sz="2800" b="0" u="none" strike="noStrike">
              <a:solidFill>
                <a:srgbClr val="000000"/>
              </a:solidFill>
              <a:effectLst/>
              <a:uFillTx/>
              <a:latin typeface="Calibri"/>
            </a:endParaRPr>
          </a:p>
        </p:txBody>
      </p:sp>
      <p:sp>
        <p:nvSpPr>
          <p:cNvPr id="1124" name="Eylem Düğmesi: Geri Dön 1">
            <a:hlinkClick r:id="rId1" action="ppaction://hlinksldjump"/>
          </p:cNvPr>
          <p:cNvSpPr/>
          <p:nvPr/>
        </p:nvSpPr>
        <p:spPr>
          <a:xfrm rot="16200000">
            <a:off x="8313120" y="28789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5" name="Metin kutusu 4"/>
          <p:cNvSpPr/>
          <p:nvPr/>
        </p:nvSpPr>
        <p:spPr>
          <a:xfrm>
            <a:off x="7402680" y="340848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26" name="Grafik 2"/>
          <p:cNvPicPr/>
          <p:nvPr/>
        </p:nvPicPr>
        <p:blipFill>
          <a:blip r:embed="rId2"/>
          <a:stretch/>
        </p:blipFill>
        <p:spPr>
          <a:xfrm>
            <a:off x="653040" y="2477160"/>
            <a:ext cx="6749280" cy="3249360"/>
          </a:xfrm>
          <a:prstGeom prst="rect">
            <a:avLst/>
          </a:prstGeom>
          <a:noFill/>
          <a:ln w="0">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7"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Histogramm</a:t>
            </a:r>
            <a:endParaRPr lang="de-DE" sz="4000" b="0" u="none" strike="noStrike">
              <a:solidFill>
                <a:schemeClr val="dk2"/>
              </a:solidFill>
              <a:effectLst/>
              <a:uFillTx/>
              <a:latin typeface="Calibri Light"/>
            </a:endParaRPr>
          </a:p>
        </p:txBody>
      </p:sp>
      <p:sp>
        <p:nvSpPr>
          <p:cNvPr id="1128" name="Eylem Düğmesi: Geri Dön 2">
            <a:hlinkClick r:id="rId1" action="ppaction://hlinksldjump"/>
          </p:cNvPr>
          <p:cNvSpPr/>
          <p:nvPr/>
        </p:nvSpPr>
        <p:spPr>
          <a:xfrm rot="16200000">
            <a:off x="7804800" y="388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29" name="Metin kutusu 3"/>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de-DE" sz="3200" b="0" u="none" strike="noStrike">
                <a:solidFill>
                  <a:schemeClr val="dk2"/>
                </a:solidFill>
                <a:effectLst/>
                <a:uFillTx/>
                <a:latin typeface="Calibri Light"/>
              </a:rPr>
              <a:t>Wiederholung Fachwissen: Histogramm</a:t>
            </a:r>
            <a:endParaRPr lang="de-DE" sz="3200" b="0" u="none" strike="noStrike">
              <a:solidFill>
                <a:schemeClr val="dk1"/>
              </a:solidFill>
              <a:effectLst/>
              <a:uFillTx/>
              <a:latin typeface="Calibri Light"/>
            </a:endParaRPr>
          </a:p>
        </p:txBody>
      </p:sp>
      <p:sp>
        <p:nvSpPr>
          <p:cNvPr id="1131" name="PlaceHolder 2"/>
          <p:cNvSpPr>
            <a:spLocks noGrp="1"/>
          </p:cNvSpPr>
          <p:nvPr>
            <p:ph/>
          </p:nvPr>
        </p:nvSpPr>
        <p:spPr>
          <a:xfrm>
            <a:off x="326880" y="1827360"/>
            <a:ext cx="7882560" cy="3509640"/>
          </a:xfrm>
          <a:prstGeom prst="rect">
            <a:avLst/>
          </a:prstGeom>
          <a:noFill/>
          <a:ln w="0">
            <a:noFill/>
          </a:ln>
        </p:spPr>
        <p:txBody>
          <a:bodyPr lIns="91440" tIns="45720" rIns="91440" bIns="45720" anchor="t">
            <a:noAutofit/>
          </a:bodyPr>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Ein Histogramm ist ein Säulendiagramm, das die folgenden Kriterien erfüllt:</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Es besteht aus Säulen, die gruppierte numerische Daten darstellen.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Es stellt Daten nur eines statistischen Merkmals dar (typischerweise stetig).</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Das statistische Merkmal wird üblicherweise auf der horizontalen Achse dargestellt.</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Das statistische Merkmal ist auf Intervall- oder Verhältnisskalenniveau gemessen.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Die vertikale Achse zeigt die Häufigkeitsdichte oder – bei gleichen Klassenbreiten – die relative oder absolute Häufigkeit (Anzahl) des dargestellten statistischen Merkmals.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DejaVu Sans"/>
              </a:rPr>
              <a:t>• Die Gesamtdichte (Fläche) ergibt 1 bzw. die relativen Häufigkeiten ergeben zusammen 100 %.</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32" name="Eylem Düğmesi: Geri Dön 1">
            <a:hlinkClick r:id="rId1" action="ppaction://hlinksldjump"/>
          </p:cNvPr>
          <p:cNvSpPr/>
          <p:nvPr/>
        </p:nvSpPr>
        <p:spPr>
          <a:xfrm rot="16200000">
            <a:off x="8529480" y="3354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33" name="Metin kutusu 4"/>
          <p:cNvSpPr/>
          <p:nvPr/>
        </p:nvSpPr>
        <p:spPr>
          <a:xfrm>
            <a:off x="8209800" y="3931920"/>
            <a:ext cx="1062720" cy="5932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Histogramm</a:t>
            </a:r>
            <a:endParaRPr lang="de-DE" sz="3200" b="0" u="none" strike="noStrike">
              <a:solidFill>
                <a:schemeClr val="dk2"/>
              </a:solidFill>
              <a:effectLst/>
              <a:uFillTx/>
              <a:latin typeface="Calibri Light"/>
            </a:endParaRPr>
          </a:p>
        </p:txBody>
      </p:sp>
      <p:sp>
        <p:nvSpPr>
          <p:cNvPr id="1135" name="PlaceHolder 2"/>
          <p:cNvSpPr>
            <a:spLocks noGrp="1"/>
          </p:cNvSpPr>
          <p:nvPr>
            <p:ph/>
          </p:nvPr>
        </p:nvSpPr>
        <p:spPr>
          <a:xfrm>
            <a:off x="628560" y="1825560"/>
            <a:ext cx="4249440" cy="4347720"/>
          </a:xfrm>
          <a:prstGeom prst="rect">
            <a:avLst/>
          </a:prstGeom>
          <a:noFill/>
          <a:ln w="0">
            <a:noFill/>
          </a:ln>
        </p:spPr>
        <p:txBody>
          <a:bodyPr lIns="91440" tIns="45720" rIns="91440" bIns="45720" anchor="t">
            <a:normAutofit/>
          </a:bodyPr>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So analysiert und interpretiert man ein Histogramm: </a:t>
            </a:r>
            <a:endParaRPr lang="de-DE" sz="175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Das mittlere Alter (etwa 43 Jahre) liegt auf der horizontalen Achse und kann durch eine senkrechte Linie dargestellt werden, die die horizontale Achse bei 43 Jahren schneidet; das ist der Schwerpunkt (Gleichgewichtspunkt) des Diagramms.</a:t>
            </a:r>
            <a:endParaRPr lang="de-DE" sz="175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de-DE" sz="1750" b="0" u="none" strike="noStrike">
                <a:solidFill>
                  <a:schemeClr val="dk2"/>
                </a:solidFill>
                <a:effectLst/>
                <a:uFillTx/>
                <a:latin typeface="Calibri"/>
              </a:rPr>
              <a:t>Er lässt sich auch schätzen, indem man die Klassenmitte jeder Klasse mit der Höhe der Säulen multipliziert, diese Produkte addiert und anschließend durch die Summe der Häufigkeiten teilt.</a:t>
            </a:r>
            <a:endParaRPr lang="de-DE" sz="175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750" b="0" u="none" strike="noStrike">
              <a:solidFill>
                <a:schemeClr val="dk2"/>
              </a:solidFill>
              <a:effectLst/>
              <a:uFillTx/>
              <a:latin typeface="Calibri"/>
            </a:endParaRPr>
          </a:p>
        </p:txBody>
      </p:sp>
      <p:pic>
        <p:nvPicPr>
          <p:cNvPr id="1136" name="Resim 4"/>
          <p:cNvPicPr/>
          <p:nvPr/>
        </p:nvPicPr>
        <p:blipFill>
          <a:blip r:embed="rId1"/>
          <a:stretch/>
        </p:blipFill>
        <p:spPr>
          <a:xfrm>
            <a:off x="5024880" y="2498040"/>
            <a:ext cx="3863520" cy="3003120"/>
          </a:xfrm>
          <a:prstGeom prst="rect">
            <a:avLst/>
          </a:prstGeom>
          <a:noFill/>
          <a:ln w="0">
            <a:noFill/>
          </a:ln>
        </p:spPr>
      </p:pic>
      <p:sp>
        <p:nvSpPr>
          <p:cNvPr id="1137" name="Eylem Düğmesi: Geri Dön 1">
            <a:hlinkClick r:id="rId2" action="ppaction://hlinksldjump"/>
          </p:cNvPr>
          <p:cNvSpPr/>
          <p:nvPr/>
        </p:nvSpPr>
        <p:spPr>
          <a:xfrm rot="16200000">
            <a:off x="8302320" y="181116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38" name="Metin kutusu 4"/>
          <p:cNvSpPr/>
          <p:nvPr/>
        </p:nvSpPr>
        <p:spPr>
          <a:xfrm>
            <a:off x="7309080" y="152676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9"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Case-Value-Plots</a:t>
            </a:r>
            <a:endParaRPr lang="de-DE" sz="4000" b="0" u="none" strike="noStrike">
              <a:solidFill>
                <a:schemeClr val="dk2"/>
              </a:solidFill>
              <a:effectLst/>
              <a:uFillTx/>
              <a:latin typeface="Calibri Light"/>
            </a:endParaRPr>
          </a:p>
        </p:txBody>
      </p:sp>
      <p:sp>
        <p:nvSpPr>
          <p:cNvPr id="1140" name="Eylem Düğmesi: Geri Dön 2">
            <a:hlinkClick r:id="rId1" action="ppaction://hlinksldjump"/>
          </p:cNvPr>
          <p:cNvSpPr/>
          <p:nvPr/>
        </p:nvSpPr>
        <p:spPr>
          <a:xfrm rot="16200000">
            <a:off x="7804800" y="388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1" name="Metin kutusu 3"/>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2" name="PlaceHolder 1"/>
          <p:cNvSpPr>
            <a:spLocks noGrp="1"/>
          </p:cNvSpPr>
          <p:nvPr>
            <p:ph type="title"/>
          </p:nvPr>
        </p:nvSpPr>
        <p:spPr>
          <a:xfrm>
            <a:off x="294840" y="365040"/>
            <a:ext cx="8216280" cy="132120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de-DE" sz="3200" b="0" u="none" strike="noStrike">
                <a:solidFill>
                  <a:schemeClr val="dk2"/>
                </a:solidFill>
                <a:effectLst/>
                <a:uFillTx/>
                <a:latin typeface="Calibri Light"/>
              </a:rPr>
              <a:t>Wiederholung Fachwissen: Case-Value-Plots</a:t>
            </a:r>
            <a:endParaRPr lang="de-DE" sz="3200" b="0" u="none" strike="noStrike">
              <a:solidFill>
                <a:schemeClr val="dk1"/>
              </a:solidFill>
              <a:effectLst/>
              <a:uFillTx/>
              <a:latin typeface="Calibri Light"/>
            </a:endParaRPr>
          </a:p>
        </p:txBody>
      </p:sp>
      <p:sp>
        <p:nvSpPr>
          <p:cNvPr id="1143" name="PlaceHolder 2"/>
          <p:cNvSpPr>
            <a:spLocks noGrp="1"/>
          </p:cNvSpPr>
          <p:nvPr>
            <p:ph/>
          </p:nvPr>
        </p:nvSpPr>
        <p:spPr>
          <a:xfrm>
            <a:off x="364320" y="1989000"/>
            <a:ext cx="7882560" cy="4347000"/>
          </a:xfrm>
          <a:prstGeom prst="rect">
            <a:avLst/>
          </a:prstGeom>
          <a:noFill/>
          <a:ln w="0">
            <a:noFill/>
          </a:ln>
        </p:spPr>
        <p:txBody>
          <a:bodyPr lIns="91440" tIns="45720" rIns="91440" bIns="45720" anchor="t">
            <a:noAutofit/>
          </a:bodyPr>
          <a:p>
            <a:pPr marL="228600" indent="-228600" algn="just" defTabSz="914400">
              <a:lnSpc>
                <a:spcPct val="100000"/>
              </a:lnSpc>
              <a:spcBef>
                <a:spcPts val="1001"/>
              </a:spcBef>
              <a:buNone/>
              <a:tabLst>
                <a:tab pos="0" algn="l"/>
              </a:tabLst>
            </a:pPr>
            <a:r>
              <a:rPr lang="de-DE" sz="2000" b="0" u="none" strike="noStrike">
                <a:solidFill>
                  <a:srgbClr val="000000"/>
                </a:solidFill>
                <a:effectLst/>
                <a:uFillTx/>
                <a:latin typeface="Calibri"/>
                <a:ea typeface="Calibri"/>
              </a:rPr>
              <a:t>Ein Case-Value-Plot (CVP) ist eine weitere Art von Säulendiagramm, bei dem die Höhe jeder Säule einen Messwert darstellt. In einem Case-Value-Plot mit nominalen Daten auf der horizontalen und numerischen Daten auf der vertikalen Achse (zwei Merkmale) befindet sich der relevante Messwert auf der vertikalen Achse, und Variabilität zeigt sich als Unterschied in den Höhen der Säulen.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Calibri"/>
              </a:rPr>
              <a:t>Wozu verwenden wir CVPs?</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rgbClr val="000000"/>
                </a:solidFill>
                <a:effectLst/>
                <a:uFillTx/>
                <a:latin typeface="Calibri"/>
                <a:ea typeface="Calibri"/>
              </a:rPr>
              <a:t>Um Messwerte nominaler Daten visuell zu vergleichen</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rgbClr val="000000"/>
                </a:solidFill>
                <a:effectLst/>
                <a:uFillTx/>
                <a:latin typeface="Calibri"/>
                <a:ea typeface="Calibri"/>
              </a:rPr>
              <a:t>Um Mittelwerte von Kategorien [= nominale Daten] fallweise zu vergleichen</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chemeClr val="dk1"/>
                </a:solidFill>
                <a:effectLst/>
                <a:uFillTx/>
                <a:latin typeface="Calibri"/>
                <a:ea typeface="Calibri"/>
              </a:rPr>
              <a:t>Um die Unterschiede zwischen einzelnen Messwerten zu sehen</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44" name="Eylem Düğmesi: Geri Dön 1">
            <a:hlinkClick r:id="rId1" action="ppaction://hlinksldjump"/>
          </p:cNvPr>
          <p:cNvSpPr/>
          <p:nvPr/>
        </p:nvSpPr>
        <p:spPr>
          <a:xfrm rot="16200000">
            <a:off x="826344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5" name="Metin kutusu 4"/>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Case-Value-Plots</a:t>
            </a:r>
            <a:endParaRPr lang="de-DE" sz="3200" b="0" u="none" strike="noStrike">
              <a:solidFill>
                <a:schemeClr val="dk2"/>
              </a:solidFill>
              <a:effectLst/>
              <a:uFillTx/>
              <a:latin typeface="Calibri Light"/>
            </a:endParaRPr>
          </a:p>
        </p:txBody>
      </p:sp>
      <p:sp>
        <p:nvSpPr>
          <p:cNvPr id="1147" name="PlaceHolder 2"/>
          <p:cNvSpPr>
            <a:spLocks noGrp="1"/>
          </p:cNvSpPr>
          <p:nvPr>
            <p:ph/>
          </p:nvPr>
        </p:nvSpPr>
        <p:spPr>
          <a:xfrm>
            <a:off x="628560" y="1825560"/>
            <a:ext cx="3863520" cy="434772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de-DE" sz="1800" b="0" u="none" strike="noStrike">
                <a:solidFill>
                  <a:schemeClr val="dk2"/>
                </a:solidFill>
                <a:effectLst/>
                <a:uFillTx/>
                <a:latin typeface="Calibri"/>
              </a:rPr>
              <a:t>Beispiel:</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Dieser Case-Value Plot zeigt das Alter der acht Lehrkräfte im Fachbereich Mathematik einer Schule. Jede Säule steht für eine Lehrkräfte.</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Das Durchschnittsalter lässt sich durch eine horizontale Linie bei 40 Jahren darstellen, die die vertikale Achse bei dieser Zahl schneidet.</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Beim Mittelwert ist der leere (weiße) Raum zwischen der Linie und den kürzeren Säulen genau so groß wie die Teile der höheren Säule, die über die Linie hinausragen. Würde man die Teile oberhalb der Linie in die Lücken darunter verschieben, wären alle Säulen gleich hoch.</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
        <p:nvSpPr>
          <p:cNvPr id="1148" name="Eylem Düğmesi: Geri Dön 1">
            <a:hlinkClick r:id="rId1" action="ppaction://hlinksldjump"/>
          </p:cNvPr>
          <p:cNvSpPr/>
          <p:nvPr/>
        </p:nvSpPr>
        <p:spPr>
          <a:xfrm rot="16200000">
            <a:off x="8071560" y="181116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9" name="Metin kutusu 4"/>
          <p:cNvSpPr/>
          <p:nvPr/>
        </p:nvSpPr>
        <p:spPr>
          <a:xfrm>
            <a:off x="7190280" y="152352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50" name="image1.png"/>
          <p:cNvPicPr/>
          <p:nvPr/>
        </p:nvPicPr>
        <p:blipFill>
          <a:blip r:embed="rId2"/>
          <a:stretch/>
        </p:blipFill>
        <p:spPr>
          <a:xfrm>
            <a:off x="4364640" y="2837520"/>
            <a:ext cx="4618440" cy="2167920"/>
          </a:xfrm>
          <a:prstGeom prst="rect">
            <a:avLst/>
          </a:prstGeom>
          <a:noFill/>
          <a:ln w="0">
            <a:noFill/>
          </a:ln>
        </p:spPr>
      </p:pic>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1" name="PlaceHolder 1"/>
          <p:cNvSpPr>
            <a:spLocks noGrp="1"/>
          </p:cNvSpPr>
          <p:nvPr>
            <p:ph type="title"/>
          </p:nvPr>
        </p:nvSpPr>
        <p:spPr>
          <a:xfrm>
            <a:off x="896760" y="2979720"/>
            <a:ext cx="763128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Boxplots</a:t>
            </a:r>
            <a:endParaRPr lang="de-DE" sz="4000" b="0" u="none" strike="noStrike">
              <a:solidFill>
                <a:schemeClr val="dk2"/>
              </a:solidFill>
              <a:effectLst/>
              <a:uFillTx/>
              <a:latin typeface="Calibri Light"/>
            </a:endParaRPr>
          </a:p>
        </p:txBody>
      </p:sp>
      <p:sp>
        <p:nvSpPr>
          <p:cNvPr id="1152" name="Eylem Düğmesi: Geri Dön 2">
            <a:hlinkClick r:id="rId1" action="ppaction://hlinksldjump"/>
          </p:cNvPr>
          <p:cNvSpPr/>
          <p:nvPr/>
        </p:nvSpPr>
        <p:spPr>
          <a:xfrm rot="16200000">
            <a:off x="774972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53" name="Metin kutusu 3"/>
          <p:cNvSpPr/>
          <p:nvPr/>
        </p:nvSpPr>
        <p:spPr>
          <a:xfrm>
            <a:off x="6985800" y="439668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4" name="PlaceHolder 1"/>
          <p:cNvSpPr>
            <a:spLocks noGrp="1"/>
          </p:cNvSpPr>
          <p:nvPr>
            <p:ph/>
          </p:nvPr>
        </p:nvSpPr>
        <p:spPr>
          <a:xfrm>
            <a:off x="628560" y="1131120"/>
            <a:ext cx="7826040" cy="4923360"/>
          </a:xfrm>
          <a:prstGeom prst="rect">
            <a:avLst/>
          </a:prstGeom>
          <a:noFill/>
          <a:ln w="0">
            <a:noFill/>
          </a:ln>
        </p:spPr>
        <p:txBody>
          <a:bodyPr lIns="68760" tIns="34200" rIns="68760" bIns="34200" anchor="t">
            <a:normAutofit fontScale="85000" lnSpcReduction="19999"/>
          </a:bodyPr>
          <a:p>
            <a:pPr marL="171360" indent="-171360" algn="just" defTabSz="685800">
              <a:lnSpc>
                <a:spcPct val="90000"/>
              </a:lnSpc>
              <a:spcBef>
                <a:spcPts val="751"/>
              </a:spcBef>
              <a:buClr>
                <a:srgbClr val="000000"/>
              </a:buClr>
              <a:buFont typeface="Arial"/>
              <a:buChar char="•"/>
            </a:pPr>
            <a:r>
              <a:rPr lang="de-DE" sz="1800" b="0" u="none" strike="noStrike">
                <a:solidFill>
                  <a:schemeClr val="dk1"/>
                </a:solidFill>
                <a:effectLst/>
                <a:uFillTx/>
                <a:latin typeface="Calibri"/>
              </a:rPr>
              <a:t>Ein Boxplot, auch Box-Whisker-Plot genannt, ist eine grafische Darstellung, die eine knappe Zusammenfassung der Verteilung eines Datensatzes liefert. Er zeigt zentrale statistische Kennwerte auf visuell intuitive Weise. Durch die Darstellung dieser Kennwerte bieten Boxplots wertvolle Einblicke in die zentrale Tendenz, die Variabilität und die Schiefe der Daten. Im Kern besteht ein Boxplot aus fünf Hauptkomponenten: dem Median, dem ersten Quartil (Q1), dem dritten Quartil (Q3), dem Interquartilsabstand (IQA), den Extremwerten (Maximum und Minimum) sowie der Spannweite.</a:t>
            </a: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tabLst>
                <a:tab pos="0" algn="l"/>
              </a:tabLst>
            </a:pPr>
            <a:r>
              <a:rPr lang="de-DE" sz="1800" b="0" u="none" strike="noStrike">
                <a:solidFill>
                  <a:srgbClr val="000000"/>
                </a:solidFill>
                <a:effectLst/>
                <a:uFillTx/>
                <a:latin typeface="Calibri"/>
              </a:rPr>
              <a:t>Durch die Kombination dieser Komponenten bietet ein Boxplot eine klare und knappe Zusammenfassung der Verteilung und eignet sich besonders zum gleichzeitigen Vergleich der Verteilungen mehrerer Datensätze, was eine schnelle und effektive Datenanalyse und -interpretation ermöglicht. Zusammenfassend ist der Boxplot ein wirkungsvolles Werkzeug der explorativen Datenanalyse; ob in der statistischen Forschung, der Datenvisualisierung oder in Entscheidungsprozessen – Boxplots sind unverzichtbar, um die Verteilungseigenschaften von Daten zu verstehen.</a:t>
            </a:r>
            <a:endParaRPr lang="de-DE" sz="1800" b="0" u="none" strike="noStrike">
              <a:solidFill>
                <a:schemeClr val="dk1"/>
              </a:solidFill>
              <a:effectLst/>
              <a:uFillTx/>
              <a:latin typeface="Calibri"/>
            </a:endParaRPr>
          </a:p>
        </p:txBody>
      </p:sp>
      <p:sp>
        <p:nvSpPr>
          <p:cNvPr id="1155" name="Metin kutusu 1"/>
          <p:cNvSpPr/>
          <p:nvPr/>
        </p:nvSpPr>
        <p:spPr>
          <a:xfrm>
            <a:off x="2757960" y="333000"/>
            <a:ext cx="6119640" cy="10652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3200" b="0" u="none" strike="noStrike">
                <a:solidFill>
                  <a:schemeClr val="dk1"/>
                </a:solidFill>
                <a:effectLst/>
                <a:uFillTx/>
                <a:latin typeface="Calibri Light"/>
              </a:rPr>
              <a:t>Wiederholung Fachwissen: Boxplots</a:t>
            </a:r>
            <a:endParaRPr lang="de-DE" sz="3200" b="0" u="none" strike="noStrike">
              <a:solidFill>
                <a:srgbClr val="000000"/>
              </a:solidFill>
              <a:effectLst/>
              <a:uFillTx/>
              <a:latin typeface="Calibri"/>
            </a:endParaRPr>
          </a:p>
        </p:txBody>
      </p:sp>
      <p:sp>
        <p:nvSpPr>
          <p:cNvPr id="1156" name="Eylem Düğmesi: Geri Dön 1">
            <a:hlinkClick r:id="rId1" action="ppaction://hlinksldjump"/>
          </p:cNvPr>
          <p:cNvSpPr/>
          <p:nvPr/>
        </p:nvSpPr>
        <p:spPr>
          <a:xfrm rot="16200000">
            <a:off x="826344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57" name="Metin kutusu 4"/>
          <p:cNvSpPr/>
          <p:nvPr/>
        </p:nvSpPr>
        <p:spPr>
          <a:xfrm>
            <a:off x="7190280" y="355320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58" name="Grafik 2"/>
          <p:cNvPicPr/>
          <p:nvPr/>
        </p:nvPicPr>
        <p:blipFill>
          <a:blip r:embed="rId2"/>
          <a:stretch/>
        </p:blipFill>
        <p:spPr>
          <a:xfrm>
            <a:off x="2120040" y="2296440"/>
            <a:ext cx="4843080" cy="1795320"/>
          </a:xfrm>
          <a:prstGeom prst="rect">
            <a:avLst/>
          </a:prstGeom>
          <a:noFill/>
          <a:ln w="0">
            <a:noFill/>
          </a:ln>
        </p:spPr>
      </p:pic>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9"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2080" cy="4347720"/>
          </a:xfrm>
          <a:prstGeom prst="rect">
            <a:avLst/>
          </a:prstGeom>
          <a:ln w="0">
            <a:noFill/>
          </a:ln>
        </p:spPr>
      </p:pic>
      <p:sp>
        <p:nvSpPr>
          <p:cNvPr id="1160" name="PlaceHolder 1"/>
          <p:cNvSpPr>
            <a:spLocks noGrp="1"/>
          </p:cNvSpPr>
          <p:nvPr>
            <p:ph type="title"/>
          </p:nvPr>
        </p:nvSpPr>
        <p:spPr>
          <a:xfrm>
            <a:off x="972000" y="306360"/>
            <a:ext cx="7916400" cy="64368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Boxplots</a:t>
            </a:r>
            <a:endParaRPr lang="de-DE" sz="3200" b="0" u="none" strike="noStrike">
              <a:solidFill>
                <a:schemeClr val="dk2"/>
              </a:solidFill>
              <a:effectLst/>
              <a:uFillTx/>
              <a:latin typeface="Calibri Light"/>
            </a:endParaRPr>
          </a:p>
        </p:txBody>
      </p:sp>
      <p:sp>
        <p:nvSpPr>
          <p:cNvPr id="1161" name="Eylem Düğmesi: Film 4"/>
          <p:cNvSpPr/>
          <p:nvPr/>
        </p:nvSpPr>
        <p:spPr>
          <a:xfrm>
            <a:off x="214560" y="629280"/>
            <a:ext cx="476640" cy="62172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62" name="Eylem Düğmesi: Geri Dön 5">
            <a:hlinkClick r:id="rId4" action="ppaction://hlinksldjump"/>
          </p:cNvPr>
          <p:cNvSpPr/>
          <p:nvPr/>
        </p:nvSpPr>
        <p:spPr>
          <a:xfrm rot="16200000">
            <a:off x="8490600" y="341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63" name="Metin kutusu 4"/>
          <p:cNvSpPr/>
          <p:nvPr/>
        </p:nvSpPr>
        <p:spPr>
          <a:xfrm>
            <a:off x="8427600" y="3854160"/>
            <a:ext cx="716040" cy="9288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8" dur="indefinite" restart="never" nodeType="tmRoot">
          <p:childTnLst>
            <p:seq>
              <p:cTn id="19" dur="indefinite" nodeType="mainSeq">
                <p:childTnLst>
                  <p:par>
                    <p:cTn id="20" fill="hold">
                      <p:stCondLst>
                        <p:cond delay="indefinite"/>
                      </p:stCondLst>
                      <p:childTnLst>
                        <p:par>
                          <p:cTn id="21" fill="hold">
                            <p:stCondLst>
                              <p:cond delay="0"/>
                            </p:stCondLst>
                            <p:childTnLst>
                              <p:par>
                                <p:cTn id="22" presetClass="mediacall" fill="hold" nodeType="clickEffect">
                                  <p:stCondLst>
                                    <p:cond delay="0"/>
                                  </p:stCondLst>
                                  <p:childTnLst>
                                    <p:cmd type="call" cmd="playFrom(0.0)">
                                      <p:cBhvr>
                                        <p:cTn id="23" dur="103356" fill="hold"/>
                                        <p:tgtEl>
                                          <p:spTgt spid="1159"/>
                                        </p:tgtEl>
                                      </p:cBhvr>
                                    </p:cmd>
                                  </p:childTnLst>
                                </p:cTn>
                              </p:par>
                            </p:childTnLst>
                          </p:cTn>
                        </p:par>
                      </p:childTnLst>
                    </p:cTn>
                  </p:par>
                  <p:par>
                    <p:cTn id="24" fill="hold">
                      <p:stCondLst>
                        <p:cond delay="indefinite"/>
                      </p:stCondLst>
                      <p:childTnLst>
                        <p:par>
                          <p:cTn id="25" fill="hold">
                            <p:stCondLst>
                              <p:cond delay="0"/>
                            </p:stCondLst>
                            <p:childTnLst>
                              <p:par>
                                <p:cTn id="26" presetClass="mediacall" fill="hold" nodeType="clickEffect">
                                  <p:stCondLst>
                                    <p:cond delay="0"/>
                                  </p:stCondLst>
                                  <p:childTnLst>
                                    <p:cmd type="call" cmd="togglePause">
                                      <p:cBhvr>
                                        <p:cTn id="27" dur="1" fill="hold"/>
                                        <p:tgtEl>
                                          <p:spTgt spid="1159"/>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4" name="PlaceHolder 1"/>
          <p:cNvSpPr>
            <a:spLocks noGrp="1"/>
          </p:cNvSpPr>
          <p:nvPr>
            <p:ph type="title"/>
          </p:nvPr>
        </p:nvSpPr>
        <p:spPr>
          <a:xfrm>
            <a:off x="796680" y="2679120"/>
            <a:ext cx="7916400" cy="89640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de-DE" sz="6000" b="1" u="none" strike="noStrike">
                <a:solidFill>
                  <a:schemeClr val="dk2"/>
                </a:solidFill>
                <a:effectLst/>
                <a:uFillTx/>
                <a:latin typeface="Calibri Light"/>
              </a:rPr>
              <a:t>ANHANG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